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6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400" b="1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Удовлетворены</a:t>
            </a:r>
            <a:r>
              <a:rPr lang="ru-RU" sz="1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baseline="0" dirty="0" smtClean="0">
                <a:latin typeface="Times New Roman" pitchFamily="18" charset="0"/>
                <a:cs typeface="Times New Roman" pitchFamily="18" charset="0"/>
              </a:rPr>
              <a:t>ли вы работой детского объединения?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835663649520484"/>
          <c:y val="5.405405405405409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58-4F3C-B95B-36A1107DC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229585203718933"/>
          <c:y val="0.30332219836156915"/>
          <c:w val="0.23352454190889688"/>
          <c:h val="0.2895782790664686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sz="1400" b="1" baseline="0">
                <a:latin typeface="Times New Roman" pitchFamily="18" charset="0"/>
                <a:cs typeface="Times New Roman" pitchFamily="18" charset="0"/>
              </a:rPr>
              <a:t> вызывает Вашу удовлетворённость?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Качество преподавания</c:v>
                </c:pt>
                <c:pt idx="1">
                  <c:v>Глубина получаемых знаний</c:v>
                </c:pt>
                <c:pt idx="2">
                  <c:v>Условия для развития детей</c:v>
                </c:pt>
                <c:pt idx="3">
                  <c:v>Отношение педагога к детям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F-4E19-9E42-5EBC42256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122238360981549"/>
          <c:y val="0.28952093448382848"/>
          <c:w val="0.39456794842392284"/>
          <c:h val="0.51316243616512791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79BD1-8B23-430D-92C4-74EA82C9C01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F564C-BA23-4369-B19C-45C5A55DA5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15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F564C-BA23-4369-B19C-45C5A55DA51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6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F564C-BA23-4369-B19C-45C5A55DA51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19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55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6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3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9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2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4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6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75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64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E027-7E4E-401F-8D4A-014186B9D0A1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E5D6-C261-481A-A63D-0239EB6AB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0" y="0"/>
            <a:ext cx="12436839" cy="7075357"/>
          </a:xfrm>
          <a:prstGeom prst="rect">
            <a:avLst/>
          </a:prstGeom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print"/>
          <a:srcRect l="4829" t="1161" r="64230" b="86128"/>
          <a:stretch>
            <a:fillRect/>
          </a:stretch>
        </p:blipFill>
        <p:spPr bwMode="auto">
          <a:xfrm>
            <a:off x="949376" y="588099"/>
            <a:ext cx="2268498" cy="1404779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44841" y="661223"/>
            <a:ext cx="12436841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SimSun" pitchFamily="2" charset="-122"/>
                <a:cs typeface="Times New Roman" pitchFamily="18" charset="0"/>
              </a:rPr>
              <a:t>ДЕПАРТАМЕНТ ОБРАЗОВАНИЯ АДМИНИСТРАЦИИ</a:t>
            </a:r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SimSun" pitchFamily="2" charset="-122"/>
                <a:cs typeface="Times New Roman" pitchFamily="18" charset="0"/>
              </a:rPr>
              <a:t>ГОРОДА НОВЫЙ УРЕНГОЙ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дополнительного образования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Городской Дворец творчества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Академия талантов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44841" y="2456457"/>
            <a:ext cx="124368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SimSun" pitchFamily="2" charset="-122"/>
                <a:cs typeface="Times New Roman" pitchFamily="18" charset="0"/>
              </a:rPr>
              <a:t>Внедрение национально-регионального компонента 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SimSun" pitchFamily="2" charset="-122"/>
                <a:cs typeface="Times New Roman" pitchFamily="18" charset="0"/>
              </a:rPr>
              <a:t>в учебный процесс в рамках реализации 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Liberation Serif" pitchFamily="18" charset="0"/>
                <a:ea typeface="SimSun" pitchFamily="2" charset="-122"/>
                <a:cs typeface="Times New Roman" pitchFamily="18" charset="0"/>
              </a:rPr>
              <a:t>образовательной программы «Творчество души»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1992878"/>
            <a:ext cx="11642362" cy="4865121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2000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Номинация художественной направленности</a:t>
            </a:r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Verdana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2000" b="1" dirty="0" smtClean="0">
                <a:solidFill>
                  <a:schemeClr val="tx2">
                    <a:lumMod val="50000"/>
                  </a:schemeClr>
                </a:solidFill>
                <a:latin typeface="Verdana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altLang="zh-CN" sz="2000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ХРАНИТЕЛИ КУЛЬТУРНОГО НАСЛЕДИЯ</a:t>
            </a:r>
            <a:r>
              <a:rPr lang="ru-RU" altLang="zh-CN" sz="2000" b="1" dirty="0" smtClean="0">
                <a:solidFill>
                  <a:schemeClr val="tx2">
                    <a:lumMod val="50000"/>
                  </a:schemeClr>
                </a:solidFill>
                <a:latin typeface="Verdana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altLang="zh-CN" sz="14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Разработчики: педагоги дополнительного образования </a:t>
            </a:r>
          </a:p>
          <a:p>
            <a:pPr algn="ctr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отдела изобразительного и декоративно-прикладного искусства</a:t>
            </a:r>
          </a:p>
          <a:p>
            <a:pPr algn="ctr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Верна Н.И., </a:t>
            </a:r>
            <a:r>
              <a:rPr lang="ru-RU" altLang="zh-CN" b="1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Подусова</a:t>
            </a:r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Г.Т., </a:t>
            </a:r>
            <a:r>
              <a:rPr lang="ru-RU" altLang="zh-CN" b="1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Томковская</a:t>
            </a:r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О.В.</a:t>
            </a:r>
          </a:p>
        </p:txBody>
      </p:sp>
    </p:spTree>
    <p:extLst>
      <p:ext uri="{BB962C8B-B14F-4D97-AF65-F5344CB8AC3E}">
        <p14:creationId xmlns:p14="http://schemas.microsoft.com/office/powerpoint/2010/main" val="35119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39" y="1"/>
            <a:ext cx="1243683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>
            <a:spLocks noChangeAspect="1"/>
          </p:cNvSpPr>
          <p:nvPr/>
        </p:nvSpPr>
        <p:spPr>
          <a:xfrm>
            <a:off x="0" y="-974361"/>
            <a:ext cx="11947161" cy="3368897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zh-CN" sz="2000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ТЕХНОЛОГИЯ РЕАЛИЗАЦИИ ПРАКТИКИ</a:t>
            </a:r>
            <a:endParaRPr lang="ru-RU" altLang="zh-CN" sz="14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>
            <a:spLocks noChangeAspect="1"/>
          </p:cNvSpPr>
          <p:nvPr/>
        </p:nvSpPr>
        <p:spPr>
          <a:xfrm>
            <a:off x="3642610" y="-974361"/>
            <a:ext cx="4706912" cy="6765561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Задачи образовательной практики:</a:t>
            </a:r>
          </a:p>
          <a:p>
            <a:pPr algn="just"/>
            <a:r>
              <a:rPr lang="ru-RU" altLang="zh-CN" b="1" i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обучающие: </a:t>
            </a:r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сформировать представления о жизни и традициях коренных народов севера; создать условия для изучения оберегов КМНС; создать условия для изучения техник и алгоритмов изготовления изделий, дать основы технологической грамотности;</a:t>
            </a:r>
          </a:p>
          <a:p>
            <a:pPr algn="just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zh-CN" sz="2000" b="1" i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развивающие: </a:t>
            </a:r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сформировать навыки изготовления творческих работ по предложенному алгоритму; </a:t>
            </a:r>
          </a:p>
          <a:p>
            <a:pPr algn="just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zh-CN" sz="2000" b="1" i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воспитательные: </a:t>
            </a:r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формировать уважительное отношение к истории и культуре КМНС через декоративно-прикладное искусство.</a:t>
            </a:r>
          </a:p>
          <a:p>
            <a:pPr algn="just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Verdana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>
            <a:spLocks noChangeAspect="1"/>
          </p:cNvSpPr>
          <p:nvPr/>
        </p:nvSpPr>
        <p:spPr>
          <a:xfrm>
            <a:off x="59961" y="2177143"/>
            <a:ext cx="3522688" cy="148045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Цель образовательной практики: </a:t>
            </a:r>
          </a:p>
          <a:p>
            <a:pPr algn="just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сформировать представления обучающихся об историко-культурном наследии ЯНАО; бережное отношение к культурному наследию родного края и чувство патриотизма к малой родине; учить применять на практике полученные знания и творческий опыт при создании изделий декоративно-прикладного искусства </a:t>
            </a:r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Verdana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>
            <a:spLocks noChangeAspect="1"/>
          </p:cNvSpPr>
          <p:nvPr/>
        </p:nvSpPr>
        <p:spPr>
          <a:xfrm>
            <a:off x="8349521" y="1184224"/>
            <a:ext cx="3597639" cy="3953834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Формы организации образовательной практики:</a:t>
            </a: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учебные занятия;</a:t>
            </a: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мастер-классы;</a:t>
            </a:r>
          </a:p>
          <a:p>
            <a:pPr algn="ctr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воспитательные мероприятия;</a:t>
            </a:r>
          </a:p>
          <a:p>
            <a:pPr algn="ctr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экскурсии для обучающихся в МОК «</a:t>
            </a:r>
            <a:r>
              <a:rPr lang="ru-RU" altLang="zh-CN" sz="2000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Аркториум</a:t>
            </a:r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»;</a:t>
            </a:r>
          </a:p>
          <a:p>
            <a:pPr algn="ctr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экскурсии для обучающихся и их родителей в чум (в рамках проекта «</a:t>
            </a:r>
            <a:r>
              <a:rPr lang="ru-RU" altLang="zh-CN" sz="2000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ЧУМовое</a:t>
            </a:r>
            <a:r>
              <a:rPr lang="ru-RU" altLang="zh-CN" sz="20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путешествие»)</a:t>
            </a:r>
          </a:p>
          <a:p>
            <a:pPr algn="ctr"/>
            <a:endParaRPr lang="ru-RU" altLang="zh-CN" sz="2000" dirty="0" smtClean="0">
              <a:solidFill>
                <a:schemeClr val="tx2">
                  <a:lumMod val="50000"/>
                </a:schemeClr>
              </a:solidFill>
              <a:latin typeface="Verdana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39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9" y="825239"/>
            <a:ext cx="3315006" cy="23616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409" y="3342807"/>
            <a:ext cx="5801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dirty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астер-классы для детей и родителей</a:t>
            </a:r>
            <a:endParaRPr lang="ru-RU" altLang="zh-CN" sz="1600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805534" y="4600702"/>
            <a:ext cx="32828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17" y="837585"/>
            <a:ext cx="3636957" cy="2374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356" y="857876"/>
            <a:ext cx="3784644" cy="23250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0800000" flipV="1">
            <a:off x="7745354" y="3265817"/>
            <a:ext cx="3784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Учебные</a:t>
            </a:r>
            <a:r>
              <a:rPr lang="ru-RU" altLang="zh-CN" sz="12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занятия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29" y="3913162"/>
            <a:ext cx="3315006" cy="210351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8829" y="6016681"/>
            <a:ext cx="3482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Экскурсии для обучающихся в МОК «</a:t>
            </a:r>
            <a:r>
              <a:rPr lang="ru-RU" altLang="zh-CN" sz="1600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Аркториум</a:t>
            </a:r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altLang="zh-CN" sz="1600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0795" y="3812156"/>
            <a:ext cx="3557277" cy="20117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0800000" flipV="1">
            <a:off x="4020795" y="5890140"/>
            <a:ext cx="3557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Экскурсии для обучающихся и их родителей в чум (в рамках проекта «</a:t>
            </a:r>
            <a:r>
              <a:rPr lang="ru-RU" altLang="zh-CN" sz="1600" dirty="0" err="1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ЧУМовое</a:t>
            </a:r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путешествие»)</a:t>
            </a: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7745354" y="6036438"/>
            <a:ext cx="3784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Воспитательные мероприятия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54" y="3820733"/>
            <a:ext cx="3784644" cy="20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39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725" y="719529"/>
            <a:ext cx="43621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практика «Внедрение национально-регионального компонента в учебный процесс в рамках реализации образовательной программы «Творчество души» представлена в 4 разделе «Сувенирная продукция</a:t>
            </a: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ДООП «Творчество души». Тематика 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раздела, а именно: знакомство с традиционным творчеством КМНС, основными элементами их украшений, видами орнамента и одежды; изготовление сувениров «Северянка», «Солнышко», «Северное сияние», «Олень», «Кукла </a:t>
            </a:r>
            <a:r>
              <a:rPr lang="ru-RU" dirty="0" err="1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Нухуко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«Совёнок»; изготовление оберегов «Капелька», «Источник жизни» направлена на формирование представления об историко-культурном наследии ЯНАО и </a:t>
            </a:r>
            <a:r>
              <a:rPr lang="ru-RU" dirty="0">
                <a:solidFill>
                  <a:srgbClr val="000000"/>
                </a:solidFill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бережного отношения к культурному наследию родного края.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805534" y="4600702"/>
            <a:ext cx="32828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07" y="954313"/>
            <a:ext cx="2344959" cy="23585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07" y="3428940"/>
            <a:ext cx="3410474" cy="2358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510" y="988699"/>
            <a:ext cx="2242652" cy="23241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68" y="3428940"/>
            <a:ext cx="3367793" cy="23585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70" y="967544"/>
            <a:ext cx="2174635" cy="23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0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62" y="959370"/>
            <a:ext cx="49017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занятиях по ДООП «Творчество души» используются формы и методы, позволяющие в полной мере донести до обучающихся, где территориально живет народ той или иной национальности, о своеобразии природы и климатических условий, от которых зависят его быт, одежда, характер труда, особенности культуры. Знакомство с предметами быта, ремеслами, декоративно-прикладным творчеством, танцевальной и песенной культурой происходит через просмотр видеофильмов, проведение экскурсий, участие в проектах. Знакомство с каждым из видов традиционных оберегов сопровождается справкой, включающей легенду, с которой связано значение оберега, а также описание оберега: характеристику используемого материала, основные приемы и навыки (технологию) работы с материалами.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497" y="1037686"/>
            <a:ext cx="2350644" cy="1624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97" y="2798964"/>
            <a:ext cx="2350644" cy="1518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60" y="4504442"/>
            <a:ext cx="2370381" cy="159341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08914" y="1271212"/>
            <a:ext cx="4838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результаты:</a:t>
            </a:r>
          </a:p>
          <a:p>
            <a:pPr algn="ctr"/>
            <a:endParaRPr lang="ru-RU" sz="2000" b="1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69836" y="1657710"/>
            <a:ext cx="32978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изучены 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характерные особенности народных </a:t>
            </a: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промыслов, история, культура, 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традиции и быт КМНС; </a:t>
            </a:r>
            <a:endParaRPr lang="ru-RU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зучены основные 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термины и понятия рукоделия, навыки чтения схем; </a:t>
            </a:r>
            <a:endParaRPr lang="ru-RU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формированы навыки последовательного изготовления 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изделий из различных материалов.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6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0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0228" y="781050"/>
            <a:ext cx="5734177" cy="533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практики используется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методы: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Частично-поисковый, или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эвристический метод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обучения заключается в организации активного поиска решения выдвинутых в обучении (или самостоятельно сформулированных) познавательных задач либо под руководством педагога, либо на основе эвристических программ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указаний;</a:t>
            </a:r>
          </a:p>
          <a:p>
            <a:pPr lvl="0" algn="just">
              <a:spcAft>
                <a:spcPts val="10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Исследовательский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 обучения - метод, в котором после анализа материала, постановки проблем и задач и краткого устного или письменного инструктажа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обучающиеся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самостоятельно изучают литературу, источники, ведут наблюдения и измерения и выполняют другие действия поискового характера. Инициатива, самостоятельность, творческий поиск проявляются в исследовательской деятельности наиболее полно. </a:t>
            </a:r>
            <a:endParaRPr lang="ru-RU" dirty="0">
              <a:effectLst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34" y="855297"/>
            <a:ext cx="3555490" cy="262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34" y="3616030"/>
            <a:ext cx="3555490" cy="2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0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82" y="2768988"/>
            <a:ext cx="2638253" cy="1915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37" y="2752775"/>
            <a:ext cx="2424343" cy="1915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66" y="2752775"/>
            <a:ext cx="2476459" cy="1915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195573" y="914575"/>
            <a:ext cx="40218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образовательной практики подтверждается </a:t>
            </a:r>
          </a:p>
          <a:p>
            <a:pPr algn="ctr"/>
            <a:endParaRPr lang="ru-RU" b="1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образовательными результатами обучающихся; </a:t>
            </a:r>
          </a:p>
          <a:p>
            <a:pPr marL="285750" indent="-285750" algn="ctr">
              <a:buFontTx/>
              <a:buChar char="-"/>
            </a:pPr>
            <a:endParaRPr lang="ru-RU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участием и достижениями в конкурсах различных уровней;</a:t>
            </a:r>
          </a:p>
          <a:p>
            <a:pPr marL="285750" indent="-285750" algn="ctr">
              <a:buFontTx/>
              <a:buChar char="-"/>
            </a:pPr>
            <a:endParaRPr lang="ru-RU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участием обучающихся в проведении мастер-классов для общественности в рамках проектов и городских мероприятий;</a:t>
            </a:r>
          </a:p>
          <a:p>
            <a:pPr marL="285750" indent="-285750" algn="ctr">
              <a:buFontTx/>
              <a:buChar char="-"/>
            </a:pPr>
            <a:endParaRPr lang="ru-RU" dirty="0" smtClean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оложительными отзывами обучающихся и их родителей, представителей педагогической общественности.</a:t>
            </a:r>
          </a:p>
          <a:p>
            <a:endParaRPr lang="ru-RU" dirty="0">
              <a:latin typeface="Liberation Serif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5887" y="4704138"/>
            <a:ext cx="657497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 в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 тематической площадки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"Творческий диалог" образовательного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этнопарка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Аркториум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38" y="922654"/>
            <a:ext cx="1230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65" y="922654"/>
            <a:ext cx="1268474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35" y="917564"/>
            <a:ext cx="1216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04" y="879464"/>
            <a:ext cx="124301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225" y="879464"/>
            <a:ext cx="1227175" cy="171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148" y="846196"/>
            <a:ext cx="12192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7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0" y="0"/>
            <a:ext cx="12436839" cy="70753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>
            <a:spLocks noChangeAspect="1"/>
          </p:cNvSpPr>
          <p:nvPr/>
        </p:nvSpPr>
        <p:spPr>
          <a:xfrm>
            <a:off x="304799" y="2611894"/>
            <a:ext cx="11642362" cy="424610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 smtClean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sz="2000" b="1" dirty="0">
              <a:solidFill>
                <a:schemeClr val="tx2">
                  <a:lumMod val="50000"/>
                </a:schemeClr>
              </a:solidFill>
              <a:latin typeface="Liberation Serif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4007" y="419725"/>
            <a:ext cx="8559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Мониторинг удовлетворённости родителей </a:t>
            </a:r>
          </a:p>
          <a:p>
            <a:pPr algn="ctr"/>
            <a:r>
              <a:rPr lang="ru-RU" altLang="zh-CN" sz="1600" b="1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  <a:ea typeface="Times New Roman" pitchFamily="18" charset="0"/>
                <a:cs typeface="Times New Roman" pitchFamily="18" charset="0"/>
              </a:rPr>
              <a:t>качеством образовательных услуг</a:t>
            </a:r>
            <a:endParaRPr lang="ru-RU" sz="1600" b="1" dirty="0">
              <a:ln w="1905"/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1004500"/>
            <a:ext cx="11417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В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объединениях, в которых реализуется образовательная практика,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ежегодно проводится мониторинг удовлетворённости родителей качеством предоставляемых дополнительных образовательных услуг. По результатам мониторинга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в 2022-2023 учебном году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100% опрошенных родителей дают положительную оценку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Liberation Serif" pitchFamily="18" charset="0"/>
              </a:rPr>
              <a:t>работе детских объединений.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30545007"/>
              </p:ext>
            </p:extLst>
          </p:nvPr>
        </p:nvGraphicFramePr>
        <p:xfrm>
          <a:off x="304799" y="2394535"/>
          <a:ext cx="6260893" cy="3706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50289767"/>
              </p:ext>
            </p:extLst>
          </p:nvPr>
        </p:nvGraphicFramePr>
        <p:xfrm>
          <a:off x="6718092" y="2503356"/>
          <a:ext cx="5004216" cy="359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24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705</Words>
  <Application>Microsoft Office PowerPoint</Application>
  <PresentationFormat>Широкоэкранный</PresentationFormat>
  <Paragraphs>101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SimSun</vt:lpstr>
      <vt:lpstr>Arial</vt:lpstr>
      <vt:lpstr>Calibri</vt:lpstr>
      <vt:lpstr>Calibri Light</vt:lpstr>
      <vt:lpstr>等线</vt:lpstr>
      <vt:lpstr>Georgia</vt:lpstr>
      <vt:lpstr>Liberation Serif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крафт</dc:creator>
  <cp:lastModifiedBy>крафт</cp:lastModifiedBy>
  <cp:revision>34</cp:revision>
  <dcterms:created xsi:type="dcterms:W3CDTF">2023-04-06T05:48:37Z</dcterms:created>
  <dcterms:modified xsi:type="dcterms:W3CDTF">2023-04-10T10:23:44Z</dcterms:modified>
</cp:coreProperties>
</file>