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80" r:id="rId4"/>
    <p:sldId id="276" r:id="rId5"/>
    <p:sldId id="278" r:id="rId6"/>
    <p:sldId id="256" r:id="rId7"/>
    <p:sldId id="266" r:id="rId8"/>
    <p:sldId id="258" r:id="rId9"/>
    <p:sldId id="262" r:id="rId10"/>
    <p:sldId id="263" r:id="rId11"/>
    <p:sldId id="264" r:id="rId12"/>
    <p:sldId id="260" r:id="rId13"/>
    <p:sldId id="279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9" d="100"/>
          <a:sy n="109" d="100"/>
        </p:scale>
        <p:origin x="27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26D56-F150-41AF-BD4B-137FF82B9E78}" type="datetimeFigureOut">
              <a:rPr lang="ru-RU" smtClean="0"/>
              <a:pPr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77B5-E5D0-40E0-9EA7-401C51229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2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r="2727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1571604" y="0"/>
            <a:ext cx="6072230" cy="6858000"/>
          </a:xfrm>
          <a:prstGeom prst="rect">
            <a:avLst/>
          </a:prstGeom>
          <a:noFill/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-3929122" y="0"/>
            <a:ext cx="5460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643042" y="142852"/>
            <a:ext cx="5715040" cy="128586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Муниципальное бюджетное общеобразовательное учреждение «Средняя  школа №45»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1571604" y="4500570"/>
            <a:ext cx="5857916" cy="571504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Алексей Анатольевич Стефанишин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1643042" y="5357826"/>
            <a:ext cx="5857916" cy="571504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Директор школы</a:t>
            </a:r>
            <a:endParaRPr lang="ru-RU" sz="3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3071802" y="6215082"/>
            <a:ext cx="2500330" cy="571504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Норильск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2023</a:t>
            </a:r>
            <a:endParaRPr lang="ru-RU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1000100" y="1643050"/>
            <a:ext cx="6858048" cy="2786106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Кроссфит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как новый вид на уроке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физкультуры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РАЗВИТИЕ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ИНТЕРЕСА К СПОРТУ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 ФОРМИРОВАНИЕ АТМОСФЕРЫ СПОРТИВНОГО ЛИДЕРСТВА НА ОСНОВЕ ВНЕДРЕНИЯ СИСТЕМЫ КРОССФИТ В ОБЩЕОБРАЗОВАТЕЛЬНОЙ ШКОЛЕ В ПРОЦЕССЕ РЕАЛИЗАЦИИ ФГОС.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8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431032" y="260648"/>
            <a:ext cx="8317432" cy="6264696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971600" y="260648"/>
            <a:ext cx="3703637" cy="29644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Преимущества.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95536" y="980728"/>
            <a:ext cx="8208911" cy="25922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Доступность для каждого. Большинство упражнений можно выполнять в домашних условиях или на прогулке.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Разнообразие упражнений и отсутствие специализации. Благодаря этому каждое новое занятие абсолютно не похоже на предыдущее. При этом всегда можно найти тренировку по душе.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Функциональность – максимальный эффект за кратчайший промежуток времени.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Безопасность. Все движения в </a:t>
            </a:r>
            <a:r>
              <a:rPr kumimoji="0" lang="ru-RU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кроссфите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естественны, ведь многие из них взяты просто из жизни. А потому они не требуют особых навыков и сноровки.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G:\Спорт\IMG-20170117-WA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37" y="4077072"/>
            <a:ext cx="8925159" cy="2664296"/>
          </a:xfrm>
          <a:prstGeom prst="rect">
            <a:avLst/>
          </a:prstGeom>
          <a:noFill/>
        </p:spPr>
      </p:pic>
    </p:spTree>
  </p:cSld>
  <p:clrMapOvr>
    <a:masterClrMapping/>
  </p:clrMapOvr>
  <p:transition advTm="4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11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0" y="0"/>
            <a:ext cx="7643834" cy="6858000"/>
          </a:xfrm>
          <a:prstGeom prst="rect">
            <a:avLst/>
          </a:prstGeom>
          <a:noFill/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79512" y="980728"/>
            <a:ext cx="4752528" cy="5688632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827584" y="260648"/>
            <a:ext cx="6480720" cy="48666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Один-единственный недостаток.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170" name="Picture 2" descr="G:\Спорт\IMG-20141113-WA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654" y="1982577"/>
            <a:ext cx="3713236" cy="3825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G:\Спорт\IMG-20141224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2585" y="2067109"/>
            <a:ext cx="3663015" cy="3663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G:\Спорт\IMG-20141224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290" y="2060848"/>
            <a:ext cx="3744416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3" name="Picture 5" descr="G:\Спорт\IMG-20141224-WA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5342" y="2056638"/>
            <a:ext cx="3799146" cy="3799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G:\Спорт\IMG-20141224-WA0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7446" y="2060848"/>
            <a:ext cx="3744416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16024" y="913938"/>
            <a:ext cx="5004048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300" b="1" i="1" dirty="0">
                <a:solidFill>
                  <a:schemeClr val="bg1"/>
                </a:solidFill>
                <a:latin typeface="Calibri" pitchFamily="34" charset="0"/>
              </a:rPr>
              <a:t>В общем, можно было бы считать </a:t>
            </a:r>
            <a:r>
              <a:rPr lang="ru-RU" sz="2300" b="1" i="1" dirty="0" err="1">
                <a:solidFill>
                  <a:schemeClr val="bg1"/>
                </a:solidFill>
                <a:latin typeface="Calibri" pitchFamily="34" charset="0"/>
              </a:rPr>
              <a:t>кроссфит</a:t>
            </a:r>
            <a:r>
              <a:rPr lang="ru-RU" sz="2300" b="1" i="1" dirty="0">
                <a:solidFill>
                  <a:schemeClr val="bg1"/>
                </a:solidFill>
                <a:latin typeface="Calibri" pitchFamily="34" charset="0"/>
              </a:rPr>
              <a:t> идеальным видом многоборья, если бы не один-единственный минус. Заниматься им на первых порах тяжело. </a:t>
            </a:r>
            <a:endParaRPr lang="ru-RU" sz="2300" b="1" i="1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sz="2300" b="1" i="1" dirty="0" smtClean="0">
                <a:solidFill>
                  <a:schemeClr val="bg1"/>
                </a:solidFill>
                <a:latin typeface="Calibri" pitchFamily="34" charset="0"/>
              </a:rPr>
              <a:t>Но </a:t>
            </a:r>
            <a:r>
              <a:rPr lang="ru-RU" sz="2300" b="1" i="1" dirty="0">
                <a:solidFill>
                  <a:schemeClr val="bg1"/>
                </a:solidFill>
                <a:latin typeface="Calibri" pitchFamily="34" charset="0"/>
              </a:rPr>
              <a:t>если вас не пугают трудности, тогда кроссфит – это именно то, что вам нужно! Ну, а если у вас есть единомышленники, желающие улучшить свое здоровье и приобрести роскошную фигуру, то вам, как говорится, сам Бог велел, устраивать коллективные тренировки этого чрезвычайно </a:t>
            </a:r>
            <a:r>
              <a:rPr lang="ru-RU" sz="2300" b="1" i="1" dirty="0" smtClean="0">
                <a:solidFill>
                  <a:schemeClr val="bg1"/>
                </a:solidFill>
                <a:latin typeface="Calibri" pitchFamily="34" charset="0"/>
              </a:rPr>
              <a:t>интересного </a:t>
            </a:r>
            <a:r>
              <a:rPr lang="ru-RU" sz="2300" b="1" i="1" dirty="0">
                <a:solidFill>
                  <a:schemeClr val="bg1"/>
                </a:solidFill>
                <a:latin typeface="Calibri" pitchFamily="34" charset="0"/>
              </a:rPr>
              <a:t>и эффективного вида </a:t>
            </a:r>
            <a:r>
              <a:rPr lang="ru-RU" sz="2300" b="1" i="1" dirty="0" smtClean="0">
                <a:solidFill>
                  <a:schemeClr val="bg1"/>
                </a:solidFill>
                <a:latin typeface="Calibri" pitchFamily="34" charset="0"/>
              </a:rPr>
              <a:t>фитнеса</a:t>
            </a:r>
            <a:r>
              <a:rPr lang="en-US" sz="2300" b="1" i="1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ru-RU" sz="23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4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IMG_6519 (2).JPG"/>
          <p:cNvPicPr>
            <a:picLocks noChangeAspect="1"/>
          </p:cNvPicPr>
          <p:nvPr/>
        </p:nvPicPr>
        <p:blipFill>
          <a:blip r:embed="rId2" cstate="print"/>
          <a:srcRect t="9375" r="21891"/>
          <a:stretch>
            <a:fillRect/>
          </a:stretch>
        </p:blipFill>
        <p:spPr>
          <a:xfrm>
            <a:off x="6572264" y="214290"/>
            <a:ext cx="2258088" cy="3929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xIMG_0157.JPG"/>
          <p:cNvPicPr>
            <a:picLocks noChangeAspect="1"/>
          </p:cNvPicPr>
          <p:nvPr/>
        </p:nvPicPr>
        <p:blipFill>
          <a:blip r:embed="rId3" cstate="print"/>
          <a:srcRect l="4845" t="12737" r="39686" b="5231"/>
          <a:stretch>
            <a:fillRect/>
          </a:stretch>
        </p:blipFill>
        <p:spPr>
          <a:xfrm>
            <a:off x="3275856" y="260648"/>
            <a:ext cx="2825883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xIMG_0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85728"/>
            <a:ext cx="2381267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8282.JPG"/>
          <p:cNvPicPr>
            <a:picLocks noChangeAspect="1"/>
          </p:cNvPicPr>
          <p:nvPr/>
        </p:nvPicPr>
        <p:blipFill>
          <a:blip r:embed="rId5" cstate="print"/>
          <a:srcRect t="31133"/>
          <a:stretch>
            <a:fillRect/>
          </a:stretch>
        </p:blipFill>
        <p:spPr>
          <a:xfrm>
            <a:off x="827584" y="2708920"/>
            <a:ext cx="7632848" cy="3569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xIMG_0006.JPG"/>
          <p:cNvPicPr>
            <a:picLocks noChangeAspect="1"/>
          </p:cNvPicPr>
          <p:nvPr/>
        </p:nvPicPr>
        <p:blipFill>
          <a:blip r:embed="rId6" cstate="print"/>
          <a:srcRect t="38986" b="8280"/>
          <a:stretch>
            <a:fillRect/>
          </a:stretch>
        </p:blipFill>
        <p:spPr>
          <a:xfrm>
            <a:off x="683568" y="476672"/>
            <a:ext cx="7783210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xIMG_0206.JPG"/>
          <p:cNvPicPr>
            <a:picLocks noChangeAspect="1"/>
          </p:cNvPicPr>
          <p:nvPr/>
        </p:nvPicPr>
        <p:blipFill>
          <a:blip r:embed="rId7" cstate="print"/>
          <a:srcRect t="17307" r="28045" b="10036"/>
          <a:stretch>
            <a:fillRect/>
          </a:stretch>
        </p:blipFill>
        <p:spPr>
          <a:xfrm>
            <a:off x="4572000" y="836712"/>
            <a:ext cx="3926527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mIMG_6304.JPG"/>
          <p:cNvPicPr>
            <a:picLocks noChangeAspect="1"/>
          </p:cNvPicPr>
          <p:nvPr/>
        </p:nvPicPr>
        <p:blipFill>
          <a:blip r:embed="rId8" cstate="print"/>
          <a:srcRect l="12500" t="9784" b="14059"/>
          <a:stretch>
            <a:fillRect/>
          </a:stretch>
        </p:blipFill>
        <p:spPr>
          <a:xfrm>
            <a:off x="683568" y="1484784"/>
            <a:ext cx="4429092" cy="2570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xIMG_02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3645024"/>
            <a:ext cx="3714447" cy="2476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xIMG_0108.JPG"/>
          <p:cNvPicPr>
            <a:picLocks noChangeAspect="1"/>
          </p:cNvPicPr>
          <p:nvPr/>
        </p:nvPicPr>
        <p:blipFill>
          <a:blip r:embed="rId10" cstate="print"/>
          <a:srcRect l="6563" t="14142" r="20780" b="8514"/>
          <a:stretch>
            <a:fillRect/>
          </a:stretch>
        </p:blipFill>
        <p:spPr>
          <a:xfrm>
            <a:off x="1187624" y="3789040"/>
            <a:ext cx="3321884" cy="2357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IMG_75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1600" y="692696"/>
            <a:ext cx="4143372" cy="27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IMG_0913.JPG"/>
          <p:cNvPicPr>
            <a:picLocks noChangeAspect="1"/>
          </p:cNvPicPr>
          <p:nvPr/>
        </p:nvPicPr>
        <p:blipFill>
          <a:blip r:embed="rId12" cstate="print"/>
          <a:srcRect l="8475" t="14830"/>
          <a:stretch>
            <a:fillRect/>
          </a:stretch>
        </p:blipFill>
        <p:spPr>
          <a:xfrm>
            <a:off x="1547664" y="2996952"/>
            <a:ext cx="4995333" cy="3098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IMG_0925.JPG"/>
          <p:cNvPicPr>
            <a:picLocks noChangeAspect="1"/>
          </p:cNvPicPr>
          <p:nvPr/>
        </p:nvPicPr>
        <p:blipFill>
          <a:blip r:embed="rId13" cstate="print"/>
          <a:srcRect l="20312" t="19791" r="9375"/>
          <a:stretch>
            <a:fillRect/>
          </a:stretch>
        </p:blipFill>
        <p:spPr>
          <a:xfrm>
            <a:off x="5652120" y="764704"/>
            <a:ext cx="2447180" cy="3657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9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323528" y="188640"/>
            <a:ext cx="8568952" cy="6264696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DSC_0423.JPG"/>
          <p:cNvPicPr>
            <a:picLocks noChangeAspect="1"/>
          </p:cNvPicPr>
          <p:nvPr/>
        </p:nvPicPr>
        <p:blipFill>
          <a:blip r:embed="rId2" cstate="print"/>
          <a:srcRect l="9375" t="20511" r="8593" b="7537"/>
          <a:stretch>
            <a:fillRect/>
          </a:stretch>
        </p:blipFill>
        <p:spPr>
          <a:xfrm>
            <a:off x="179512" y="908720"/>
            <a:ext cx="8784976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IMG_0798.JPG"/>
          <p:cNvPicPr>
            <a:picLocks noChangeAspect="1"/>
          </p:cNvPicPr>
          <p:nvPr/>
        </p:nvPicPr>
        <p:blipFill>
          <a:blip r:embed="rId3" cstate="print"/>
          <a:srcRect l="13203" t="19414" r="7109" b="12617"/>
          <a:stretch>
            <a:fillRect/>
          </a:stretch>
        </p:blipFill>
        <p:spPr>
          <a:xfrm>
            <a:off x="179512" y="908719"/>
            <a:ext cx="8747356" cy="4973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MG_8448.JPG"/>
          <p:cNvPicPr>
            <a:picLocks noChangeAspect="1"/>
          </p:cNvPicPr>
          <p:nvPr/>
        </p:nvPicPr>
        <p:blipFill>
          <a:blip r:embed="rId4" cstate="print"/>
          <a:srcRect t="25157" b="22108"/>
          <a:stretch>
            <a:fillRect/>
          </a:stretch>
        </p:blipFill>
        <p:spPr>
          <a:xfrm>
            <a:off x="0" y="1628800"/>
            <a:ext cx="9144000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mIMG_6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88640"/>
            <a:ext cx="9245604" cy="6165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_0009.JPG"/>
          <p:cNvPicPr>
            <a:picLocks noChangeAspect="1"/>
          </p:cNvPicPr>
          <p:nvPr/>
        </p:nvPicPr>
        <p:blipFill>
          <a:blip r:embed="rId6" cstate="print"/>
          <a:srcRect t="26409" b="14614"/>
          <a:stretch>
            <a:fillRect/>
          </a:stretch>
        </p:blipFill>
        <p:spPr>
          <a:xfrm>
            <a:off x="-1" y="1196752"/>
            <a:ext cx="9216959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r="2727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1571604" y="0"/>
            <a:ext cx="6072230" cy="6858000"/>
          </a:xfrm>
          <a:prstGeom prst="rect">
            <a:avLst/>
          </a:prstGeom>
          <a:noFill/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-3929122" y="0"/>
            <a:ext cx="5460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47664" y="340636"/>
            <a:ext cx="5832648" cy="2008244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внимание!!!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mIMG_6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636912"/>
            <a:ext cx="2524665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6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1214414" y="214290"/>
            <a:ext cx="6572296" cy="535785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Проблема физического воспитания современных учащихся: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Малоподвижный образ жизни; болезни; отсутствие мотивации к ЗОЖ;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апатия к двигательной активности; скучные уроки физкультуры; замкнутость и не смелость в решении возникающих перед детьми трудностями!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 так же мотивация к интересной жизни!</a:t>
            </a: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8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500166" y="500042"/>
            <a:ext cx="5904656" cy="5143536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Цель кроссфита </a:t>
            </a:r>
            <a:endParaRPr kumimoji="0" lang="ru-RU" sz="2000" b="1" i="1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—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физическое развитие человека по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всем направлениям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;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лучшение общей физической формы, реакции, выносливости и готовности к любой жизненной ситуации, требующей активных физических действий.</a:t>
            </a:r>
            <a:endParaRPr kumimoji="0" lang="ru-RU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8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r="2727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0" y="0"/>
            <a:ext cx="7643834" cy="6858000"/>
          </a:xfrm>
          <a:prstGeom prst="rect">
            <a:avLst/>
          </a:prstGeom>
          <a:noFill/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-3929122" y="0"/>
            <a:ext cx="5460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1" name="Рисунок 10" descr="mIMG_6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356992"/>
            <a:ext cx="4709144" cy="3188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mIMG_63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60648"/>
            <a:ext cx="4536504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7545.JPG"/>
          <p:cNvPicPr>
            <a:picLocks noChangeAspect="1"/>
          </p:cNvPicPr>
          <p:nvPr/>
        </p:nvPicPr>
        <p:blipFill>
          <a:blip r:embed="rId5" cstate="print"/>
          <a:srcRect r="35156"/>
          <a:stretch>
            <a:fillRect/>
          </a:stretch>
        </p:blipFill>
        <p:spPr>
          <a:xfrm>
            <a:off x="539552" y="2420888"/>
            <a:ext cx="4030112" cy="414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7530.JPG"/>
          <p:cNvPicPr>
            <a:picLocks noChangeAspect="1"/>
          </p:cNvPicPr>
          <p:nvPr/>
        </p:nvPicPr>
        <p:blipFill>
          <a:blip r:embed="rId6" cstate="print"/>
          <a:srcRect l="10156" r="19531"/>
          <a:stretch>
            <a:fillRect/>
          </a:stretch>
        </p:blipFill>
        <p:spPr>
          <a:xfrm>
            <a:off x="395536" y="404664"/>
            <a:ext cx="356948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7462.JPG"/>
          <p:cNvPicPr>
            <a:picLocks noChangeAspect="1"/>
          </p:cNvPicPr>
          <p:nvPr/>
        </p:nvPicPr>
        <p:blipFill>
          <a:blip r:embed="rId7" cstate="print"/>
          <a:srcRect l="50781" r="11719"/>
          <a:stretch>
            <a:fillRect/>
          </a:stretch>
        </p:blipFill>
        <p:spPr>
          <a:xfrm>
            <a:off x="3707904" y="2204864"/>
            <a:ext cx="1800200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81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r="2727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1571604" y="0"/>
            <a:ext cx="6072230" cy="6858000"/>
          </a:xfrm>
          <a:prstGeom prst="rect">
            <a:avLst/>
          </a:prstGeom>
          <a:noFill/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-3929122" y="0"/>
            <a:ext cx="5460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95536" y="2060848"/>
            <a:ext cx="4896544" cy="419869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I:\Учитель года 2017\mIMG_6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429132"/>
            <a:ext cx="3106911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428596" y="214290"/>
            <a:ext cx="8072494" cy="435771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Минимальное необходимое оборудование для занятий </a:t>
            </a:r>
            <a:r>
              <a:rPr lang="ru-RU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Кроссфитом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занятий </a:t>
            </a:r>
            <a:r>
              <a:rPr lang="ru-RU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Кроссфитом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нужен  минимальный набор: 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            1. Турник – обязательно, 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            2. Брусья (еще лучше кольца) – обязательно, 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            3. Штанга – обязательно, 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            4. Гантели разборные, гири разных весов. 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    Вот, по сути, минимальный набор, с которым можно полноценно тренироваться и не менять кардинально программу.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4500626" y="1357298"/>
            <a:ext cx="7886700" cy="9286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2" name="Рисунок 11" descr="mIMG_6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429132"/>
            <a:ext cx="3106910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13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0" y="0"/>
            <a:ext cx="7643834" cy="6858000"/>
          </a:xfrm>
          <a:prstGeom prst="rect">
            <a:avLst/>
          </a:prstGeom>
          <a:noFill/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95536" y="260648"/>
            <a:ext cx="74168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Кроссфит — эффективная система функциональных тренировок</a:t>
            </a:r>
            <a:endParaRPr lang="ru-RU" sz="8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1" name="Picture 3" descr="I:\Учитель года 2017\xIMG_000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644262">
            <a:off x="4496049" y="2768012"/>
            <a:ext cx="3975314" cy="2650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I:\Учитель года 2017\xIMG_026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632674">
            <a:off x="4538092" y="2758510"/>
            <a:ext cx="3931726" cy="2621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I:\Учитель года 2017\IMG_09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619518">
            <a:off x="4555257" y="2817853"/>
            <a:ext cx="3858409" cy="257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I:\Учитель года 2017\IMG_079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619518">
            <a:off x="4555257" y="2817853"/>
            <a:ext cx="3858409" cy="257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I:\Учитель года 2017\IMG_085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619518">
            <a:off x="4555257" y="2817853"/>
            <a:ext cx="3858409" cy="257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I:\Учитель года 2017\IMG_0877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715761">
            <a:off x="4555257" y="2817853"/>
            <a:ext cx="3858409" cy="2572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G:\афиша 2017\WH97YBkC_yQ.jp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000108"/>
            <a:ext cx="1296144" cy="1296144"/>
          </a:xfrm>
          <a:prstGeom prst="rect">
            <a:avLst/>
          </a:prstGeom>
          <a:noFill/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107504" y="2492896"/>
            <a:ext cx="4068960" cy="403244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79512" y="2708920"/>
            <a:ext cx="388843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 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Организационно-методическая форма работы предусматривающая поточное выполнение специально подобранного комплекса.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advTm="9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Учитель года 2017\mIMG_6518 (2).JPG"/>
          <p:cNvPicPr>
            <a:picLocks noChangeAspect="1" noChangeArrowheads="1"/>
          </p:cNvPicPr>
          <p:nvPr/>
        </p:nvPicPr>
        <p:blipFill>
          <a:blip r:embed="rId2" cstate="print"/>
          <a:srcRect l="6838" t="13889" r="11345"/>
          <a:stretch>
            <a:fillRect/>
          </a:stretch>
        </p:blipFill>
        <p:spPr bwMode="auto">
          <a:xfrm>
            <a:off x="395536" y="214290"/>
            <a:ext cx="8424936" cy="6215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0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25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r="2727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6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0" y="0"/>
            <a:ext cx="7643834" cy="6858000"/>
          </a:xfrm>
          <a:prstGeom prst="rect">
            <a:avLst/>
          </a:prstGeom>
          <a:noFill/>
        </p:spPr>
      </p:pic>
      <p:pic>
        <p:nvPicPr>
          <p:cNvPr id="2050" name="Picture 2" descr="G:\Спорт\IMG-20170117-WA003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5936" y="2204864"/>
            <a:ext cx="4705589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www.norcalsc.com/wp/wp-content/uploads/2011/10/Games2011_WomenE1_AnnieThorisdottirJennyLabaw_Swim-1024x68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95936" y="2276872"/>
            <a:ext cx="4743263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rossfit1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67944" y="2420888"/>
            <a:ext cx="4646923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4" descr="43076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83770" y="2276872"/>
            <a:ext cx="4734438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://cs418626.vk.me/v418626431/6be3/ecwVMmdyFtI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67944" y="2276872"/>
            <a:ext cx="4644516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067943" y="2276872"/>
            <a:ext cx="4608513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cs9388.vk.me/v9388638/337d/ZsXb_Y08oPY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923928" y="2276872"/>
            <a:ext cx="4752528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0" descr="http://cs424324.vk.me/v424324054/39dd/pEATwygVihU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995935" y="2276872"/>
            <a:ext cx="4680521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7" descr="I:\Учитель года 2017\Мир новых возможномтей Презентация\IMG_7545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95935" y="2276872"/>
            <a:ext cx="4737457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 descr="I:\Учитель года 2017\Мир новых возможномтей Презентация\IMG_7538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923929" y="2276872"/>
            <a:ext cx="4824536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 descr="I:\Учитель года 2017\Мир новых возможномтей Презентация\IMG_7478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923927" y="2348880"/>
            <a:ext cx="4840445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I:\Учитель года 2017\Мир новых возможномтей Презентация\IMG_7477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975003" y="2276872"/>
            <a:ext cx="4737457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 descr="I:\Учитель года 2017\Мир новых возможномтей Презентация\IMG_7618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4011007" y="2348880"/>
            <a:ext cx="4737457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:\Учитель года 2017\Мир новых возможномтей Презентация\IMG_7581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3995936" y="2420888"/>
            <a:ext cx="4737457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Спорт\xIMG_0348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995936" y="2492896"/>
            <a:ext cx="4680520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Спорт\xIMG_0286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4067944" y="2276872"/>
            <a:ext cx="4607912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G:\афиша 2017\WH97YBkC_yQ.jpg"/>
          <p:cNvPicPr>
            <a:picLocks noChangeAspect="1" noChangeArrowheads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3720" y="3717032"/>
            <a:ext cx="2520280" cy="2520280"/>
          </a:xfrm>
          <a:prstGeom prst="rect">
            <a:avLst/>
          </a:prstGeom>
          <a:noFill/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35496" y="908720"/>
            <a:ext cx="3744416" cy="5616624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31640" y="44624"/>
            <a:ext cx="6480720" cy="844550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Специфика  кроссфита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-252536" y="1052736"/>
            <a:ext cx="4032448" cy="52565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Специфика  кроссфита  заключается  именно  в  отказе  от  какой  либо  специализации. Комбинирование  тяжелой  атлетики,  гимнастики,  бега,  гиревого  спорта,  упражнений  с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собственным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весом,  плавания,  гребли  дает  широкий  спектр  различных  тренировок  на  каждый  день,  позволяющих 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внести разнообразие и сделать тренировочный процесс намного интереснее и эффективней. Принципы, лежащие  в  основе  системы,  позволяют  легко  адаптировать</a:t>
            </a:r>
            <a:r>
              <a:rPr kumimoji="0" lang="en-US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функциональные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тренировки  для  людей различного уровня физической подготовки.</a:t>
            </a:r>
          </a:p>
        </p:txBody>
      </p:sp>
    </p:spTree>
  </p:cSld>
  <p:clrMapOvr>
    <a:masterClrMapping/>
  </p:clrMapOvr>
  <p:transition advTm="5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noFill/>
        </p:spPr>
      </p:pic>
      <p:pic>
        <p:nvPicPr>
          <p:cNvPr id="13" name="Picture 2" descr="C:\Users\User\Desktop\2017-12-05_14-22-53.png"/>
          <p:cNvPicPr>
            <a:picLocks noChangeAspect="1" noChangeArrowheads="1"/>
          </p:cNvPicPr>
          <p:nvPr/>
        </p:nvPicPr>
        <p:blipFill>
          <a:blip r:embed="rId2" cstate="email"/>
          <a:srcRect l="24849" r="24015"/>
          <a:stretch>
            <a:fillRect/>
          </a:stretch>
        </p:blipFill>
        <p:spPr bwMode="auto">
          <a:xfrm>
            <a:off x="0" y="0"/>
            <a:ext cx="7643834" cy="6858000"/>
          </a:xfrm>
          <a:prstGeom prst="rect">
            <a:avLst/>
          </a:prstGeom>
          <a:noFill/>
        </p:spPr>
      </p:pic>
      <p:pic>
        <p:nvPicPr>
          <p:cNvPr id="6147" name="Picture 3" descr="I:\Учитель года 2017\IMG_7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 descr="I:\Учитель года 2017\IMG_7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36912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I:\Учитель года 2017\xIMG_0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636912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1" name="Picture 7" descr="I:\Учитель года 2017\xIMG_01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708920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I:\Учитель года 2017\xIMG_02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708920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3" name="Picture 9" descr="I:\Учитель года 2017\xIMG_0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2636912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I:\Учитель года 2017\IMG_74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2636912"/>
            <a:ext cx="3996444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0" y="1268760"/>
            <a:ext cx="4499992" cy="5472608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88640"/>
            <a:ext cx="8208912" cy="9747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Неоспоримые преимущества и недостатки кроссфита.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0" y="1412776"/>
            <a:ext cx="4499992" cy="450912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течение многих лет популярность кроссфита растет. Несложно предугадать, что так будет продолжаться и дальше. Ведь в основе этих тренировок лежит быстрая смена силовых и </a:t>
            </a:r>
            <a:r>
              <a:rPr kumimoji="0" lang="ru-RU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кардио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упражнений. А значит, не только появляется обновленное тело, но и быстрая адаптация к смене нагрузок, что положительно сказывается на здоровье.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Кроссфитом могут заниматься люди всех возрастов с абсолютно любым уровнем начальной физической подготовки. При этом упражнения для профессиональных спортсменов и бойцов спецподразделений ничем не отличаются от программы для пенсионеров, детей и домохозяек.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5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601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Director</cp:lastModifiedBy>
  <cp:revision>47</cp:revision>
  <dcterms:created xsi:type="dcterms:W3CDTF">2017-12-05T07:29:44Z</dcterms:created>
  <dcterms:modified xsi:type="dcterms:W3CDTF">2023-04-21T10:42:54Z</dcterms:modified>
</cp:coreProperties>
</file>