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1" r:id="rId6"/>
    <p:sldId id="260" r:id="rId7"/>
    <p:sldId id="263" r:id="rId8"/>
    <p:sldId id="259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76B5CC-9F0C-4BC8-BD9E-A7940BC67495}" type="doc">
      <dgm:prSet loTypeId="urn:microsoft.com/office/officeart/2008/layout/AlternatingPictureBlocks" loCatId="list" qsTypeId="urn:microsoft.com/office/officeart/2005/8/quickstyle/3d2" qsCatId="3D" csTypeId="urn:microsoft.com/office/officeart/2005/8/colors/colorful5" csCatId="colorful" phldr="1"/>
      <dgm:spPr/>
    </dgm:pt>
    <dgm:pt modelId="{841B9F24-25AB-4A7F-8729-0A942BE4CC91}">
      <dgm:prSet phldrT="[Текст]"/>
      <dgm:spPr/>
      <dgm:t>
        <a:bodyPr/>
        <a:lstStyle/>
        <a:p>
          <a:r>
            <a:rPr lang="ru-RU" dirty="0" smtClean="0"/>
            <a:t>Кейс-метод</a:t>
          </a:r>
          <a:endParaRPr lang="ru-RU" dirty="0"/>
        </a:p>
      </dgm:t>
    </dgm:pt>
    <dgm:pt modelId="{E4C9A633-AC24-4291-B025-F0876D64BC7A}" type="parTrans" cxnId="{58B49F05-0257-4050-B422-D358AE344E87}">
      <dgm:prSet/>
      <dgm:spPr/>
      <dgm:t>
        <a:bodyPr/>
        <a:lstStyle/>
        <a:p>
          <a:endParaRPr lang="ru-RU"/>
        </a:p>
      </dgm:t>
    </dgm:pt>
    <dgm:pt modelId="{7FF9FA10-F438-429E-AB05-D7A79818FC6A}" type="sibTrans" cxnId="{58B49F05-0257-4050-B422-D358AE344E87}">
      <dgm:prSet/>
      <dgm:spPr/>
      <dgm:t>
        <a:bodyPr/>
        <a:lstStyle/>
        <a:p>
          <a:endParaRPr lang="ru-RU"/>
        </a:p>
      </dgm:t>
    </dgm:pt>
    <dgm:pt modelId="{4E84D340-7E20-4B67-BF20-F0DB831750A6}">
      <dgm:prSet phldrT="[Текст]"/>
      <dgm:spPr/>
      <dgm:t>
        <a:bodyPr/>
        <a:lstStyle/>
        <a:p>
          <a:r>
            <a:rPr lang="ru-RU" dirty="0" smtClean="0"/>
            <a:t>Современное программное обеспечение (лаборатория)</a:t>
          </a:r>
          <a:endParaRPr lang="ru-RU" dirty="0"/>
        </a:p>
      </dgm:t>
    </dgm:pt>
    <dgm:pt modelId="{7A41D4BE-9979-4AB2-AEA6-57D279A16675}" type="parTrans" cxnId="{2F1EB890-4090-477F-81C6-B185EE6F99C6}">
      <dgm:prSet/>
      <dgm:spPr/>
      <dgm:t>
        <a:bodyPr/>
        <a:lstStyle/>
        <a:p>
          <a:endParaRPr lang="ru-RU"/>
        </a:p>
      </dgm:t>
    </dgm:pt>
    <dgm:pt modelId="{6DF72DB5-8D83-46A9-B514-E8C4158DD6A4}" type="sibTrans" cxnId="{2F1EB890-4090-477F-81C6-B185EE6F99C6}">
      <dgm:prSet/>
      <dgm:spPr/>
      <dgm:t>
        <a:bodyPr/>
        <a:lstStyle/>
        <a:p>
          <a:endParaRPr lang="ru-RU"/>
        </a:p>
      </dgm:t>
    </dgm:pt>
    <dgm:pt modelId="{E609E7CF-7C50-4E69-9445-427CC3F56814}">
      <dgm:prSet phldrT="[Текст]"/>
      <dgm:spPr/>
      <dgm:t>
        <a:bodyPr/>
        <a:lstStyle/>
        <a:p>
          <a:r>
            <a:rPr lang="ru-RU" dirty="0" smtClean="0"/>
            <a:t>Тьюторство</a:t>
          </a:r>
          <a:endParaRPr lang="ru-RU" dirty="0"/>
        </a:p>
      </dgm:t>
    </dgm:pt>
    <dgm:pt modelId="{7B495326-2073-4861-85FC-887F8DB7EED9}" type="parTrans" cxnId="{15C9161F-F1B7-4543-A140-A812990BFD65}">
      <dgm:prSet/>
      <dgm:spPr/>
      <dgm:t>
        <a:bodyPr/>
        <a:lstStyle/>
        <a:p>
          <a:endParaRPr lang="ru-RU"/>
        </a:p>
      </dgm:t>
    </dgm:pt>
    <dgm:pt modelId="{DEB46060-4AE8-4B5C-8C81-5922299EF40B}" type="sibTrans" cxnId="{15C9161F-F1B7-4543-A140-A812990BFD65}">
      <dgm:prSet/>
      <dgm:spPr/>
      <dgm:t>
        <a:bodyPr/>
        <a:lstStyle/>
        <a:p>
          <a:endParaRPr lang="ru-RU"/>
        </a:p>
      </dgm:t>
    </dgm:pt>
    <dgm:pt modelId="{E398D823-1B1D-4B38-A670-E48CD96C102C}" type="pres">
      <dgm:prSet presAssocID="{7976B5CC-9F0C-4BC8-BD9E-A7940BC67495}" presName="linearFlow" presStyleCnt="0">
        <dgm:presLayoutVars>
          <dgm:dir/>
          <dgm:resizeHandles val="exact"/>
        </dgm:presLayoutVars>
      </dgm:prSet>
      <dgm:spPr/>
    </dgm:pt>
    <dgm:pt modelId="{2D1F4130-A164-467F-87E1-71A2A4FCF897}" type="pres">
      <dgm:prSet presAssocID="{841B9F24-25AB-4A7F-8729-0A942BE4CC91}" presName="comp" presStyleCnt="0"/>
      <dgm:spPr/>
    </dgm:pt>
    <dgm:pt modelId="{A58E490A-4396-46AB-BE87-161414870746}" type="pres">
      <dgm:prSet presAssocID="{841B9F24-25AB-4A7F-8729-0A942BE4CC91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0DF03-1F94-406A-929D-4D3DE74FEA91}" type="pres">
      <dgm:prSet presAssocID="{841B9F24-25AB-4A7F-8729-0A942BE4CC91}" presName="rect1" presStyleLbl="ln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8FA57044-1957-4194-9D49-385FA97D1D0A}" type="pres">
      <dgm:prSet presAssocID="{7FF9FA10-F438-429E-AB05-D7A79818FC6A}" presName="sibTrans" presStyleCnt="0"/>
      <dgm:spPr/>
    </dgm:pt>
    <dgm:pt modelId="{2AB50BC7-1105-41CD-BA1D-8793FA5F4306}" type="pres">
      <dgm:prSet presAssocID="{4E84D340-7E20-4B67-BF20-F0DB831750A6}" presName="comp" presStyleCnt="0"/>
      <dgm:spPr/>
    </dgm:pt>
    <dgm:pt modelId="{6C0E6411-F684-4F5B-9A7D-78F647797CA7}" type="pres">
      <dgm:prSet presAssocID="{4E84D340-7E20-4B67-BF20-F0DB831750A6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582B3-D140-47ED-A2A8-39B245990C1E}" type="pres">
      <dgm:prSet presAssocID="{4E84D340-7E20-4B67-BF20-F0DB831750A6}" presName="rect1" presStyleLbl="ln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D0E6224B-A1C0-404E-80C1-0F32E7FE8F93}" type="pres">
      <dgm:prSet presAssocID="{6DF72DB5-8D83-46A9-B514-E8C4158DD6A4}" presName="sibTrans" presStyleCnt="0"/>
      <dgm:spPr/>
    </dgm:pt>
    <dgm:pt modelId="{AEFFAEA4-EAE5-416D-8188-21835856BC1D}" type="pres">
      <dgm:prSet presAssocID="{E609E7CF-7C50-4E69-9445-427CC3F56814}" presName="comp" presStyleCnt="0"/>
      <dgm:spPr/>
    </dgm:pt>
    <dgm:pt modelId="{A5C1AE46-CA73-4A49-9CFF-D01BEB8E2650}" type="pres">
      <dgm:prSet presAssocID="{E609E7CF-7C50-4E69-9445-427CC3F56814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7C603-5DED-4348-907A-17781D917775}" type="pres">
      <dgm:prSet presAssocID="{E609E7CF-7C50-4E69-9445-427CC3F56814}" presName="rect1" presStyleLbl="ln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</dgm:ptLst>
  <dgm:cxnLst>
    <dgm:cxn modelId="{83FD1424-EAF7-4760-803B-88F250EF898A}" type="presOf" srcId="{E609E7CF-7C50-4E69-9445-427CC3F56814}" destId="{A5C1AE46-CA73-4A49-9CFF-D01BEB8E2650}" srcOrd="0" destOrd="0" presId="urn:microsoft.com/office/officeart/2008/layout/AlternatingPictureBlocks"/>
    <dgm:cxn modelId="{58B49F05-0257-4050-B422-D358AE344E87}" srcId="{7976B5CC-9F0C-4BC8-BD9E-A7940BC67495}" destId="{841B9F24-25AB-4A7F-8729-0A942BE4CC91}" srcOrd="0" destOrd="0" parTransId="{E4C9A633-AC24-4291-B025-F0876D64BC7A}" sibTransId="{7FF9FA10-F438-429E-AB05-D7A79818FC6A}"/>
    <dgm:cxn modelId="{15C9161F-F1B7-4543-A140-A812990BFD65}" srcId="{7976B5CC-9F0C-4BC8-BD9E-A7940BC67495}" destId="{E609E7CF-7C50-4E69-9445-427CC3F56814}" srcOrd="2" destOrd="0" parTransId="{7B495326-2073-4861-85FC-887F8DB7EED9}" sibTransId="{DEB46060-4AE8-4B5C-8C81-5922299EF40B}"/>
    <dgm:cxn modelId="{4D00967D-1D2B-4E45-9DAA-F9621C5CCBD8}" type="presOf" srcId="{4E84D340-7E20-4B67-BF20-F0DB831750A6}" destId="{6C0E6411-F684-4F5B-9A7D-78F647797CA7}" srcOrd="0" destOrd="0" presId="urn:microsoft.com/office/officeart/2008/layout/AlternatingPictureBlocks"/>
    <dgm:cxn modelId="{1B969D06-23DC-4661-87BA-CD77918D3C46}" type="presOf" srcId="{841B9F24-25AB-4A7F-8729-0A942BE4CC91}" destId="{A58E490A-4396-46AB-BE87-161414870746}" srcOrd="0" destOrd="0" presId="urn:microsoft.com/office/officeart/2008/layout/AlternatingPictureBlocks"/>
    <dgm:cxn modelId="{2F1EB890-4090-477F-81C6-B185EE6F99C6}" srcId="{7976B5CC-9F0C-4BC8-BD9E-A7940BC67495}" destId="{4E84D340-7E20-4B67-BF20-F0DB831750A6}" srcOrd="1" destOrd="0" parTransId="{7A41D4BE-9979-4AB2-AEA6-57D279A16675}" sibTransId="{6DF72DB5-8D83-46A9-B514-E8C4158DD6A4}"/>
    <dgm:cxn modelId="{5416AC69-1E5D-457A-A890-DA5F73D019F3}" type="presOf" srcId="{7976B5CC-9F0C-4BC8-BD9E-A7940BC67495}" destId="{E398D823-1B1D-4B38-A670-E48CD96C102C}" srcOrd="0" destOrd="0" presId="urn:microsoft.com/office/officeart/2008/layout/AlternatingPictureBlocks"/>
    <dgm:cxn modelId="{F508DE8F-A005-477C-A84D-61A1A486EBA3}" type="presParOf" srcId="{E398D823-1B1D-4B38-A670-E48CD96C102C}" destId="{2D1F4130-A164-467F-87E1-71A2A4FCF897}" srcOrd="0" destOrd="0" presId="urn:microsoft.com/office/officeart/2008/layout/AlternatingPictureBlocks"/>
    <dgm:cxn modelId="{6F0B5940-DAD2-43AB-89EF-DF2C5BB65192}" type="presParOf" srcId="{2D1F4130-A164-467F-87E1-71A2A4FCF897}" destId="{A58E490A-4396-46AB-BE87-161414870746}" srcOrd="0" destOrd="0" presId="urn:microsoft.com/office/officeart/2008/layout/AlternatingPictureBlocks"/>
    <dgm:cxn modelId="{F947F193-7CE6-4B0A-9866-66A8C689051B}" type="presParOf" srcId="{2D1F4130-A164-467F-87E1-71A2A4FCF897}" destId="{D510DF03-1F94-406A-929D-4D3DE74FEA91}" srcOrd="1" destOrd="0" presId="urn:microsoft.com/office/officeart/2008/layout/AlternatingPictureBlocks"/>
    <dgm:cxn modelId="{F825A102-5340-4B6E-B2B5-759234D63278}" type="presParOf" srcId="{E398D823-1B1D-4B38-A670-E48CD96C102C}" destId="{8FA57044-1957-4194-9D49-385FA97D1D0A}" srcOrd="1" destOrd="0" presId="urn:microsoft.com/office/officeart/2008/layout/AlternatingPictureBlocks"/>
    <dgm:cxn modelId="{37623618-0222-47F5-ADDD-B365DC56B33D}" type="presParOf" srcId="{E398D823-1B1D-4B38-A670-E48CD96C102C}" destId="{2AB50BC7-1105-41CD-BA1D-8793FA5F4306}" srcOrd="2" destOrd="0" presId="urn:microsoft.com/office/officeart/2008/layout/AlternatingPictureBlocks"/>
    <dgm:cxn modelId="{6DBEB77F-3AF9-43FC-ADF3-61697852F2F6}" type="presParOf" srcId="{2AB50BC7-1105-41CD-BA1D-8793FA5F4306}" destId="{6C0E6411-F684-4F5B-9A7D-78F647797CA7}" srcOrd="0" destOrd="0" presId="urn:microsoft.com/office/officeart/2008/layout/AlternatingPictureBlocks"/>
    <dgm:cxn modelId="{AC928E49-30B7-4C37-894F-2F89B56B7663}" type="presParOf" srcId="{2AB50BC7-1105-41CD-BA1D-8793FA5F4306}" destId="{04F582B3-D140-47ED-A2A8-39B245990C1E}" srcOrd="1" destOrd="0" presId="urn:microsoft.com/office/officeart/2008/layout/AlternatingPictureBlocks"/>
    <dgm:cxn modelId="{172EE12A-93C9-4CCF-A4B0-DACF17AEB528}" type="presParOf" srcId="{E398D823-1B1D-4B38-A670-E48CD96C102C}" destId="{D0E6224B-A1C0-404E-80C1-0F32E7FE8F93}" srcOrd="3" destOrd="0" presId="urn:microsoft.com/office/officeart/2008/layout/AlternatingPictureBlocks"/>
    <dgm:cxn modelId="{78FEF701-722F-47B0-91F3-76BA7158FFE1}" type="presParOf" srcId="{E398D823-1B1D-4B38-A670-E48CD96C102C}" destId="{AEFFAEA4-EAE5-416D-8188-21835856BC1D}" srcOrd="4" destOrd="0" presId="urn:microsoft.com/office/officeart/2008/layout/AlternatingPictureBlocks"/>
    <dgm:cxn modelId="{3538815A-12AE-4CFA-9E1E-D1D4CF4BABFC}" type="presParOf" srcId="{AEFFAEA4-EAE5-416D-8188-21835856BC1D}" destId="{A5C1AE46-CA73-4A49-9CFF-D01BEB8E2650}" srcOrd="0" destOrd="0" presId="urn:microsoft.com/office/officeart/2008/layout/AlternatingPictureBlocks"/>
    <dgm:cxn modelId="{0A96FAF1-F624-43D8-A091-8DA87ED480B1}" type="presParOf" srcId="{AEFFAEA4-EAE5-416D-8188-21835856BC1D}" destId="{13B7C603-5DED-4348-907A-17781D917775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76B5CC-9F0C-4BC8-BD9E-A7940BC67495}" type="doc">
      <dgm:prSet loTypeId="urn:microsoft.com/office/officeart/2008/layout/AlternatingPictureBlocks" loCatId="list" qsTypeId="urn:microsoft.com/office/officeart/2005/8/quickstyle/3d2" qsCatId="3D" csTypeId="urn:microsoft.com/office/officeart/2005/8/colors/colorful5" csCatId="colorful" phldr="1"/>
      <dgm:spPr/>
    </dgm:pt>
    <dgm:pt modelId="{841B9F24-25AB-4A7F-8729-0A942BE4CC91}">
      <dgm:prSet phldrT="[Текст]"/>
      <dgm:spPr/>
      <dgm:t>
        <a:bodyPr/>
        <a:lstStyle/>
        <a:p>
          <a:r>
            <a:rPr lang="ru-RU" dirty="0" smtClean="0"/>
            <a:t>Локальная информационная сеть (профиль </a:t>
          </a:r>
          <a:r>
            <a:rPr lang="ru-RU" dirty="0" err="1" smtClean="0"/>
            <a:t>Сферум</a:t>
          </a:r>
          <a:r>
            <a:rPr lang="ru-RU" dirty="0" smtClean="0"/>
            <a:t>)</a:t>
          </a:r>
          <a:endParaRPr lang="ru-RU" dirty="0"/>
        </a:p>
      </dgm:t>
    </dgm:pt>
    <dgm:pt modelId="{E4C9A633-AC24-4291-B025-F0876D64BC7A}" type="parTrans" cxnId="{58B49F05-0257-4050-B422-D358AE344E87}">
      <dgm:prSet/>
      <dgm:spPr/>
      <dgm:t>
        <a:bodyPr/>
        <a:lstStyle/>
        <a:p>
          <a:endParaRPr lang="ru-RU"/>
        </a:p>
      </dgm:t>
    </dgm:pt>
    <dgm:pt modelId="{7FF9FA10-F438-429E-AB05-D7A79818FC6A}" type="sibTrans" cxnId="{58B49F05-0257-4050-B422-D358AE344E87}">
      <dgm:prSet/>
      <dgm:spPr/>
      <dgm:t>
        <a:bodyPr/>
        <a:lstStyle/>
        <a:p>
          <a:endParaRPr lang="ru-RU"/>
        </a:p>
      </dgm:t>
    </dgm:pt>
    <dgm:pt modelId="{4E84D340-7E20-4B67-BF20-F0DB831750A6}">
      <dgm:prSet phldrT="[Текст]"/>
      <dgm:spPr/>
      <dgm:t>
        <a:bodyPr/>
        <a:lstStyle/>
        <a:p>
          <a:r>
            <a:rPr lang="ru-RU" dirty="0" smtClean="0"/>
            <a:t>Цифровые и электронные образовательные ресурсы</a:t>
          </a:r>
          <a:endParaRPr lang="ru-RU" dirty="0"/>
        </a:p>
      </dgm:t>
    </dgm:pt>
    <dgm:pt modelId="{7A41D4BE-9979-4AB2-AEA6-57D279A16675}" type="parTrans" cxnId="{2F1EB890-4090-477F-81C6-B185EE6F99C6}">
      <dgm:prSet/>
      <dgm:spPr/>
      <dgm:t>
        <a:bodyPr/>
        <a:lstStyle/>
        <a:p>
          <a:endParaRPr lang="ru-RU"/>
        </a:p>
      </dgm:t>
    </dgm:pt>
    <dgm:pt modelId="{6DF72DB5-8D83-46A9-B514-E8C4158DD6A4}" type="sibTrans" cxnId="{2F1EB890-4090-477F-81C6-B185EE6F99C6}">
      <dgm:prSet/>
      <dgm:spPr/>
      <dgm:t>
        <a:bodyPr/>
        <a:lstStyle/>
        <a:p>
          <a:endParaRPr lang="ru-RU"/>
        </a:p>
      </dgm:t>
    </dgm:pt>
    <dgm:pt modelId="{E609E7CF-7C50-4E69-9445-427CC3F56814}">
      <dgm:prSet phldrT="[Текст]"/>
      <dgm:spPr/>
      <dgm:t>
        <a:bodyPr/>
        <a:lstStyle/>
        <a:p>
          <a:r>
            <a:rPr lang="ru-RU" dirty="0" smtClean="0"/>
            <a:t>Практические упражнения</a:t>
          </a:r>
          <a:endParaRPr lang="ru-RU" dirty="0"/>
        </a:p>
      </dgm:t>
    </dgm:pt>
    <dgm:pt modelId="{7B495326-2073-4861-85FC-887F8DB7EED9}" type="parTrans" cxnId="{15C9161F-F1B7-4543-A140-A812990BFD65}">
      <dgm:prSet/>
      <dgm:spPr/>
      <dgm:t>
        <a:bodyPr/>
        <a:lstStyle/>
        <a:p>
          <a:endParaRPr lang="ru-RU"/>
        </a:p>
      </dgm:t>
    </dgm:pt>
    <dgm:pt modelId="{DEB46060-4AE8-4B5C-8C81-5922299EF40B}" type="sibTrans" cxnId="{15C9161F-F1B7-4543-A140-A812990BFD65}">
      <dgm:prSet/>
      <dgm:spPr/>
      <dgm:t>
        <a:bodyPr/>
        <a:lstStyle/>
        <a:p>
          <a:endParaRPr lang="ru-RU"/>
        </a:p>
      </dgm:t>
    </dgm:pt>
    <dgm:pt modelId="{E398D823-1B1D-4B38-A670-E48CD96C102C}" type="pres">
      <dgm:prSet presAssocID="{7976B5CC-9F0C-4BC8-BD9E-A7940BC67495}" presName="linearFlow" presStyleCnt="0">
        <dgm:presLayoutVars>
          <dgm:dir/>
          <dgm:resizeHandles val="exact"/>
        </dgm:presLayoutVars>
      </dgm:prSet>
      <dgm:spPr/>
    </dgm:pt>
    <dgm:pt modelId="{2D1F4130-A164-467F-87E1-71A2A4FCF897}" type="pres">
      <dgm:prSet presAssocID="{841B9F24-25AB-4A7F-8729-0A942BE4CC91}" presName="comp" presStyleCnt="0"/>
      <dgm:spPr/>
    </dgm:pt>
    <dgm:pt modelId="{A58E490A-4396-46AB-BE87-161414870746}" type="pres">
      <dgm:prSet presAssocID="{841B9F24-25AB-4A7F-8729-0A942BE4CC91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0DF03-1F94-406A-929D-4D3DE74FEA91}" type="pres">
      <dgm:prSet presAssocID="{841B9F24-25AB-4A7F-8729-0A942BE4CC91}" presName="rect1" presStyleLbl="ln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8FA57044-1957-4194-9D49-385FA97D1D0A}" type="pres">
      <dgm:prSet presAssocID="{7FF9FA10-F438-429E-AB05-D7A79818FC6A}" presName="sibTrans" presStyleCnt="0"/>
      <dgm:spPr/>
    </dgm:pt>
    <dgm:pt modelId="{2AB50BC7-1105-41CD-BA1D-8793FA5F4306}" type="pres">
      <dgm:prSet presAssocID="{4E84D340-7E20-4B67-BF20-F0DB831750A6}" presName="comp" presStyleCnt="0"/>
      <dgm:spPr/>
    </dgm:pt>
    <dgm:pt modelId="{6C0E6411-F684-4F5B-9A7D-78F647797CA7}" type="pres">
      <dgm:prSet presAssocID="{4E84D340-7E20-4B67-BF20-F0DB831750A6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582B3-D140-47ED-A2A8-39B245990C1E}" type="pres">
      <dgm:prSet presAssocID="{4E84D340-7E20-4B67-BF20-F0DB831750A6}" presName="rect1" presStyleLbl="ln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D0E6224B-A1C0-404E-80C1-0F32E7FE8F93}" type="pres">
      <dgm:prSet presAssocID="{6DF72DB5-8D83-46A9-B514-E8C4158DD6A4}" presName="sibTrans" presStyleCnt="0"/>
      <dgm:spPr/>
    </dgm:pt>
    <dgm:pt modelId="{AEFFAEA4-EAE5-416D-8188-21835856BC1D}" type="pres">
      <dgm:prSet presAssocID="{E609E7CF-7C50-4E69-9445-427CC3F56814}" presName="comp" presStyleCnt="0"/>
      <dgm:spPr/>
    </dgm:pt>
    <dgm:pt modelId="{A5C1AE46-CA73-4A49-9CFF-D01BEB8E2650}" type="pres">
      <dgm:prSet presAssocID="{E609E7CF-7C50-4E69-9445-427CC3F56814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7C603-5DED-4348-907A-17781D917775}" type="pres">
      <dgm:prSet presAssocID="{E609E7CF-7C50-4E69-9445-427CC3F56814}" presName="rect1" presStyleLbl="ln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</dgm:ptLst>
  <dgm:cxnLst>
    <dgm:cxn modelId="{58B49F05-0257-4050-B422-D358AE344E87}" srcId="{7976B5CC-9F0C-4BC8-BD9E-A7940BC67495}" destId="{841B9F24-25AB-4A7F-8729-0A942BE4CC91}" srcOrd="0" destOrd="0" parTransId="{E4C9A633-AC24-4291-B025-F0876D64BC7A}" sibTransId="{7FF9FA10-F438-429E-AB05-D7A79818FC6A}"/>
    <dgm:cxn modelId="{121DA396-1A2B-4C63-BA6F-FE25AADAD532}" type="presOf" srcId="{841B9F24-25AB-4A7F-8729-0A942BE4CC91}" destId="{A58E490A-4396-46AB-BE87-161414870746}" srcOrd="0" destOrd="0" presId="urn:microsoft.com/office/officeart/2008/layout/AlternatingPictureBlocks"/>
    <dgm:cxn modelId="{15C9161F-F1B7-4543-A140-A812990BFD65}" srcId="{7976B5CC-9F0C-4BC8-BD9E-A7940BC67495}" destId="{E609E7CF-7C50-4E69-9445-427CC3F56814}" srcOrd="2" destOrd="0" parTransId="{7B495326-2073-4861-85FC-887F8DB7EED9}" sibTransId="{DEB46060-4AE8-4B5C-8C81-5922299EF40B}"/>
    <dgm:cxn modelId="{21315233-DD4C-4D6A-B3CE-24DCE27E0901}" type="presOf" srcId="{7976B5CC-9F0C-4BC8-BD9E-A7940BC67495}" destId="{E398D823-1B1D-4B38-A670-E48CD96C102C}" srcOrd="0" destOrd="0" presId="urn:microsoft.com/office/officeart/2008/layout/AlternatingPictureBlocks"/>
    <dgm:cxn modelId="{2F1EB890-4090-477F-81C6-B185EE6F99C6}" srcId="{7976B5CC-9F0C-4BC8-BD9E-A7940BC67495}" destId="{4E84D340-7E20-4B67-BF20-F0DB831750A6}" srcOrd="1" destOrd="0" parTransId="{7A41D4BE-9979-4AB2-AEA6-57D279A16675}" sibTransId="{6DF72DB5-8D83-46A9-B514-E8C4158DD6A4}"/>
    <dgm:cxn modelId="{E36F8EBE-DC05-450A-9704-EF7A0371F6F3}" type="presOf" srcId="{E609E7CF-7C50-4E69-9445-427CC3F56814}" destId="{A5C1AE46-CA73-4A49-9CFF-D01BEB8E2650}" srcOrd="0" destOrd="0" presId="urn:microsoft.com/office/officeart/2008/layout/AlternatingPictureBlocks"/>
    <dgm:cxn modelId="{14D35076-8E18-4EC2-8DB4-06745315ECB9}" type="presOf" srcId="{4E84D340-7E20-4B67-BF20-F0DB831750A6}" destId="{6C0E6411-F684-4F5B-9A7D-78F647797CA7}" srcOrd="0" destOrd="0" presId="urn:microsoft.com/office/officeart/2008/layout/AlternatingPictureBlocks"/>
    <dgm:cxn modelId="{6E6695EF-6FF0-4D18-BDC9-0CAB16ECC867}" type="presParOf" srcId="{E398D823-1B1D-4B38-A670-E48CD96C102C}" destId="{2D1F4130-A164-467F-87E1-71A2A4FCF897}" srcOrd="0" destOrd="0" presId="urn:microsoft.com/office/officeart/2008/layout/AlternatingPictureBlocks"/>
    <dgm:cxn modelId="{A6912D9E-35C0-4B19-97C8-106C68C75E98}" type="presParOf" srcId="{2D1F4130-A164-467F-87E1-71A2A4FCF897}" destId="{A58E490A-4396-46AB-BE87-161414870746}" srcOrd="0" destOrd="0" presId="urn:microsoft.com/office/officeart/2008/layout/AlternatingPictureBlocks"/>
    <dgm:cxn modelId="{2A64E511-BBA8-4669-8798-0F449C149EB6}" type="presParOf" srcId="{2D1F4130-A164-467F-87E1-71A2A4FCF897}" destId="{D510DF03-1F94-406A-929D-4D3DE74FEA91}" srcOrd="1" destOrd="0" presId="urn:microsoft.com/office/officeart/2008/layout/AlternatingPictureBlocks"/>
    <dgm:cxn modelId="{57DAB9E3-677F-4C60-A1A6-E6061B2D5F9A}" type="presParOf" srcId="{E398D823-1B1D-4B38-A670-E48CD96C102C}" destId="{8FA57044-1957-4194-9D49-385FA97D1D0A}" srcOrd="1" destOrd="0" presId="urn:microsoft.com/office/officeart/2008/layout/AlternatingPictureBlocks"/>
    <dgm:cxn modelId="{DFBE73BC-F39B-4437-BA38-81E1E092B557}" type="presParOf" srcId="{E398D823-1B1D-4B38-A670-E48CD96C102C}" destId="{2AB50BC7-1105-41CD-BA1D-8793FA5F4306}" srcOrd="2" destOrd="0" presId="urn:microsoft.com/office/officeart/2008/layout/AlternatingPictureBlocks"/>
    <dgm:cxn modelId="{527344A7-868F-4EB9-8325-3672732B2367}" type="presParOf" srcId="{2AB50BC7-1105-41CD-BA1D-8793FA5F4306}" destId="{6C0E6411-F684-4F5B-9A7D-78F647797CA7}" srcOrd="0" destOrd="0" presId="urn:microsoft.com/office/officeart/2008/layout/AlternatingPictureBlocks"/>
    <dgm:cxn modelId="{6C9767D8-B0CA-42FC-89B9-792F76450278}" type="presParOf" srcId="{2AB50BC7-1105-41CD-BA1D-8793FA5F4306}" destId="{04F582B3-D140-47ED-A2A8-39B245990C1E}" srcOrd="1" destOrd="0" presId="urn:microsoft.com/office/officeart/2008/layout/AlternatingPictureBlocks"/>
    <dgm:cxn modelId="{03FE5F78-60F9-4EF1-A737-E7AF1A7E2AC6}" type="presParOf" srcId="{E398D823-1B1D-4B38-A670-E48CD96C102C}" destId="{D0E6224B-A1C0-404E-80C1-0F32E7FE8F93}" srcOrd="3" destOrd="0" presId="urn:microsoft.com/office/officeart/2008/layout/AlternatingPictureBlocks"/>
    <dgm:cxn modelId="{A09F30C8-997B-47F9-BDE6-37EFC0522416}" type="presParOf" srcId="{E398D823-1B1D-4B38-A670-E48CD96C102C}" destId="{AEFFAEA4-EAE5-416D-8188-21835856BC1D}" srcOrd="4" destOrd="0" presId="urn:microsoft.com/office/officeart/2008/layout/AlternatingPictureBlocks"/>
    <dgm:cxn modelId="{00320DF3-29A2-4B7E-94D5-1E40A29CD5B9}" type="presParOf" srcId="{AEFFAEA4-EAE5-416D-8188-21835856BC1D}" destId="{A5C1AE46-CA73-4A49-9CFF-D01BEB8E2650}" srcOrd="0" destOrd="0" presId="urn:microsoft.com/office/officeart/2008/layout/AlternatingPictureBlocks"/>
    <dgm:cxn modelId="{68A677BC-C616-4CAF-9126-83602EC43A4A}" type="presParOf" srcId="{AEFFAEA4-EAE5-416D-8188-21835856BC1D}" destId="{13B7C603-5DED-4348-907A-17781D917775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E490A-4396-46AB-BE87-161414870746}">
      <dsp:nvSpPr>
        <dsp:cNvPr id="0" name=""/>
        <dsp:cNvSpPr/>
      </dsp:nvSpPr>
      <dsp:spPr>
        <a:xfrm>
          <a:off x="2712696" y="129"/>
          <a:ext cx="3261431" cy="147509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Кейс-метод</a:t>
          </a:r>
          <a:endParaRPr lang="ru-RU" sz="2300" kern="1200" dirty="0"/>
        </a:p>
      </dsp:txBody>
      <dsp:txXfrm>
        <a:off x="2712696" y="129"/>
        <a:ext cx="3261431" cy="1475093"/>
      </dsp:txXfrm>
    </dsp:sp>
    <dsp:sp modelId="{D510DF03-1F94-406A-929D-4D3DE74FEA91}">
      <dsp:nvSpPr>
        <dsp:cNvPr id="0" name=""/>
        <dsp:cNvSpPr/>
      </dsp:nvSpPr>
      <dsp:spPr>
        <a:xfrm>
          <a:off x="1106319" y="129"/>
          <a:ext cx="1460342" cy="147509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0E6411-F684-4F5B-9A7D-78F647797CA7}">
      <dsp:nvSpPr>
        <dsp:cNvPr id="0" name=""/>
        <dsp:cNvSpPr/>
      </dsp:nvSpPr>
      <dsp:spPr>
        <a:xfrm>
          <a:off x="1106319" y="1718613"/>
          <a:ext cx="3261431" cy="1475093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Современное программное обеспечение (лаборатория)</a:t>
          </a:r>
          <a:endParaRPr lang="ru-RU" sz="2300" kern="1200" dirty="0"/>
        </a:p>
      </dsp:txBody>
      <dsp:txXfrm>
        <a:off x="1106319" y="1718613"/>
        <a:ext cx="3261431" cy="1475093"/>
      </dsp:txXfrm>
    </dsp:sp>
    <dsp:sp modelId="{04F582B3-D140-47ED-A2A8-39B245990C1E}">
      <dsp:nvSpPr>
        <dsp:cNvPr id="0" name=""/>
        <dsp:cNvSpPr/>
      </dsp:nvSpPr>
      <dsp:spPr>
        <a:xfrm>
          <a:off x="4513785" y="1718613"/>
          <a:ext cx="1460342" cy="147509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C1AE46-CA73-4A49-9CFF-D01BEB8E2650}">
      <dsp:nvSpPr>
        <dsp:cNvPr id="0" name=""/>
        <dsp:cNvSpPr/>
      </dsp:nvSpPr>
      <dsp:spPr>
        <a:xfrm>
          <a:off x="2712696" y="3437097"/>
          <a:ext cx="3261431" cy="1475093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Тьюторство</a:t>
          </a:r>
          <a:endParaRPr lang="ru-RU" sz="2300" kern="1200" dirty="0"/>
        </a:p>
      </dsp:txBody>
      <dsp:txXfrm>
        <a:off x="2712696" y="3437097"/>
        <a:ext cx="3261431" cy="1475093"/>
      </dsp:txXfrm>
    </dsp:sp>
    <dsp:sp modelId="{13B7C603-5DED-4348-907A-17781D917775}">
      <dsp:nvSpPr>
        <dsp:cNvPr id="0" name=""/>
        <dsp:cNvSpPr/>
      </dsp:nvSpPr>
      <dsp:spPr>
        <a:xfrm>
          <a:off x="1106319" y="3437097"/>
          <a:ext cx="1460342" cy="147509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E490A-4396-46AB-BE87-161414870746}">
      <dsp:nvSpPr>
        <dsp:cNvPr id="0" name=""/>
        <dsp:cNvSpPr/>
      </dsp:nvSpPr>
      <dsp:spPr>
        <a:xfrm>
          <a:off x="2712696" y="129"/>
          <a:ext cx="3261431" cy="147509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Локальная информационная сеть (профиль </a:t>
          </a:r>
          <a:r>
            <a:rPr lang="ru-RU" sz="2300" kern="1200" dirty="0" err="1" smtClean="0"/>
            <a:t>Сферум</a:t>
          </a:r>
          <a:r>
            <a:rPr lang="ru-RU" sz="2300" kern="1200" dirty="0" smtClean="0"/>
            <a:t>)</a:t>
          </a:r>
          <a:endParaRPr lang="ru-RU" sz="2300" kern="1200" dirty="0"/>
        </a:p>
      </dsp:txBody>
      <dsp:txXfrm>
        <a:off x="2712696" y="129"/>
        <a:ext cx="3261431" cy="1475093"/>
      </dsp:txXfrm>
    </dsp:sp>
    <dsp:sp modelId="{D510DF03-1F94-406A-929D-4D3DE74FEA91}">
      <dsp:nvSpPr>
        <dsp:cNvPr id="0" name=""/>
        <dsp:cNvSpPr/>
      </dsp:nvSpPr>
      <dsp:spPr>
        <a:xfrm>
          <a:off x="1106319" y="129"/>
          <a:ext cx="1460342" cy="147509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0E6411-F684-4F5B-9A7D-78F647797CA7}">
      <dsp:nvSpPr>
        <dsp:cNvPr id="0" name=""/>
        <dsp:cNvSpPr/>
      </dsp:nvSpPr>
      <dsp:spPr>
        <a:xfrm>
          <a:off x="1106319" y="1718613"/>
          <a:ext cx="3261431" cy="1475093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Цифровые и электронные образовательные ресурсы</a:t>
          </a:r>
          <a:endParaRPr lang="ru-RU" sz="2300" kern="1200" dirty="0"/>
        </a:p>
      </dsp:txBody>
      <dsp:txXfrm>
        <a:off x="1106319" y="1718613"/>
        <a:ext cx="3261431" cy="1475093"/>
      </dsp:txXfrm>
    </dsp:sp>
    <dsp:sp modelId="{04F582B3-D140-47ED-A2A8-39B245990C1E}">
      <dsp:nvSpPr>
        <dsp:cNvPr id="0" name=""/>
        <dsp:cNvSpPr/>
      </dsp:nvSpPr>
      <dsp:spPr>
        <a:xfrm>
          <a:off x="4513785" y="1718613"/>
          <a:ext cx="1460342" cy="147509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C1AE46-CA73-4A49-9CFF-D01BEB8E2650}">
      <dsp:nvSpPr>
        <dsp:cNvPr id="0" name=""/>
        <dsp:cNvSpPr/>
      </dsp:nvSpPr>
      <dsp:spPr>
        <a:xfrm>
          <a:off x="2712696" y="3437097"/>
          <a:ext cx="3261431" cy="1475093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Практические упражнения</a:t>
          </a:r>
          <a:endParaRPr lang="ru-RU" sz="2300" kern="1200" dirty="0"/>
        </a:p>
      </dsp:txBody>
      <dsp:txXfrm>
        <a:off x="2712696" y="3437097"/>
        <a:ext cx="3261431" cy="1475093"/>
      </dsp:txXfrm>
    </dsp:sp>
    <dsp:sp modelId="{13B7C603-5DED-4348-907A-17781D917775}">
      <dsp:nvSpPr>
        <dsp:cNvPr id="0" name=""/>
        <dsp:cNvSpPr/>
      </dsp:nvSpPr>
      <dsp:spPr>
        <a:xfrm>
          <a:off x="1106319" y="3437097"/>
          <a:ext cx="1460342" cy="147509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2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microsoft.com/office/2007/relationships/hdphoto" Target="../media/hdphoto3.wdp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microsoft.com/office/2007/relationships/hdphoto" Target="../media/hdphoto2.wdp"/><Relationship Id="rId7" Type="http://schemas.openxmlformats.org/officeDocument/2006/relationships/diagramLayout" Target="../diagrams/layou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microsoft.com/office/2007/relationships/hdphoto" Target="../media/hdphoto3.wdp"/><Relationship Id="rId10" Type="http://schemas.microsoft.com/office/2007/relationships/diagramDrawing" Target="../diagrams/drawing2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microsoft.com/office/2007/relationships/hdphoto" Target="../media/hdphoto2.wdp"/><Relationship Id="rId7" Type="http://schemas.openxmlformats.org/officeDocument/2006/relationships/image" Target="../media/image1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2.wdp"/><Relationship Id="rId7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7000" contrast="-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933056"/>
            <a:ext cx="7772400" cy="1470025"/>
          </a:xfrm>
        </p:spPr>
        <p:txBody>
          <a:bodyPr/>
          <a:lstStyle/>
          <a:p>
            <a:r>
              <a:rPr lang="ru-RU" b="1" dirty="0"/>
              <a:t>ДОП «Интернет вещей (</a:t>
            </a:r>
            <a:r>
              <a:rPr lang="en-US" b="1" dirty="0" err="1"/>
              <a:t>IoT</a:t>
            </a:r>
            <a:r>
              <a:rPr lang="en-US" b="1" dirty="0" smtClean="0"/>
              <a:t>)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281733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Всероссийский Конкурс образовательных практик по обновлению содержания и технологий дополнительного образования  в соответствии с приоритетными направлениями, в том числе каникулярных профориентационных школ, организованных образовательными организациями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983" y="116632"/>
            <a:ext cx="1378034" cy="1165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94705" y="2759061"/>
            <a:ext cx="447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Номинация </a:t>
            </a:r>
            <a:r>
              <a:rPr lang="ru-RU" b="1" dirty="0"/>
              <a:t>Информационные технологии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508" y="3162323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Государственное бюджетное общеобразовательное учреждение лицей №144 Калининского района Санкт-Петербурга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82983" y="6237312"/>
            <a:ext cx="137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2023 год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7031"/>
            <a:ext cx="1512183" cy="84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041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100000"/>
                    </a14:imgEffect>
                    <a14:imgEffect>
                      <a14:brightnessContrast bright="5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2117"/>
            <a:ext cx="9175913" cy="4331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P\Downloads\logo-200_thumbnail200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2096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9699" y="477934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Победа </a:t>
            </a:r>
            <a:r>
              <a:rPr lang="ru-RU" dirty="0"/>
              <a:t>педагога </a:t>
            </a:r>
            <a:r>
              <a:rPr lang="ru-RU" dirty="0" smtClean="0"/>
              <a:t>на X Межрегиональном </a:t>
            </a:r>
            <a:r>
              <a:rPr lang="ru-RU" dirty="0"/>
              <a:t>(с международным участием) </a:t>
            </a:r>
            <a:r>
              <a:rPr lang="ru-RU" dirty="0" smtClean="0"/>
              <a:t>фестивале </a:t>
            </a:r>
            <a:r>
              <a:rPr lang="ru-RU" dirty="0"/>
              <a:t>инновационных педагогических идей «Стратегия будущего</a:t>
            </a:r>
            <a:r>
              <a:rPr lang="ru-RU" dirty="0" smtClean="0"/>
              <a:t>» в </a:t>
            </a:r>
            <a:r>
              <a:rPr lang="ru-RU" dirty="0"/>
              <a:t>направлении «Интеграция основного и дополнительного образования»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61456"/>
            <a:ext cx="3456384" cy="46085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61456"/>
            <a:ext cx="3435846" cy="458112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16" y="233797"/>
            <a:ext cx="1512183" cy="84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57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100000"/>
                    </a14:imgEffect>
                    <a14:imgEffect>
                      <a14:brightnessContrast bright="5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2117"/>
            <a:ext cx="9175913" cy="4331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P\Downloads\logo-200_thumbnail200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2096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49721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Приоритетное направление дополнительной общеобразовательной программы (ДОП):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1556792"/>
            <a:ext cx="79841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Образовательная </a:t>
            </a:r>
            <a:r>
              <a:rPr lang="ru-RU" dirty="0" smtClean="0"/>
              <a:t>программа </a:t>
            </a:r>
            <a:r>
              <a:rPr lang="ru-RU" dirty="0"/>
              <a:t>направлена на реализацию </a:t>
            </a:r>
            <a:r>
              <a:rPr lang="ru-RU" b="1" i="1" dirty="0"/>
              <a:t>приоритетных задач</a:t>
            </a:r>
            <a:r>
              <a:rPr lang="ru-RU" dirty="0"/>
              <a:t> развития дополнительного образования: </a:t>
            </a:r>
          </a:p>
          <a:p>
            <a:pPr algn="just"/>
            <a:r>
              <a:rPr lang="ru-RU" dirty="0"/>
              <a:t>- согласно </a:t>
            </a:r>
            <a:r>
              <a:rPr lang="ru-RU" b="1" i="1" dirty="0" smtClean="0"/>
              <a:t>Национальному </a:t>
            </a:r>
            <a:r>
              <a:rPr lang="ru-RU" b="1" i="1" dirty="0"/>
              <a:t>П</a:t>
            </a:r>
            <a:r>
              <a:rPr lang="ru-RU" b="1" i="1" dirty="0" smtClean="0"/>
              <a:t>роекту </a:t>
            </a:r>
            <a:r>
              <a:rPr lang="ru-RU" b="1" i="1" dirty="0"/>
              <a:t>«Образование» </a:t>
            </a:r>
            <a:r>
              <a:rPr lang="ru-RU" dirty="0"/>
              <a:t>и </a:t>
            </a:r>
            <a:r>
              <a:rPr lang="ru-RU" b="1" i="1" dirty="0"/>
              <a:t>Федеральному </a:t>
            </a:r>
            <a:r>
              <a:rPr lang="ru-RU" b="1" i="1" dirty="0" smtClean="0"/>
              <a:t>проекту </a:t>
            </a:r>
            <a:r>
              <a:rPr lang="ru-RU" b="1" i="1" dirty="0"/>
              <a:t>«Успех каждого ребенка»</a:t>
            </a:r>
            <a:r>
              <a:rPr lang="ru-RU" dirty="0"/>
              <a:t> , направлена на создание и работу системы выявления, поддержки и развития способностей детей;</a:t>
            </a:r>
          </a:p>
          <a:p>
            <a:pPr algn="just"/>
            <a:r>
              <a:rPr lang="ru-RU" dirty="0"/>
              <a:t>- согласно </a:t>
            </a:r>
            <a:r>
              <a:rPr lang="ru-RU" b="1" i="1" dirty="0"/>
              <a:t>Целевой программе развития дополнительного образования</a:t>
            </a:r>
            <a:r>
              <a:rPr lang="ru-RU" dirty="0"/>
              <a:t>, направлена на развитие актуальных сфер развития науки, техники, технологий и пр., в соответствии с глобальными вызовами, национальными целями и задачами социально-экономического развития Российской Федерации до 2030 года.</a:t>
            </a:r>
          </a:p>
        </p:txBody>
      </p:sp>
    </p:spTree>
    <p:extLst>
      <p:ext uri="{BB962C8B-B14F-4D97-AF65-F5344CB8AC3E}">
        <p14:creationId xmlns:p14="http://schemas.microsoft.com/office/powerpoint/2010/main" val="1567037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100000"/>
                    </a14:imgEffect>
                    <a14:imgEffect>
                      <a14:brightnessContrast bright="5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2117"/>
            <a:ext cx="9175913" cy="4331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P\Downloads\logo-200_thumbnail200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2096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2348880"/>
            <a:ext cx="64796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ДОП прекрасно вписывается в основной процесс образования, может быть использована , как отдельный, дополнительный или вариативный модуль в рамках учебных дисциплин по физике, математике, информатике, технологии, биологии. Данная практика предоставляет возможность непрерывного образования и преемственности знаний.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9906" y="432098"/>
            <a:ext cx="722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Новизна и потенциал развития ДОП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34005" y="973460"/>
            <a:ext cx="7222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Новизна программы состоит в том, что в рамках образовательной программы обучение осуществляется в краткосрочный период и  реализуется через кейсовый подход обучения в условиях специально оборудованной современной образовательной лаборатории.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456" y="4733520"/>
            <a:ext cx="2350791" cy="176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07" y="4733520"/>
            <a:ext cx="2350791" cy="176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549" y="4733519"/>
            <a:ext cx="2350791" cy="176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542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P\Downloads\logo-200_thumbnail200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2096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403" y="2132856"/>
            <a:ext cx="2255677" cy="3573016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986086"/>
              </p:ext>
            </p:extLst>
          </p:nvPr>
        </p:nvGraphicFramePr>
        <p:xfrm>
          <a:off x="0" y="20960"/>
          <a:ext cx="9144000" cy="67204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0"/>
                <a:gridCol w="4572000"/>
              </a:tblGrid>
              <a:tr h="224013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+mj-lt"/>
                        </a:rPr>
                        <a:t>персонифицированное обучение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+mj-lt"/>
                        </a:rPr>
                        <a:t>личностно-ориентированный подход</a:t>
                      </a:r>
                      <a:endParaRPr lang="ru-RU" sz="24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1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технологии и методы проблемного и проектного обучения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24013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формирование у учащегося навыков научно-исследовательской деятельности, развитие аналитического и критического мышления, формулировка оценочного суждения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-171400"/>
            <a:ext cx="2592288" cy="2592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526" y="4531432"/>
            <a:ext cx="4553474" cy="220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9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100000"/>
                    </a14:imgEffect>
                    <a14:imgEffect>
                      <a14:brightnessContrast bright="5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2117"/>
            <a:ext cx="9175913" cy="4331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P\Downloads\logo-200_thumbnail200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2096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54772" y="312544"/>
            <a:ext cx="1786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Панель методик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5924309"/>
              </p:ext>
            </p:extLst>
          </p:nvPr>
        </p:nvGraphicFramePr>
        <p:xfrm>
          <a:off x="1047732" y="1124744"/>
          <a:ext cx="7080448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932337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100000"/>
                    </a14:imgEffect>
                    <a14:imgEffect>
                      <a14:brightnessContrast bright="5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2117"/>
            <a:ext cx="9175913" cy="4331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P\Downloads\logo-200_thumbnail200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2096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11052432"/>
              </p:ext>
            </p:extLst>
          </p:nvPr>
        </p:nvGraphicFramePr>
        <p:xfrm>
          <a:off x="1047732" y="1124744"/>
          <a:ext cx="7080448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491919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100000"/>
                    </a14:imgEffect>
                    <a14:imgEffect>
                      <a14:brightnessContrast bright="5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4" y="2513746"/>
            <a:ext cx="9175913" cy="4331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P\Downloads\logo-200_thumbnail200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2096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86717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Результаты образовательной практики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0505" y="836712"/>
            <a:ext cx="854197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Личностные результаты</a:t>
            </a:r>
          </a:p>
          <a:p>
            <a:pPr algn="just"/>
            <a:r>
              <a:rPr lang="ru-RU" sz="1400" dirty="0"/>
              <a:t>− воспитание личностных качеств: самостоятельности, уверенности в своих силах, креативности;</a:t>
            </a:r>
          </a:p>
          <a:p>
            <a:pPr algn="just"/>
            <a:r>
              <a:rPr lang="ru-RU" sz="1400" dirty="0"/>
              <a:t>− формирование навыков межличностных отношений и навыков сотрудничества;</a:t>
            </a:r>
          </a:p>
          <a:p>
            <a:pPr algn="just"/>
            <a:r>
              <a:rPr lang="ru-RU" sz="1400" dirty="0"/>
              <a:t>− воспитание интереса к деятельности программиста и последним тенденциям в этой отрасли;</a:t>
            </a:r>
          </a:p>
          <a:p>
            <a:pPr algn="just"/>
            <a:r>
              <a:rPr lang="ru-RU" sz="1400" dirty="0"/>
              <a:t>− воспитание бережного отношения к техническим устройствам.</a:t>
            </a:r>
          </a:p>
          <a:p>
            <a:pPr algn="just"/>
            <a:r>
              <a:rPr lang="ru-RU" sz="1400" dirty="0" err="1"/>
              <a:t>Метапредметные</a:t>
            </a:r>
            <a:r>
              <a:rPr lang="ru-RU" sz="1400" dirty="0"/>
              <a:t> результаты </a:t>
            </a:r>
          </a:p>
          <a:p>
            <a:pPr algn="just"/>
            <a:r>
              <a:rPr lang="ru-RU" sz="1400" dirty="0"/>
              <a:t>− обучение различным способам решения проблем творческого и поискового характера для дальнейшего самостоятельного создания способа решения проблемы;</a:t>
            </a:r>
          </a:p>
          <a:p>
            <a:pPr algn="just"/>
            <a:r>
              <a:rPr lang="ru-RU" sz="1400" dirty="0"/>
              <a:t>− развитие образного, технического и аналитического мышления;</a:t>
            </a:r>
          </a:p>
          <a:p>
            <a:pPr algn="just"/>
            <a:r>
              <a:rPr lang="ru-RU" sz="1400" dirty="0"/>
              <a:t>− формирование навыков поисковой творческой деятельности;</a:t>
            </a:r>
          </a:p>
          <a:p>
            <a:pPr algn="just"/>
            <a:r>
              <a:rPr lang="ru-RU" sz="1400" dirty="0"/>
              <a:t>− формирование умения анализировать поставленные задачи, планировать и применять полученные знания при реализации творческих проектов;</a:t>
            </a:r>
          </a:p>
          <a:p>
            <a:pPr algn="just"/>
            <a:r>
              <a:rPr lang="ru-RU" sz="1400" dirty="0"/>
              <a:t>− формирование навыков использования информационных  технологий;</a:t>
            </a:r>
          </a:p>
          <a:p>
            <a:pPr algn="just"/>
            <a:r>
              <a:rPr lang="ru-RU" sz="1400" dirty="0"/>
              <a:t>Предметные результаты </a:t>
            </a:r>
          </a:p>
          <a:p>
            <a:pPr algn="just"/>
            <a:r>
              <a:rPr lang="ru-RU" sz="1400" dirty="0"/>
              <a:t>−знают с технику безопасности при работе с </a:t>
            </a:r>
            <a:r>
              <a:rPr lang="ru-RU" sz="1400" dirty="0" err="1"/>
              <a:t>электросхемами</a:t>
            </a:r>
            <a:r>
              <a:rPr lang="ru-RU" sz="1400" dirty="0"/>
              <a:t> на базе микроконтроллера </a:t>
            </a:r>
            <a:r>
              <a:rPr lang="ru-RU" sz="1400" dirty="0" err="1"/>
              <a:t>ЙоТик</a:t>
            </a:r>
            <a:r>
              <a:rPr lang="ru-RU" sz="1400" dirty="0"/>
              <a:t> 32A;</a:t>
            </a:r>
          </a:p>
          <a:p>
            <a:pPr algn="just"/>
            <a:r>
              <a:rPr lang="ru-RU" sz="1400" dirty="0"/>
              <a:t>− знают основы электротехники, информационных технологий;</a:t>
            </a:r>
          </a:p>
          <a:p>
            <a:pPr algn="just"/>
            <a:r>
              <a:rPr lang="ru-RU" sz="1400" dirty="0" smtClean="0"/>
              <a:t>− </a:t>
            </a:r>
            <a:r>
              <a:rPr lang="ru-RU" sz="1400" dirty="0"/>
              <a:t>умеют работать с компонентами </a:t>
            </a:r>
            <a:r>
              <a:rPr lang="ru-RU" sz="1400" dirty="0" err="1"/>
              <a:t>электросхем</a:t>
            </a:r>
            <a:r>
              <a:rPr lang="ru-RU" sz="1400" dirty="0"/>
              <a:t>, проектировать и собирать схемы на основе микроконтроллера;</a:t>
            </a:r>
          </a:p>
          <a:p>
            <a:pPr algn="just"/>
            <a:r>
              <a:rPr lang="ru-RU" sz="1400" dirty="0"/>
              <a:t>− умеют, в соответствии с разработанной схемой, собирать прототипы проектов на базе микроконтроллера </a:t>
            </a:r>
            <a:r>
              <a:rPr lang="ru-RU" sz="1400" dirty="0" err="1"/>
              <a:t>ЙоТик</a:t>
            </a:r>
            <a:r>
              <a:rPr lang="ru-RU" sz="1400" dirty="0"/>
              <a:t> 32A;</a:t>
            </a:r>
          </a:p>
          <a:p>
            <a:pPr algn="just"/>
            <a:r>
              <a:rPr lang="ru-RU" sz="1400" dirty="0"/>
              <a:t>− сформировано умение работать в среде разработки </a:t>
            </a:r>
            <a:r>
              <a:rPr lang="ru-RU" sz="1400" dirty="0" err="1"/>
              <a:t>ЙоТик</a:t>
            </a:r>
            <a:r>
              <a:rPr lang="ru-RU" sz="1400" dirty="0"/>
              <a:t> 32A.</a:t>
            </a:r>
          </a:p>
          <a:p>
            <a:pPr algn="just"/>
            <a:r>
              <a:rPr lang="ru-RU" sz="1400" dirty="0" smtClean="0"/>
              <a:t>− </a:t>
            </a:r>
            <a:r>
              <a:rPr lang="ru-RU" sz="1400" dirty="0"/>
              <a:t>формирование умения использовать базовые понятия программирования при разработке систем беспроводной связи в проектах на контроллере </a:t>
            </a:r>
            <a:r>
              <a:rPr lang="ru-RU" sz="1400" dirty="0" err="1"/>
              <a:t>ЙоТик</a:t>
            </a:r>
            <a:r>
              <a:rPr lang="ru-RU" sz="1400" dirty="0"/>
              <a:t> </a:t>
            </a:r>
            <a:r>
              <a:rPr lang="ru-RU" sz="1400" dirty="0" smtClean="0"/>
              <a:t>32A.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960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100000"/>
                    </a14:imgEffect>
                    <a14:imgEffect>
                      <a14:brightnessContrast bright="5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2117"/>
            <a:ext cx="9175913" cy="4331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P\Downloads\logo-200_thumbnail200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2096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71515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Достижения учащихся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268760"/>
            <a:ext cx="3762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Победители в городских  математических играх «Точка опоры»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3076217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Призеры регионального открытого конкурса проектно-исследовательских работ школьников «Паруса науки»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85846" y="4667955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Победители открытой районной научно-практической конференции </a:t>
            </a:r>
            <a:r>
              <a:rPr lang="ru-RU" dirty="0"/>
              <a:t>«</a:t>
            </a:r>
            <a:r>
              <a:rPr lang="ru-RU" dirty="0" err="1"/>
              <a:t>Бестужевские</a:t>
            </a:r>
            <a:r>
              <a:rPr lang="ru-RU" dirty="0"/>
              <a:t> чтения»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034" y="764704"/>
            <a:ext cx="2987824" cy="22408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47533"/>
            <a:ext cx="1858516" cy="33040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17032"/>
            <a:ext cx="1618293" cy="287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81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100000"/>
                    </a14:imgEffect>
                    <a14:imgEffect>
                      <a14:brightnessContrast bright="5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2117"/>
            <a:ext cx="9175913" cy="4331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P\Downloads\logo-200_thumbnail200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2096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604128"/>
            <a:ext cx="509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Потенциал развития образовательной практики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07636" y="1119779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Диссеминация опыта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942" y="1772816"/>
            <a:ext cx="3976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/>
              <a:t>Вебинар</a:t>
            </a:r>
            <a:r>
              <a:rPr lang="ru-RU" dirty="0"/>
              <a:t> ГБОУ лицея №144 «Педагогическое наставничество  в условиях современной инженерной школы»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12907" y="4077072"/>
            <a:ext cx="43076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Представление опыта реализации ДОП «Интернет вещей» в </a:t>
            </a:r>
            <a:r>
              <a:rPr lang="ru-RU" dirty="0"/>
              <a:t>рамках </a:t>
            </a:r>
            <a:r>
              <a:rPr lang="ru-RU" dirty="0" smtClean="0"/>
              <a:t>Петербургского Международного Образовательного Форума 2023</a:t>
            </a:r>
          </a:p>
          <a:p>
            <a:r>
              <a:rPr lang="ru-RU" dirty="0" smtClean="0"/>
              <a:t>Марафон </a:t>
            </a:r>
            <a:r>
              <a:rPr lang="ru-RU" dirty="0"/>
              <a:t>педагогических идей «Профессиональное самоопределение школьников в условиях интеграции основного и дополнительного образования».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81" y="3365755"/>
            <a:ext cx="3966187" cy="29746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18" y="1489111"/>
            <a:ext cx="4334068" cy="243791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81" y="254812"/>
            <a:ext cx="15113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8776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574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ДОП «Интернет вещей (IoT)»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25</cp:revision>
  <dcterms:created xsi:type="dcterms:W3CDTF">2023-04-08T12:58:31Z</dcterms:created>
  <dcterms:modified xsi:type="dcterms:W3CDTF">2023-04-17T08:25:57Z</dcterms:modified>
</cp:coreProperties>
</file>