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3" r:id="rId5"/>
    <p:sldId id="260" r:id="rId6"/>
    <p:sldId id="275" r:id="rId7"/>
    <p:sldId id="276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64360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 и технологий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практики: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физическая культура и спорт – новое направление в системе реабилитации лиц, </a:t>
            </a:r>
            <a:b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ОВЗ  </a:t>
            </a:r>
            <a:b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4876" y="4357694"/>
            <a:ext cx="42862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cs typeface="Arial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7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Основные функции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</a:rPr>
              <a:t>тренера-преподавателя адаптивной физической культуры: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82453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необходимо </a:t>
            </a:r>
            <a:r>
              <a:rPr lang="ru-RU" dirty="0">
                <a:latin typeface="Times New Roman"/>
              </a:rPr>
              <a:t>развивать интеллектуальные способности, способствующие быстроте и точности ориентации в получаемой </a:t>
            </a:r>
            <a:r>
              <a:rPr lang="ru-RU" dirty="0" smtClean="0">
                <a:latin typeface="Times New Roman"/>
              </a:rPr>
              <a:t>информации;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связана </a:t>
            </a:r>
            <a:r>
              <a:rPr lang="ru-RU" dirty="0">
                <a:latin typeface="Times New Roman"/>
              </a:rPr>
              <a:t>с </a:t>
            </a:r>
            <a:r>
              <a:rPr lang="ru-RU" dirty="0" smtClean="0">
                <a:latin typeface="Times New Roman"/>
              </a:rPr>
              <a:t>организацией    </a:t>
            </a:r>
            <a:r>
              <a:rPr lang="ru-RU" dirty="0">
                <a:latin typeface="Times New Roman"/>
              </a:rPr>
              <a:t>уроков </a:t>
            </a:r>
            <a:r>
              <a:rPr lang="ru-RU" dirty="0" smtClean="0">
                <a:latin typeface="Times New Roman"/>
              </a:rPr>
              <a:t>АФК;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направлена </a:t>
            </a:r>
            <a:r>
              <a:rPr lang="ru-RU" dirty="0">
                <a:latin typeface="Times New Roman"/>
              </a:rPr>
              <a:t>на воспитание личностных качеств </a:t>
            </a:r>
            <a:r>
              <a:rPr lang="ru-RU" dirty="0" smtClean="0">
                <a:latin typeface="Times New Roman"/>
              </a:rPr>
              <a:t>учащихся</a:t>
            </a:r>
            <a:r>
              <a:rPr lang="ru-RU" dirty="0" smtClean="0">
                <a:latin typeface="Times New Roman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+mj-ea"/>
                <a:cs typeface="+mj-cs"/>
              </a:rPr>
              <a:t>Важно помнить: </a:t>
            </a:r>
            <a:r>
              <a:rPr lang="ru-RU" dirty="0">
                <a:latin typeface="Times New Roman"/>
              </a:rPr>
              <a:t>Наряду со специальными упражнениями необходим общий двигательный режим. На всех занятиях у детей развивается ощущение позы и направления движения, положения частей тела. При занятиях нужно хорошо использовать звуковые и речевые сопровождения. Важное значение имеют слова, фразы, которые нормализуют психологическую деятельность ребенка, улучшают понимание речи, обогащают его словарь. </a:t>
            </a:r>
            <a:endParaRPr lang="ru-RU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311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«ОВЗ»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ОВЗ – ограниченные возможности здоровья. Лица с ОВЗ – это люди, имеющие недостатки в физическом и (или) психическом развитии, то есть глухие, слабослышащие, слепые, слабовидящие, с тяжёлыми нарушениями речи, нарушениями опорно-двигательного аппарата и другие.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5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Адаптивная</a:t>
            </a:r>
            <a:r>
              <a:rPr lang="ru-RU" dirty="0"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физическая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</a:rPr>
              <a:t>культура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часть общей культуры, подсистема физической культуры, одна из сфер социальной деятельности, направленная на удовлетворение потребности лиц с ограниченными возможностями в двигательной активности, восстановлении, укреплении и поддержании здоровья, личностного развития, самореализации физических и духовных сил в целях улучшения качества жизни, социализации интеграции в обществе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физическая культура (АФК) – это вид физической культуры человека с отклонениями в состоянии здоровья (инвалида) и общества. Это деятельность и результаты по созданию готовности человека к жизни; оптимизации его состояния и развития; процесс и результат человеческой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2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67544" y="1156756"/>
            <a:ext cx="8033519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4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Адаптивная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название подчеркивает предназначение средств физической культуры для лиц с отклонениями в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здоровья.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предполагает, что физическая культура во всех ее проявлениях должна стимулировать позитивные функциональные сдвиги в организме, формируя тем самым необходимые двигательные координации, физические качества и способности, направленные на жизнеобеспечение, развитие и совершенствование организма.</a:t>
            </a:r>
          </a:p>
          <a:p>
            <a:pPr eaLnBrk="0" hangingPunc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направлением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адаптивной физической культуры является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двигательной активности.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040188" cy="659352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3528" y="1340768"/>
            <a:ext cx="4173860" cy="5019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физических качеств и способностей, совершенствование функциональных возможностей организма, укрепление индивидуального здоровья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620688"/>
            <a:ext cx="4041775" cy="65484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1124744"/>
            <a:ext cx="4608511" cy="5400600"/>
          </a:xfrm>
        </p:spPr>
        <p:txBody>
          <a:bodyPr>
            <a:normAutofit fontScale="77500" lnSpcReduction="20000"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 тренировки всех систем и функций организма ребёнка через оптимальные физические нагрузки;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 необходимых двигательных умений и навыков; 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нравственно-волевых качеств, развитию коммуникативной и познавательной деятельности; 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бережного отношения к своему здоровью, формирование потребности в систематических занятиях физическими упражнениями, устойчивой мотивации к здоровому образу жизни;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интеграция детей с ограниченными возможностями здоровья в общество здоровых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456737" y="2502206"/>
            <a:ext cx="2276473" cy="243143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</a:t>
            </a:r>
            <a:r>
              <a:rPr 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содействии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 учащихся знаний, умений и навыков по адаптивной физической культуре. Так, в процессе занятий необходимо информировать занимающихся о том, какое значение имеет систематическое выполнение физических упражнений в жизни человека (оздоровительное и прикладное), какие бывают виды упражнений, о технике их выполнения, о нормативах, о гигиенических особенностях выполнения некоторых из них и многое другое.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428625" y="457371"/>
            <a:ext cx="82478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Основные функции </a:t>
            </a:r>
            <a:r>
              <a:rPr lang="ru-RU" sz="32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тренера-преподавателя по адаптивной </a:t>
            </a:r>
            <a:r>
              <a:rPr lang="ru-RU" sz="32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физической </a:t>
            </a:r>
            <a:r>
              <a:rPr lang="ru-RU" sz="32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культуре</a:t>
            </a:r>
            <a:endParaRPr lang="ru-RU" sz="3200" b="1" dirty="0">
              <a:solidFill>
                <a:schemeClr val="accent1"/>
              </a:solidFill>
              <a:latin typeface="Times New Roman"/>
              <a:ea typeface="Calibri"/>
              <a:cs typeface="+mj-cs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733210" y="3083933"/>
            <a:ext cx="2071688" cy="13542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наряду с познавательными способностями у занимающихся тем или иным видом, необходимо развивать интеллектуальные способности, способствующие быстроте и точности ориентации в получаемой информации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611560" y="2099049"/>
            <a:ext cx="1935995" cy="16619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организацией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 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АФК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 физкультминуток (</a:t>
            </a:r>
            <a:r>
              <a:rPr lang="ru-RU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физкультпауз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семинаров по их проведению с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СОШ;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  спортивно-физкультурных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праздников;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 прогулок и туристских походов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6651954" y="2714586"/>
            <a:ext cx="2051212" cy="32008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воспитание личностных качеств учащихся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чувства коллективизма, трудолюбия, смелости, целеустремленности, ответственности, дисциплинированности и др.  Воспитанию их способствует само содержание занятий по АФК и педагогическое мастерство </a:t>
            </a:r>
            <a:r>
              <a:rPr 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тренера-преподавателя АФК</a:t>
            </a: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владение методами убеждения, умения использовать воспитательную силу личного примера, а также использовать метод практического приучения, который обеспечивает выработку конкретных навыков поведения, положительных привычек в общении с окружающими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Прямоугольник 6"/>
          <p:cNvSpPr>
            <a:spLocks noChangeArrowheads="1"/>
          </p:cNvSpPr>
          <p:nvPr/>
        </p:nvSpPr>
        <p:spPr bwMode="auto">
          <a:xfrm>
            <a:off x="2628573" y="1814617"/>
            <a:ext cx="21818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Образовательная</a:t>
            </a:r>
          </a:p>
        </p:txBody>
      </p:sp>
      <p:sp>
        <p:nvSpPr>
          <p:cNvPr id="5128" name="Прямоугольник 7"/>
          <p:cNvSpPr>
            <a:spLocks noChangeArrowheads="1"/>
          </p:cNvSpPr>
          <p:nvPr/>
        </p:nvSpPr>
        <p:spPr bwMode="auto">
          <a:xfrm>
            <a:off x="4821793" y="2664491"/>
            <a:ext cx="1803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Развивающая</a:t>
            </a:r>
          </a:p>
        </p:txBody>
      </p:sp>
      <p:sp>
        <p:nvSpPr>
          <p:cNvPr id="5129" name="Прямоугольник 8"/>
          <p:cNvSpPr>
            <a:spLocks noChangeArrowheads="1"/>
          </p:cNvSpPr>
          <p:nvPr/>
        </p:nvSpPr>
        <p:spPr bwMode="auto">
          <a:xfrm>
            <a:off x="394906" y="1432174"/>
            <a:ext cx="2209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Организаторская</a:t>
            </a:r>
          </a:p>
        </p:txBody>
      </p:sp>
      <p:sp>
        <p:nvSpPr>
          <p:cNvPr id="5130" name="Прямоугольник 9"/>
          <p:cNvSpPr>
            <a:spLocks noChangeArrowheads="1"/>
          </p:cNvSpPr>
          <p:nvPr/>
        </p:nvSpPr>
        <p:spPr bwMode="auto">
          <a:xfrm>
            <a:off x="6571917" y="2276683"/>
            <a:ext cx="20806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accent1"/>
                </a:solidFill>
                <a:latin typeface="Times New Roman"/>
                <a:ea typeface="Calibri"/>
                <a:cs typeface="+mj-cs"/>
              </a:rPr>
              <a:t>Воспитательная</a:t>
            </a:r>
          </a:p>
        </p:txBody>
      </p:sp>
      <p:cxnSp>
        <p:nvCxnSpPr>
          <p:cNvPr id="12" name="Прямая со стрелкой 11"/>
          <p:cNvCxnSpPr>
            <a:stCxn id="5123" idx="2"/>
          </p:cNvCxnSpPr>
          <p:nvPr/>
        </p:nvCxnSpPr>
        <p:spPr>
          <a:xfrm>
            <a:off x="4552541" y="1534589"/>
            <a:ext cx="2899779" cy="7420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123" idx="2"/>
            <a:endCxn id="5128" idx="0"/>
          </p:cNvCxnSpPr>
          <p:nvPr/>
        </p:nvCxnSpPr>
        <p:spPr>
          <a:xfrm>
            <a:off x="4552541" y="1534589"/>
            <a:ext cx="1171102" cy="11299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123" idx="2"/>
          </p:cNvCxnSpPr>
          <p:nvPr/>
        </p:nvCxnSpPr>
        <p:spPr>
          <a:xfrm flipH="1">
            <a:off x="3995369" y="1534589"/>
            <a:ext cx="557172" cy="4158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5123" idx="2"/>
            <a:endCxn id="5129" idx="3"/>
          </p:cNvCxnSpPr>
          <p:nvPr/>
        </p:nvCxnSpPr>
        <p:spPr>
          <a:xfrm flipH="1">
            <a:off x="2604613" y="1534589"/>
            <a:ext cx="1947928" cy="976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/>
                <a:ea typeface="Calibri"/>
              </a:rPr>
              <a:t>Основные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latin typeface="Times New Roman"/>
                <a:ea typeface="Calibri"/>
              </a:rPr>
              <a:t>педагогические принципы работы с детьми, имеющими нарушения в </a:t>
            </a:r>
            <a:r>
              <a:rPr lang="ru-RU" sz="2800" b="1" dirty="0" smtClean="0">
                <a:latin typeface="Times New Roman"/>
                <a:ea typeface="Calibri"/>
              </a:rPr>
              <a:t>развитии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556792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диагностики и коррекции.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дифференциации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(объединение детей в относительно однородные группы)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индивидуализации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(учет особенностей, присущих одному человек)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учета возрастных особенностей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адекватности педагогических воздействий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коррекционно-развивающих, лечебно-восстановительных задач, подбор средств, методов, методических приемов)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оптимальности педагогических воздействий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(разумно сбалансированная величина психофизической нагрузки)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(бесконечное многообразие не только физических упражнений, но и условий их выполнения, способов регулирования эмоционального состояния)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приоритетной роли микросоциума состоит в единстве коррекционной работы с ребенком и его окружением, прежде всего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3568" y="836712"/>
            <a:ext cx="3417188" cy="63976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/>
              </a:rPr>
              <a:t>Общие принципы и правила коррекционной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55576" y="1700808"/>
            <a:ext cx="3706001" cy="410968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Индивидуальный </a:t>
            </a:r>
            <a:r>
              <a:rPr lang="ru-RU" dirty="0">
                <a:latin typeface="Times New Roman"/>
              </a:rPr>
              <a:t>подход к каждому ученику.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Предотвращение </a:t>
            </a:r>
            <a:r>
              <a:rPr lang="ru-RU" dirty="0">
                <a:latin typeface="Times New Roman"/>
              </a:rPr>
              <a:t>наступления утомления, используя для этого разнообразные </a:t>
            </a:r>
            <a:r>
              <a:rPr lang="ru-RU" dirty="0" smtClean="0">
                <a:latin typeface="Times New Roman"/>
              </a:rPr>
              <a:t>средства.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Использование </a:t>
            </a:r>
            <a:r>
              <a:rPr lang="ru-RU" dirty="0">
                <a:latin typeface="Times New Roman"/>
              </a:rPr>
              <a:t>методов, активизирующих познавательную деятельность учащихся, развивающих их устную и письменную речь и формирующих необходимые учебные навыки.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Проявление </a:t>
            </a:r>
            <a:r>
              <a:rPr lang="ru-RU" dirty="0">
                <a:latin typeface="Times New Roman"/>
              </a:rPr>
              <a:t>педагогического такта. Постоянное поощрение за малейшие успехи, своевременная и тактическая помощь каждому ребёнку, развитие в нём веры в собственные силы и возможности. 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908720"/>
            <a:ext cx="3888432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/>
                <a:ea typeface="Calibri"/>
              </a:rPr>
              <a:t>Коррекционно-развивающая направленность в АФК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152" y="1772816"/>
            <a:ext cx="3815280" cy="4104456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коррекция основных движений в ходьбе, беге, плавании, метании, прыжках, передвижении на лыжах, упражнениях с предметами и др.;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коррекция и развитие физической подготовленности;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коррекция и развитие координационных способностей;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коррекция и профилактика соматических нарушений;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профилактика, коррекция и развитие психических и сенсорно-перцептивных способностей;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развитие познавательной деятельности;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ru-RU" dirty="0">
                <a:latin typeface="Times New Roman"/>
              </a:rPr>
              <a:t>формирование личности ребенка. </a:t>
            </a: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60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3752156" cy="65935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/>
                <a:ea typeface="Calibri"/>
              </a:rPr>
              <a:t>Методы и формы проведения АФК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1484784"/>
            <a:ext cx="4040188" cy="4875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формирования занятий;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обучения двигательной деятельности;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развития физических способностей;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воспитания личности;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организации взаимодействия педагога и занимающегося;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/>
              </a:rPr>
              <a:t>метод </a:t>
            </a:r>
            <a:r>
              <a:rPr lang="ru-RU" dirty="0">
                <a:latin typeface="Times New Roman"/>
              </a:rPr>
              <a:t>регулирования психического состояния детей.</a:t>
            </a:r>
            <a:endParaRPr lang="ru-RU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764704"/>
            <a:ext cx="4041775" cy="864096"/>
          </a:xfrm>
        </p:spPr>
        <p:txBody>
          <a:bodyPr>
            <a:normAutofit fontScale="62500" lnSpcReduction="20000"/>
          </a:bodyPr>
          <a:lstStyle/>
          <a:p>
            <a:r>
              <a:rPr lang="ru-RU" sz="3500" dirty="0">
                <a:latin typeface="Times New Roman"/>
                <a:ea typeface="Calibri"/>
              </a:rPr>
              <a:t>Реабилитационно-педагогические</a:t>
            </a:r>
            <a:r>
              <a:rPr lang="ru-RU" dirty="0" smtClean="0">
                <a:latin typeface="Times New Roman"/>
              </a:rPr>
              <a:t> </a:t>
            </a:r>
            <a:r>
              <a:rPr lang="ru-RU" sz="3500" dirty="0">
                <a:latin typeface="Times New Roman"/>
                <a:ea typeface="Calibri"/>
              </a:rPr>
              <a:t>методы</a:t>
            </a:r>
            <a:r>
              <a:rPr lang="ru-RU" dirty="0" smtClean="0">
                <a:latin typeface="Times New Roman"/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875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/>
              </a:rPr>
              <a:t>компенсация - метод формирования заменителей,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/>
              </a:rPr>
              <a:t>коррекция - метод устранения нарушений,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/>
              </a:rPr>
              <a:t>подкрепление - метод сохранения достигнутого уровня.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4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266</TotalTime>
  <Words>664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Панель методик и технологий образовательной практики: Адаптивная физическая культура и спорт – новое направление в системе реабилитации лиц,  имеющих ОВЗ    </vt:lpstr>
      <vt:lpstr>Понятие «ОВЗ»</vt:lpstr>
      <vt:lpstr>Адаптивная физическая культура </vt:lpstr>
      <vt:lpstr>Презентация PowerPoint</vt:lpstr>
      <vt:lpstr>Презентация PowerPoint</vt:lpstr>
      <vt:lpstr>Презентация PowerPoint</vt:lpstr>
      <vt:lpstr>Основные педагогические принципы работы с детьми, имеющими нарушения в развитии</vt:lpstr>
      <vt:lpstr>Презентация PowerPoint</vt:lpstr>
      <vt:lpstr>Презентация PowerPoint</vt:lpstr>
      <vt:lpstr>Основные функции тренера-преподавателя адаптивной физической культуры: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Адаптивная физическая культура – новое направление в системе реабилитации лиц, имеющих ОВЗ.</dc:title>
  <dc:creator>DUSH11</dc:creator>
  <cp:lastModifiedBy>DUSH11</cp:lastModifiedBy>
  <cp:revision>30</cp:revision>
  <dcterms:modified xsi:type="dcterms:W3CDTF">2023-04-20T08:45:17Z</dcterms:modified>
</cp:coreProperties>
</file>