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8" r:id="rId2"/>
    <p:sldId id="261" r:id="rId3"/>
    <p:sldId id="259" r:id="rId4"/>
    <p:sldId id="263" r:id="rId5"/>
    <p:sldId id="260" r:id="rId6"/>
    <p:sldId id="264" r:id="rId7"/>
    <p:sldId id="266" r:id="rId8"/>
    <p:sldId id="265" r:id="rId9"/>
    <p:sldId id="268" r:id="rId10"/>
    <p:sldId id="267" r:id="rId11"/>
    <p:sldId id="262" r:id="rId12"/>
    <p:sldId id="269" r:id="rId13"/>
    <p:sldId id="270" r:id="rId14"/>
    <p:sldId id="272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FA7"/>
    <a:srgbClr val="4F2270"/>
    <a:srgbClr val="91173D"/>
    <a:srgbClr val="AD54F6"/>
    <a:srgbClr val="53D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3" autoAdjust="0"/>
    <p:restoredTop sz="94200" autoAdjust="0"/>
  </p:normalViewPr>
  <p:slideViewPr>
    <p:cSldViewPr snapToGrid="0" showGuides="1">
      <p:cViewPr varScale="1">
        <p:scale>
          <a:sx n="108" d="100"/>
          <a:sy n="108" d="100"/>
        </p:scale>
        <p:origin x="42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5" d="100"/>
          <a:sy n="95" d="100"/>
        </p:scale>
        <p:origin x="1686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6A4AC-1553-48B4-B2DF-EDFBB6E52F0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57459B-C1A9-4ACE-B7F7-8D396F1D487F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/>
            <a:t>Метод проблемного  обучения</a:t>
          </a:r>
        </a:p>
        <a:p>
          <a:r>
            <a:rPr lang="ru-RU" sz="1600" b="1" dirty="0"/>
            <a:t> </a:t>
          </a:r>
          <a:r>
            <a:rPr lang="ru-RU" sz="1400" dirty="0"/>
            <a:t>-  используется на этапе обучения новому. Сложные задачи разбираются на простые элементы, ищутся пути решения</a:t>
          </a:r>
        </a:p>
      </dgm:t>
    </dgm:pt>
    <dgm:pt modelId="{4DC30B1E-F598-4D1B-9555-86871B1CA5CF}" type="parTrans" cxnId="{D3201037-E445-4D36-A003-E4EA14CB22E9}">
      <dgm:prSet/>
      <dgm:spPr/>
      <dgm:t>
        <a:bodyPr/>
        <a:lstStyle/>
        <a:p>
          <a:endParaRPr lang="ru-RU"/>
        </a:p>
      </dgm:t>
    </dgm:pt>
    <dgm:pt modelId="{A9CE1AD5-1721-4E17-A60F-98F73129B70B}" type="sibTrans" cxnId="{D3201037-E445-4D36-A003-E4EA14CB22E9}">
      <dgm:prSet/>
      <dgm:spPr/>
      <dgm:t>
        <a:bodyPr/>
        <a:lstStyle/>
        <a:p>
          <a:endParaRPr lang="ru-RU"/>
        </a:p>
      </dgm:t>
    </dgm:pt>
    <dgm:pt modelId="{0144A0AC-8F50-497D-8A8A-74ACA0ECEF5A}">
      <dgm:prSet phldrT="[Текст]" custT="1"/>
      <dgm:spPr>
        <a:solidFill>
          <a:srgbClr val="91173D">
            <a:alpha val="45882"/>
          </a:srgb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/>
            <a:t>Метод декомпозиции -  </a:t>
          </a:r>
          <a:r>
            <a:rPr lang="ru-RU" sz="1400" dirty="0"/>
            <a:t>сложный научный материал перерабатывается в учебный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dirty="0"/>
            <a:t> по принципу от простого к сложному</a:t>
          </a:r>
          <a:r>
            <a:rPr lang="ru-RU" sz="1000" dirty="0"/>
            <a:t>.</a:t>
          </a:r>
        </a:p>
      </dgm:t>
    </dgm:pt>
    <dgm:pt modelId="{946C0B81-46DA-4397-8744-073139EAD572}" type="parTrans" cxnId="{578E948F-0317-4C44-BED3-9F76353FE808}">
      <dgm:prSet/>
      <dgm:spPr/>
      <dgm:t>
        <a:bodyPr/>
        <a:lstStyle/>
        <a:p>
          <a:endParaRPr lang="ru-RU"/>
        </a:p>
      </dgm:t>
    </dgm:pt>
    <dgm:pt modelId="{6BDFB8D9-452A-4FA9-A8D1-879A4503A59B}" type="sibTrans" cxnId="{578E948F-0317-4C44-BED3-9F76353FE808}">
      <dgm:prSet/>
      <dgm:spPr/>
      <dgm:t>
        <a:bodyPr/>
        <a:lstStyle/>
        <a:p>
          <a:endParaRPr lang="ru-RU"/>
        </a:p>
      </dgm:t>
    </dgm:pt>
    <dgm:pt modelId="{5CF766CD-6183-4EF4-9468-E4D114E7B1DF}">
      <dgm:prSet custT="1"/>
      <dgm:spPr>
        <a:solidFill>
          <a:srgbClr val="92D050"/>
        </a:solidFill>
      </dgm:spPr>
      <dgm:t>
        <a:bodyPr/>
        <a:lstStyle/>
        <a:p>
          <a:endParaRPr lang="ru-RU" sz="100" b="1" dirty="0"/>
        </a:p>
        <a:p>
          <a:r>
            <a:rPr lang="ru-RU" sz="1800" b="1" dirty="0"/>
            <a:t>Метод </a:t>
          </a:r>
          <a:r>
            <a:rPr lang="ru-RU" sz="1800" b="1" dirty="0" err="1"/>
            <a:t>эмпатии</a:t>
          </a:r>
          <a:r>
            <a:rPr lang="ru-RU" sz="1800" b="1" dirty="0"/>
            <a:t> </a:t>
          </a:r>
          <a:r>
            <a:rPr lang="ru-RU" sz="1400" b="1" dirty="0"/>
            <a:t>– </a:t>
          </a:r>
        </a:p>
        <a:p>
          <a:r>
            <a:rPr lang="ru-RU" sz="1200" b="1" dirty="0"/>
            <a:t>процесс представления себя в образе какого-либо объекта или предмета, служит для закрепления материала </a:t>
          </a:r>
        </a:p>
        <a:p>
          <a:r>
            <a:rPr lang="ru-RU" sz="1200" b="1" dirty="0">
              <a:solidFill>
                <a:schemeClr val="accent5">
                  <a:lumMod val="75000"/>
                </a:schemeClr>
              </a:solidFill>
            </a:rPr>
            <a:t>(Пример: Авиационная сказка, Приложение №з к авторской ДООП «</a:t>
          </a:r>
          <a:r>
            <a:rPr lang="ru-RU" sz="1200" b="1" dirty="0" err="1">
              <a:solidFill>
                <a:schemeClr val="accent5">
                  <a:lumMod val="75000"/>
                </a:schemeClr>
              </a:solidFill>
            </a:rPr>
            <a:t>Парапланеризм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</a:rPr>
            <a:t>» А.И. </a:t>
          </a:r>
          <a:r>
            <a:rPr lang="ru-RU" sz="1200" b="1" dirty="0" err="1">
              <a:solidFill>
                <a:schemeClr val="accent5">
                  <a:lumMod val="75000"/>
                </a:schemeClr>
              </a:solidFill>
            </a:rPr>
            <a:t>Собетова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</a:rPr>
            <a:t>)</a:t>
          </a:r>
        </a:p>
      </dgm:t>
    </dgm:pt>
    <dgm:pt modelId="{7CF0B979-8E0B-401A-BE4F-798BAE1C62DE}" type="parTrans" cxnId="{BE980450-634D-48A3-BD0F-0AEF19FE6482}">
      <dgm:prSet/>
      <dgm:spPr/>
      <dgm:t>
        <a:bodyPr/>
        <a:lstStyle/>
        <a:p>
          <a:endParaRPr lang="ru-RU"/>
        </a:p>
      </dgm:t>
    </dgm:pt>
    <dgm:pt modelId="{C4EC743A-CD63-4854-8325-64BEF86CD9D1}" type="sibTrans" cxnId="{BE980450-634D-48A3-BD0F-0AEF19FE6482}">
      <dgm:prSet/>
      <dgm:spPr/>
      <dgm:t>
        <a:bodyPr/>
        <a:lstStyle/>
        <a:p>
          <a:endParaRPr lang="ru-RU"/>
        </a:p>
      </dgm:t>
    </dgm:pt>
    <dgm:pt modelId="{B6A2059F-6443-4730-BEEB-7DE162A0ED51}">
      <dgm:prSet custT="1"/>
      <dgm:spPr/>
      <dgm:t>
        <a:bodyPr/>
        <a:lstStyle/>
        <a:p>
          <a:r>
            <a:rPr lang="ru-RU" sz="1600" b="1" dirty="0"/>
            <a:t>Метод предварительного исполнения </a:t>
          </a:r>
        </a:p>
      </dgm:t>
    </dgm:pt>
    <dgm:pt modelId="{E6B97EFD-D449-45AE-BD8C-D8B5A2B77950}" type="parTrans" cxnId="{1B7D0D3F-600F-471B-A0C9-6ED2ED72A147}">
      <dgm:prSet/>
      <dgm:spPr/>
      <dgm:t>
        <a:bodyPr/>
        <a:lstStyle/>
        <a:p>
          <a:endParaRPr lang="ru-RU"/>
        </a:p>
      </dgm:t>
    </dgm:pt>
    <dgm:pt modelId="{4579C223-5078-469E-93D1-89CCE0E26495}" type="sibTrans" cxnId="{1B7D0D3F-600F-471B-A0C9-6ED2ED72A147}">
      <dgm:prSet/>
      <dgm:spPr/>
      <dgm:t>
        <a:bodyPr/>
        <a:lstStyle/>
        <a:p>
          <a:endParaRPr lang="ru-RU"/>
        </a:p>
      </dgm:t>
    </dgm:pt>
    <dgm:pt modelId="{2CECE456-9858-4D14-8D8B-9E03F3456618}" type="pres">
      <dgm:prSet presAssocID="{AF66A4AC-1553-48B4-B2DF-EDFBB6E52F07}" presName="diagram" presStyleCnt="0">
        <dgm:presLayoutVars>
          <dgm:dir/>
          <dgm:resizeHandles val="exact"/>
        </dgm:presLayoutVars>
      </dgm:prSet>
      <dgm:spPr/>
    </dgm:pt>
    <dgm:pt modelId="{4B55E200-ECBE-4EAE-BDCA-2D09A27196E6}" type="pres">
      <dgm:prSet presAssocID="{8557459B-C1A9-4ACE-B7F7-8D396F1D487F}" presName="node" presStyleLbl="node1" presStyleIdx="0" presStyleCnt="4" custLinFactNeighborX="2071" custLinFactNeighborY="2567">
        <dgm:presLayoutVars>
          <dgm:bulletEnabled val="1"/>
        </dgm:presLayoutVars>
      </dgm:prSet>
      <dgm:spPr/>
    </dgm:pt>
    <dgm:pt modelId="{64E80812-33D2-4A27-97C3-FEC94A4A8F94}" type="pres">
      <dgm:prSet presAssocID="{A9CE1AD5-1721-4E17-A60F-98F73129B70B}" presName="sibTrans" presStyleCnt="0"/>
      <dgm:spPr/>
    </dgm:pt>
    <dgm:pt modelId="{91D3F8B1-B0D3-4386-B9EB-8BAD3CEE97DB}" type="pres">
      <dgm:prSet presAssocID="{0144A0AC-8F50-497D-8A8A-74ACA0ECEF5A}" presName="node" presStyleLbl="node1" presStyleIdx="1" presStyleCnt="4" custLinFactNeighborX="-5000" custLinFactNeighborY="2567">
        <dgm:presLayoutVars>
          <dgm:bulletEnabled val="1"/>
        </dgm:presLayoutVars>
      </dgm:prSet>
      <dgm:spPr/>
    </dgm:pt>
    <dgm:pt modelId="{516C9756-9009-414E-AD1B-3C1BC7236228}" type="pres">
      <dgm:prSet presAssocID="{6BDFB8D9-452A-4FA9-A8D1-879A4503A59B}" presName="sibTrans" presStyleCnt="0"/>
      <dgm:spPr/>
    </dgm:pt>
    <dgm:pt modelId="{37593A3D-1F20-4D4C-B3FD-35F87C67352B}" type="pres">
      <dgm:prSet presAssocID="{5CF766CD-6183-4EF4-9468-E4D114E7B1DF}" presName="node" presStyleLbl="node1" presStyleIdx="2" presStyleCnt="4" custLinFactNeighborX="1243" custLinFactNeighborY="-4142">
        <dgm:presLayoutVars>
          <dgm:bulletEnabled val="1"/>
        </dgm:presLayoutVars>
      </dgm:prSet>
      <dgm:spPr/>
    </dgm:pt>
    <dgm:pt modelId="{31F7FD00-E13C-41EF-B9D6-FD7C1859BF37}" type="pres">
      <dgm:prSet presAssocID="{C4EC743A-CD63-4854-8325-64BEF86CD9D1}" presName="sibTrans" presStyleCnt="0"/>
      <dgm:spPr/>
    </dgm:pt>
    <dgm:pt modelId="{67F5C9EA-F028-4DB9-A880-88237347FEF2}" type="pres">
      <dgm:prSet presAssocID="{B6A2059F-6443-4730-BEEB-7DE162A0ED51}" presName="node" presStyleLbl="node1" presStyleIdx="3" presStyleCnt="4" custLinFactNeighborX="-5000" custLinFactNeighborY="-4142">
        <dgm:presLayoutVars>
          <dgm:bulletEnabled val="1"/>
        </dgm:presLayoutVars>
      </dgm:prSet>
      <dgm:spPr/>
    </dgm:pt>
  </dgm:ptLst>
  <dgm:cxnLst>
    <dgm:cxn modelId="{A445B402-8983-4C03-B96D-EBA5928C46F1}" type="presOf" srcId="{8557459B-C1A9-4ACE-B7F7-8D396F1D487F}" destId="{4B55E200-ECBE-4EAE-BDCA-2D09A27196E6}" srcOrd="0" destOrd="0" presId="urn:microsoft.com/office/officeart/2005/8/layout/default"/>
    <dgm:cxn modelId="{D3201037-E445-4D36-A003-E4EA14CB22E9}" srcId="{AF66A4AC-1553-48B4-B2DF-EDFBB6E52F07}" destId="{8557459B-C1A9-4ACE-B7F7-8D396F1D487F}" srcOrd="0" destOrd="0" parTransId="{4DC30B1E-F598-4D1B-9555-86871B1CA5CF}" sibTransId="{A9CE1AD5-1721-4E17-A60F-98F73129B70B}"/>
    <dgm:cxn modelId="{1B7D0D3F-600F-471B-A0C9-6ED2ED72A147}" srcId="{AF66A4AC-1553-48B4-B2DF-EDFBB6E52F07}" destId="{B6A2059F-6443-4730-BEEB-7DE162A0ED51}" srcOrd="3" destOrd="0" parTransId="{E6B97EFD-D449-45AE-BD8C-D8B5A2B77950}" sibTransId="{4579C223-5078-469E-93D1-89CCE0E26495}"/>
    <dgm:cxn modelId="{EA66E740-79FB-461D-BC73-CE4CB653C84E}" type="presOf" srcId="{5CF766CD-6183-4EF4-9468-E4D114E7B1DF}" destId="{37593A3D-1F20-4D4C-B3FD-35F87C67352B}" srcOrd="0" destOrd="0" presId="urn:microsoft.com/office/officeart/2005/8/layout/default"/>
    <dgm:cxn modelId="{16354F4C-231F-493B-96D9-745A23945BE6}" type="presOf" srcId="{AF66A4AC-1553-48B4-B2DF-EDFBB6E52F07}" destId="{2CECE456-9858-4D14-8D8B-9E03F3456618}" srcOrd="0" destOrd="0" presId="urn:microsoft.com/office/officeart/2005/8/layout/default"/>
    <dgm:cxn modelId="{BE980450-634D-48A3-BD0F-0AEF19FE6482}" srcId="{AF66A4AC-1553-48B4-B2DF-EDFBB6E52F07}" destId="{5CF766CD-6183-4EF4-9468-E4D114E7B1DF}" srcOrd="2" destOrd="0" parTransId="{7CF0B979-8E0B-401A-BE4F-798BAE1C62DE}" sibTransId="{C4EC743A-CD63-4854-8325-64BEF86CD9D1}"/>
    <dgm:cxn modelId="{578E948F-0317-4C44-BED3-9F76353FE808}" srcId="{AF66A4AC-1553-48B4-B2DF-EDFBB6E52F07}" destId="{0144A0AC-8F50-497D-8A8A-74ACA0ECEF5A}" srcOrd="1" destOrd="0" parTransId="{946C0B81-46DA-4397-8744-073139EAD572}" sibTransId="{6BDFB8D9-452A-4FA9-A8D1-879A4503A59B}"/>
    <dgm:cxn modelId="{BCD9E49D-658E-40D1-8132-6BB562E15CAA}" type="presOf" srcId="{B6A2059F-6443-4730-BEEB-7DE162A0ED51}" destId="{67F5C9EA-F028-4DB9-A880-88237347FEF2}" srcOrd="0" destOrd="0" presId="urn:microsoft.com/office/officeart/2005/8/layout/default"/>
    <dgm:cxn modelId="{76B1E7B0-92A4-4624-B3FE-04FA9569FED3}" type="presOf" srcId="{0144A0AC-8F50-497D-8A8A-74ACA0ECEF5A}" destId="{91D3F8B1-B0D3-4386-B9EB-8BAD3CEE97DB}" srcOrd="0" destOrd="0" presId="urn:microsoft.com/office/officeart/2005/8/layout/default"/>
    <dgm:cxn modelId="{F162C999-9E78-4111-B333-3F7D65993097}" type="presParOf" srcId="{2CECE456-9858-4D14-8D8B-9E03F3456618}" destId="{4B55E200-ECBE-4EAE-BDCA-2D09A27196E6}" srcOrd="0" destOrd="0" presId="urn:microsoft.com/office/officeart/2005/8/layout/default"/>
    <dgm:cxn modelId="{80EFD456-FA28-4197-8C3C-CA109E2CEB7A}" type="presParOf" srcId="{2CECE456-9858-4D14-8D8B-9E03F3456618}" destId="{64E80812-33D2-4A27-97C3-FEC94A4A8F94}" srcOrd="1" destOrd="0" presId="urn:microsoft.com/office/officeart/2005/8/layout/default"/>
    <dgm:cxn modelId="{56CF5D30-26B1-42F8-B8AA-99A9BBD01237}" type="presParOf" srcId="{2CECE456-9858-4D14-8D8B-9E03F3456618}" destId="{91D3F8B1-B0D3-4386-B9EB-8BAD3CEE97DB}" srcOrd="2" destOrd="0" presId="urn:microsoft.com/office/officeart/2005/8/layout/default"/>
    <dgm:cxn modelId="{B33AB89B-4157-4E3E-891A-D29B904F3AFD}" type="presParOf" srcId="{2CECE456-9858-4D14-8D8B-9E03F3456618}" destId="{516C9756-9009-414E-AD1B-3C1BC7236228}" srcOrd="3" destOrd="0" presId="urn:microsoft.com/office/officeart/2005/8/layout/default"/>
    <dgm:cxn modelId="{DF85F0F3-587E-4588-A5C9-2B0B99B2CFB4}" type="presParOf" srcId="{2CECE456-9858-4D14-8D8B-9E03F3456618}" destId="{37593A3D-1F20-4D4C-B3FD-35F87C67352B}" srcOrd="4" destOrd="0" presId="urn:microsoft.com/office/officeart/2005/8/layout/default"/>
    <dgm:cxn modelId="{75D385FC-1A44-40BE-8701-AF93815D9D3A}" type="presParOf" srcId="{2CECE456-9858-4D14-8D8B-9E03F3456618}" destId="{31F7FD00-E13C-41EF-B9D6-FD7C1859BF37}" srcOrd="5" destOrd="0" presId="urn:microsoft.com/office/officeart/2005/8/layout/default"/>
    <dgm:cxn modelId="{5323414F-7DB8-4F1B-B7D5-A4E4769C1099}" type="presParOf" srcId="{2CECE456-9858-4D14-8D8B-9E03F3456618}" destId="{67F5C9EA-F028-4DB9-A880-88237347FEF2}" srcOrd="6" destOrd="0" presId="urn:microsoft.com/office/officeart/2005/8/layout/defaul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5E200-ECBE-4EAE-BDCA-2D09A27196E6}">
      <dsp:nvSpPr>
        <dsp:cNvPr id="0" name=""/>
        <dsp:cNvSpPr/>
      </dsp:nvSpPr>
      <dsp:spPr>
        <a:xfrm>
          <a:off x="54449" y="182206"/>
          <a:ext cx="2596969" cy="155818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Метод проблемного  обучения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 </a:t>
          </a:r>
          <a:r>
            <a:rPr lang="ru-RU" sz="1400" kern="1200" dirty="0"/>
            <a:t>-  используется на этапе обучения новому. Сложные задачи разбираются на простые элементы, ищутся пути решения</a:t>
          </a:r>
        </a:p>
      </dsp:txBody>
      <dsp:txXfrm>
        <a:off x="54449" y="182206"/>
        <a:ext cx="2596969" cy="1558181"/>
      </dsp:txXfrm>
    </dsp:sp>
    <dsp:sp modelId="{91D3F8B1-B0D3-4386-B9EB-8BAD3CEE97DB}">
      <dsp:nvSpPr>
        <dsp:cNvPr id="0" name=""/>
        <dsp:cNvSpPr/>
      </dsp:nvSpPr>
      <dsp:spPr>
        <a:xfrm>
          <a:off x="2727484" y="182206"/>
          <a:ext cx="2596969" cy="1558181"/>
        </a:xfrm>
        <a:prstGeom prst="rect">
          <a:avLst/>
        </a:prstGeom>
        <a:solidFill>
          <a:srgbClr val="91173D">
            <a:alpha val="4588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/>
            <a:t>Метод декомпозиции -  </a:t>
          </a:r>
          <a:r>
            <a:rPr lang="ru-RU" sz="1400" kern="1200" dirty="0"/>
            <a:t>сложный научный материал перерабатывается в учебный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/>
            <a:t> по принципу от простого к сложному</a:t>
          </a:r>
          <a:r>
            <a:rPr lang="ru-RU" sz="1000" kern="1200" dirty="0"/>
            <a:t>.</a:t>
          </a:r>
        </a:p>
      </dsp:txBody>
      <dsp:txXfrm>
        <a:off x="2727484" y="182206"/>
        <a:ext cx="2596969" cy="1558181"/>
      </dsp:txXfrm>
    </dsp:sp>
    <dsp:sp modelId="{37593A3D-1F20-4D4C-B3FD-35F87C67352B}">
      <dsp:nvSpPr>
        <dsp:cNvPr id="0" name=""/>
        <dsp:cNvSpPr/>
      </dsp:nvSpPr>
      <dsp:spPr>
        <a:xfrm>
          <a:off x="32946" y="1895546"/>
          <a:ext cx="2596969" cy="1558181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" b="1" kern="1200" dirty="0"/>
        </a:p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Метод </a:t>
          </a:r>
          <a:r>
            <a:rPr lang="ru-RU" sz="1800" b="1" kern="1200" dirty="0" err="1"/>
            <a:t>эмпатии</a:t>
          </a:r>
          <a:r>
            <a:rPr lang="ru-RU" sz="1800" b="1" kern="1200" dirty="0"/>
            <a:t> </a:t>
          </a:r>
          <a:r>
            <a:rPr lang="ru-RU" sz="1400" b="1" kern="1200" dirty="0"/>
            <a:t>– </a:t>
          </a:r>
        </a:p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процесс представления себя в образе какого-либо объекта или предмета, служит для закрепления материала </a:t>
          </a:r>
        </a:p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</a:rPr>
            <a:t>(Пример: Авиационная сказка, Приложение №з к авторской ДООП «</a:t>
          </a:r>
          <a:r>
            <a:rPr lang="ru-RU" sz="1200" b="1" kern="1200" dirty="0" err="1">
              <a:solidFill>
                <a:schemeClr val="accent5">
                  <a:lumMod val="75000"/>
                </a:schemeClr>
              </a:solidFill>
            </a:rPr>
            <a:t>Парапланеризм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</a:rPr>
            <a:t>» А.И. </a:t>
          </a:r>
          <a:r>
            <a:rPr lang="ru-RU" sz="1200" b="1" kern="1200" dirty="0" err="1">
              <a:solidFill>
                <a:schemeClr val="accent5">
                  <a:lumMod val="75000"/>
                </a:schemeClr>
              </a:solidFill>
            </a:rPr>
            <a:t>Собетова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</a:rPr>
            <a:t>)</a:t>
          </a:r>
        </a:p>
      </dsp:txBody>
      <dsp:txXfrm>
        <a:off x="32946" y="1895546"/>
        <a:ext cx="2596969" cy="1558181"/>
      </dsp:txXfrm>
    </dsp:sp>
    <dsp:sp modelId="{67F5C9EA-F028-4DB9-A880-88237347FEF2}">
      <dsp:nvSpPr>
        <dsp:cNvPr id="0" name=""/>
        <dsp:cNvSpPr/>
      </dsp:nvSpPr>
      <dsp:spPr>
        <a:xfrm>
          <a:off x="2727484" y="1895546"/>
          <a:ext cx="2596969" cy="15581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Метод предварительного исполнения </a:t>
          </a:r>
        </a:p>
      </dsp:txBody>
      <dsp:txXfrm>
        <a:off x="2727484" y="1895546"/>
        <a:ext cx="2596969" cy="1558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F5608-204B-4962-BAAA-291393225C94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3CA33-5B5F-4078-9ADC-A0EC1D918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5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45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6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3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85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1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image" Target="../media/image14.png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4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86905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2059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407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D12D13-8355-4029-C760-7B77F3FD3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302" y="407544"/>
            <a:ext cx="1009412" cy="10094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478B1C-446B-6F91-4F12-DB71A58288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31" y="5966638"/>
            <a:ext cx="691183" cy="6911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855D1C-A22C-79D0-937C-8098AAE054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4" y="234845"/>
            <a:ext cx="829457" cy="8294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160BBC-E6D5-0983-C642-98E22B75EB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93" y="5395600"/>
            <a:ext cx="1227555" cy="12275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FA01A1-E544-38CA-A260-9D20784674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23" y="4766815"/>
            <a:ext cx="1428154" cy="14281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3213C8-E73C-7936-97C6-7136BEA7A95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32" y="463679"/>
            <a:ext cx="1005357" cy="10053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C778C5E-7660-2885-36E9-48E2BDEBCF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12" y="5726243"/>
            <a:ext cx="896912" cy="89691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3B3C4C8-2A5A-EA0D-B96B-9B014D68A6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24" y="5178262"/>
            <a:ext cx="1272194" cy="127219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8C1C6F-8311-B65B-1E5A-30706ECA2C6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" y="4232768"/>
            <a:ext cx="1022766" cy="102276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1F5E99-65D8-8ACF-963E-CADB3B12E44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55" y="663031"/>
            <a:ext cx="1172668" cy="1172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A56B61-C8BE-7EFD-E8F3-EC9B2214942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6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94" y="234845"/>
            <a:ext cx="1009412" cy="100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04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EC2F154-BB6D-493F-AC72-BFA30C85F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0650" y="1825625"/>
            <a:ext cx="4629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2B58DB-DC5D-4219-9CDE-6F7A21554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4650" y="1825625"/>
            <a:ext cx="462915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444DA-6BB6-417E-BA49-E8A37C95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t>‹#›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64DFC5-2921-342A-9D14-E4816C50F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05026"/>
            <a:ext cx="4676073" cy="10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15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2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B81CDF-1982-35B0-7D4A-4164EA889F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05026"/>
            <a:ext cx="4676073" cy="10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5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01739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3054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9251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C2EF27-8F72-99EC-1E29-8F33ADD38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05026"/>
            <a:ext cx="4676073" cy="10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B0EB2C-816E-7EB5-4FF5-F9394B6CA0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05026"/>
            <a:ext cx="4676073" cy="10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6160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86299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613" y="1465729"/>
            <a:ext cx="10493188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8542" y="463824"/>
            <a:ext cx="10452847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84" r:id="rId12"/>
    <p:sldLayoutId id="2147483687" r:id="rId13"/>
    <p:sldLayoutId id="214748369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89" userDrawn="1">
          <p15:clr>
            <a:srgbClr val="F26B43"/>
          </p15:clr>
        </p15:guide>
        <p15:guide id="2" pos="876" userDrawn="1">
          <p15:clr>
            <a:srgbClr val="F26B43"/>
          </p15:clr>
        </p15:guide>
        <p15:guide id="3" orient="horz" pos="8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5.wdp"/><Relationship Id="rId5" Type="http://schemas.openxmlformats.org/officeDocument/2006/relationships/image" Target="../media/image60.png"/><Relationship Id="rId4" Type="http://schemas.openxmlformats.org/officeDocument/2006/relationships/hyperlink" Target="http://www.paragliding.spb.ru/phot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5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0" y="4766414"/>
            <a:ext cx="12192000" cy="2351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6194" y="302340"/>
            <a:ext cx="5755453" cy="624906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t>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9644" y="3789646"/>
            <a:ext cx="781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Автор образовательной практики: </a:t>
            </a:r>
          </a:p>
          <a:p>
            <a:r>
              <a:rPr lang="ru-RU" sz="2400" dirty="0" err="1">
                <a:ln w="0"/>
                <a:solidFill>
                  <a:srgbClr val="91173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Собетов</a:t>
            </a:r>
            <a:r>
              <a:rPr lang="ru-RU" sz="2400" dirty="0">
                <a:ln w="0"/>
                <a:solidFill>
                  <a:srgbClr val="91173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Андрей Иванович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652" y="4426742"/>
            <a:ext cx="5806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Педагог дополнительного образования высшей категории. Мастер спорта, судья Всероссийской категории. </a:t>
            </a:r>
          </a:p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Председатель детско-юношеского комитета объединенной </a:t>
            </a:r>
          </a:p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федерации сверхлегкой авиации России.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4652" y="5476865"/>
            <a:ext cx="3154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Педагогический стаж – 27 лет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269" y="1655933"/>
            <a:ext cx="843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Образовательная практика: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5255" y="2003424"/>
            <a:ext cx="8631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F227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«Методика раннего обучения </a:t>
            </a:r>
          </a:p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F227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детей парапланерному спорту»</a:t>
            </a:r>
          </a:p>
        </p:txBody>
      </p:sp>
    </p:spTree>
    <p:extLst>
      <p:ext uri="{BB962C8B-B14F-4D97-AF65-F5344CB8AC3E}">
        <p14:creationId xmlns:p14="http://schemas.microsoft.com/office/powerpoint/2010/main" val="3202052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0" y="4523647"/>
            <a:ext cx="12192000" cy="235124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7718" y="4292458"/>
            <a:ext cx="5066107" cy="2492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2438" algn="just"/>
            <a:r>
              <a:rPr lang="ru-RU" sz="1200" dirty="0"/>
              <a:t>В качестве методического приема, позволяющего избежать субъективного подхода к определению качества выполнения полетных заданий, применяется постановка обучаемому более сложных задач и повышение требований к качеству решения этих задач при достижении им более высоких показателей по пилотированию. </a:t>
            </a:r>
          </a:p>
          <a:p>
            <a:pPr indent="182563" algn="just"/>
            <a:r>
              <a:rPr lang="ru-RU" sz="1200" dirty="0"/>
              <a:t>Этот методический прием может быть реализован двумя способами: выставлением инструктором балльных оценок за выполнение компонентов пилотирования и использованием системы автоматизированного анализа и оценки зарегистрированной информации о результатах полета.</a:t>
            </a:r>
          </a:p>
          <a:p>
            <a:pPr indent="182563" algn="just"/>
            <a:r>
              <a:rPr lang="ru-RU" sz="1200" b="1" u="sng" dirty="0"/>
              <a:t>Личные результаты и прогресс учащихся фиксируются в персональном летном сертификате</a:t>
            </a:r>
            <a:r>
              <a:rPr lang="ru-RU" sz="1200" b="1" dirty="0"/>
              <a:t>, по результатам сдачи нормативов присваиваются спортивные разряды и звания.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1245" y="1053390"/>
            <a:ext cx="7658963" cy="6031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Решается следующими приемами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8870" y="1745725"/>
            <a:ext cx="7744793" cy="3164231"/>
            <a:chOff x="538595" y="1992310"/>
            <a:chExt cx="9110783" cy="2595385"/>
          </a:xfrm>
        </p:grpSpPr>
        <p:sp>
          <p:nvSpPr>
            <p:cNvPr id="7" name="Полилиния 6"/>
            <p:cNvSpPr/>
            <p:nvPr/>
          </p:nvSpPr>
          <p:spPr>
            <a:xfrm>
              <a:off x="538595" y="1992310"/>
              <a:ext cx="3180927" cy="995518"/>
            </a:xfrm>
            <a:custGeom>
              <a:avLst/>
              <a:gdLst>
                <a:gd name="connsiteX0" fmla="*/ 0 w 3180927"/>
                <a:gd name="connsiteY0" fmla="*/ 0 h 995518"/>
                <a:gd name="connsiteX1" fmla="*/ 2683168 w 3180927"/>
                <a:gd name="connsiteY1" fmla="*/ 0 h 995518"/>
                <a:gd name="connsiteX2" fmla="*/ 3180927 w 3180927"/>
                <a:gd name="connsiteY2" fmla="*/ 497759 h 995518"/>
                <a:gd name="connsiteX3" fmla="*/ 2683168 w 3180927"/>
                <a:gd name="connsiteY3" fmla="*/ 995518 h 995518"/>
                <a:gd name="connsiteX4" fmla="*/ 0 w 3180927"/>
                <a:gd name="connsiteY4" fmla="*/ 995518 h 995518"/>
                <a:gd name="connsiteX5" fmla="*/ 497759 w 3180927"/>
                <a:gd name="connsiteY5" fmla="*/ 497759 h 995518"/>
                <a:gd name="connsiteX6" fmla="*/ 0 w 3180927"/>
                <a:gd name="connsiteY6" fmla="*/ 0 h 99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927" h="995518">
                  <a:moveTo>
                    <a:pt x="0" y="0"/>
                  </a:moveTo>
                  <a:lnTo>
                    <a:pt x="2683168" y="0"/>
                  </a:lnTo>
                  <a:lnTo>
                    <a:pt x="3180927" y="497759"/>
                  </a:lnTo>
                  <a:lnTo>
                    <a:pt x="2683168" y="995518"/>
                  </a:lnTo>
                  <a:lnTo>
                    <a:pt x="0" y="995518"/>
                  </a:lnTo>
                  <a:lnTo>
                    <a:pt x="497759" y="4977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768" tIns="22670" rIns="520429" bIns="226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/>
                <a:t>Наблюдение за действиями пилота на тренажере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78051" y="3088774"/>
              <a:ext cx="2780065" cy="1498921"/>
            </a:xfrm>
            <a:custGeom>
              <a:avLst/>
              <a:gdLst>
                <a:gd name="connsiteX0" fmla="*/ 0 w 2544742"/>
                <a:gd name="connsiteY0" fmla="*/ 0 h 1498921"/>
                <a:gd name="connsiteX1" fmla="*/ 2544742 w 2544742"/>
                <a:gd name="connsiteY1" fmla="*/ 0 h 1498921"/>
                <a:gd name="connsiteX2" fmla="*/ 2544742 w 2544742"/>
                <a:gd name="connsiteY2" fmla="*/ 1498921 h 1498921"/>
                <a:gd name="connsiteX3" fmla="*/ 0 w 2544742"/>
                <a:gd name="connsiteY3" fmla="*/ 1498921 h 1498921"/>
                <a:gd name="connsiteX4" fmla="*/ 0 w 2544742"/>
                <a:gd name="connsiteY4" fmla="*/ 0 h 149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4742" h="1498921">
                  <a:moveTo>
                    <a:pt x="0" y="0"/>
                  </a:moveTo>
                  <a:lnTo>
                    <a:pt x="2544742" y="0"/>
                  </a:lnTo>
                  <a:lnTo>
                    <a:pt x="2544742" y="1498921"/>
                  </a:lnTo>
                  <a:lnTo>
                    <a:pt x="0" y="14989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285750" lvl="1" indent="-2857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alibri" panose="020F0502020204030204" pitchFamily="34" charset="0"/>
                <a:buChar char="-"/>
              </a:pPr>
              <a:r>
                <a:rPr lang="ru-RU" sz="1400" kern="1200" dirty="0"/>
                <a:t>Наблюдение за деятельностью пилота при пилотировании</a:t>
              </a:r>
            </a:p>
            <a:p>
              <a:pPr marL="285750" lvl="1" indent="-2857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alibri" panose="020F0502020204030204" pitchFamily="34" charset="0"/>
                <a:buChar char="-"/>
              </a:pPr>
              <a:r>
                <a:rPr lang="ru-RU" sz="1400" kern="1200" dirty="0"/>
                <a:t>Регистрация параметров пилотирования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3503523" y="1992310"/>
              <a:ext cx="3180927" cy="995518"/>
            </a:xfrm>
            <a:custGeom>
              <a:avLst/>
              <a:gdLst>
                <a:gd name="connsiteX0" fmla="*/ 0 w 3180927"/>
                <a:gd name="connsiteY0" fmla="*/ 0 h 995518"/>
                <a:gd name="connsiteX1" fmla="*/ 2683168 w 3180927"/>
                <a:gd name="connsiteY1" fmla="*/ 0 h 995518"/>
                <a:gd name="connsiteX2" fmla="*/ 3180927 w 3180927"/>
                <a:gd name="connsiteY2" fmla="*/ 497759 h 995518"/>
                <a:gd name="connsiteX3" fmla="*/ 2683168 w 3180927"/>
                <a:gd name="connsiteY3" fmla="*/ 995518 h 995518"/>
                <a:gd name="connsiteX4" fmla="*/ 0 w 3180927"/>
                <a:gd name="connsiteY4" fmla="*/ 995518 h 995518"/>
                <a:gd name="connsiteX5" fmla="*/ 497759 w 3180927"/>
                <a:gd name="connsiteY5" fmla="*/ 497759 h 995518"/>
                <a:gd name="connsiteX6" fmla="*/ 0 w 3180927"/>
                <a:gd name="connsiteY6" fmla="*/ 0 h 99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927" h="995518">
                  <a:moveTo>
                    <a:pt x="0" y="0"/>
                  </a:moveTo>
                  <a:lnTo>
                    <a:pt x="2683168" y="0"/>
                  </a:lnTo>
                  <a:lnTo>
                    <a:pt x="3180927" y="497759"/>
                  </a:lnTo>
                  <a:lnTo>
                    <a:pt x="2683168" y="995518"/>
                  </a:lnTo>
                  <a:lnTo>
                    <a:pt x="0" y="995518"/>
                  </a:lnTo>
                  <a:lnTo>
                    <a:pt x="497759" y="4977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768" tIns="22670" rIns="520429" bIns="226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/>
                <a:t>Анализ результатов тренировки на тренажере и дельтаплане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505491" y="3033759"/>
              <a:ext cx="2861990" cy="1498921"/>
            </a:xfrm>
            <a:custGeom>
              <a:avLst/>
              <a:gdLst>
                <a:gd name="connsiteX0" fmla="*/ 0 w 2544742"/>
                <a:gd name="connsiteY0" fmla="*/ 0 h 1498921"/>
                <a:gd name="connsiteX1" fmla="*/ 2544742 w 2544742"/>
                <a:gd name="connsiteY1" fmla="*/ 0 h 1498921"/>
                <a:gd name="connsiteX2" fmla="*/ 2544742 w 2544742"/>
                <a:gd name="connsiteY2" fmla="*/ 1498921 h 1498921"/>
                <a:gd name="connsiteX3" fmla="*/ 0 w 2544742"/>
                <a:gd name="connsiteY3" fmla="*/ 1498921 h 1498921"/>
                <a:gd name="connsiteX4" fmla="*/ 0 w 2544742"/>
                <a:gd name="connsiteY4" fmla="*/ 0 h 149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4742" h="1498921">
                  <a:moveTo>
                    <a:pt x="0" y="0"/>
                  </a:moveTo>
                  <a:lnTo>
                    <a:pt x="2544742" y="0"/>
                  </a:lnTo>
                  <a:lnTo>
                    <a:pt x="2544742" y="1498921"/>
                  </a:lnTo>
                  <a:lnTo>
                    <a:pt x="0" y="14989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285750" lvl="1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alibri" panose="020F0502020204030204" pitchFamily="34" charset="0"/>
                <a:buChar char="-"/>
              </a:pPr>
              <a:r>
                <a:rPr lang="ru-RU" sz="1400" dirty="0"/>
                <a:t>Определение  готовности  выполнения упражнения</a:t>
              </a:r>
            </a:p>
            <a:p>
              <a:pPr marL="285750" lvl="1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alibri" panose="020F0502020204030204" pitchFamily="34" charset="0"/>
                <a:buChar char="-"/>
              </a:pPr>
              <a:r>
                <a:rPr lang="ru-RU" sz="1400" dirty="0"/>
                <a:t>Формирование мнения о возможности допуска пилота к отработке следующего этапа 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468451" y="1992310"/>
              <a:ext cx="3180927" cy="995518"/>
            </a:xfrm>
            <a:custGeom>
              <a:avLst/>
              <a:gdLst>
                <a:gd name="connsiteX0" fmla="*/ 0 w 3180927"/>
                <a:gd name="connsiteY0" fmla="*/ 0 h 995518"/>
                <a:gd name="connsiteX1" fmla="*/ 2683168 w 3180927"/>
                <a:gd name="connsiteY1" fmla="*/ 0 h 995518"/>
                <a:gd name="connsiteX2" fmla="*/ 3180927 w 3180927"/>
                <a:gd name="connsiteY2" fmla="*/ 497759 h 995518"/>
                <a:gd name="connsiteX3" fmla="*/ 2683168 w 3180927"/>
                <a:gd name="connsiteY3" fmla="*/ 995518 h 995518"/>
                <a:gd name="connsiteX4" fmla="*/ 0 w 3180927"/>
                <a:gd name="connsiteY4" fmla="*/ 995518 h 995518"/>
                <a:gd name="connsiteX5" fmla="*/ 497759 w 3180927"/>
                <a:gd name="connsiteY5" fmla="*/ 497759 h 995518"/>
                <a:gd name="connsiteX6" fmla="*/ 0 w 3180927"/>
                <a:gd name="connsiteY6" fmla="*/ 0 h 99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927" h="995518">
                  <a:moveTo>
                    <a:pt x="0" y="0"/>
                  </a:moveTo>
                  <a:lnTo>
                    <a:pt x="2683168" y="0"/>
                  </a:lnTo>
                  <a:lnTo>
                    <a:pt x="3180927" y="497759"/>
                  </a:lnTo>
                  <a:lnTo>
                    <a:pt x="2683168" y="995518"/>
                  </a:lnTo>
                  <a:lnTo>
                    <a:pt x="0" y="995518"/>
                  </a:lnTo>
                  <a:lnTo>
                    <a:pt x="497759" y="4977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768" tIns="22670" rIns="520429" bIns="226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/>
                <a:t>Формирование</a:t>
              </a:r>
              <a:r>
                <a:rPr lang="ru-RU" sz="1700" b="1" kern="1200" baseline="0" dirty="0"/>
                <a:t> мнения о квалификации пилота</a:t>
              </a:r>
              <a:endParaRPr lang="ru-RU" sz="1700" b="1" kern="1200" dirty="0"/>
            </a:p>
          </p:txBody>
        </p:sp>
      </p:grpSp>
      <p:sp>
        <p:nvSpPr>
          <p:cNvPr id="16" name="Полилиния 15"/>
          <p:cNvSpPr/>
          <p:nvPr/>
        </p:nvSpPr>
        <p:spPr>
          <a:xfrm>
            <a:off x="5579381" y="3357737"/>
            <a:ext cx="2544742" cy="1498921"/>
          </a:xfrm>
          <a:custGeom>
            <a:avLst/>
            <a:gdLst>
              <a:gd name="connsiteX0" fmla="*/ 0 w 2544742"/>
              <a:gd name="connsiteY0" fmla="*/ 0 h 1498921"/>
              <a:gd name="connsiteX1" fmla="*/ 2544742 w 2544742"/>
              <a:gd name="connsiteY1" fmla="*/ 0 h 1498921"/>
              <a:gd name="connsiteX2" fmla="*/ 2544742 w 2544742"/>
              <a:gd name="connsiteY2" fmla="*/ 1498921 h 1498921"/>
              <a:gd name="connsiteX3" fmla="*/ 0 w 2544742"/>
              <a:gd name="connsiteY3" fmla="*/ 1498921 h 1498921"/>
              <a:gd name="connsiteX4" fmla="*/ 0 w 2544742"/>
              <a:gd name="connsiteY4" fmla="*/ 0 h 14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742" h="1498921">
                <a:moveTo>
                  <a:pt x="0" y="0"/>
                </a:moveTo>
                <a:lnTo>
                  <a:pt x="2544742" y="0"/>
                </a:lnTo>
                <a:lnTo>
                  <a:pt x="2544742" y="1498921"/>
                </a:lnTo>
                <a:lnTo>
                  <a:pt x="0" y="14989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700" kern="1200" dirty="0"/>
          </a:p>
        </p:txBody>
      </p:sp>
      <p:sp>
        <p:nvSpPr>
          <p:cNvPr id="17" name="Полилиния 16"/>
          <p:cNvSpPr/>
          <p:nvPr/>
        </p:nvSpPr>
        <p:spPr>
          <a:xfrm>
            <a:off x="5083504" y="3032765"/>
            <a:ext cx="3036309" cy="2311544"/>
          </a:xfrm>
          <a:custGeom>
            <a:avLst/>
            <a:gdLst>
              <a:gd name="connsiteX0" fmla="*/ 0 w 2544742"/>
              <a:gd name="connsiteY0" fmla="*/ 0 h 1498921"/>
              <a:gd name="connsiteX1" fmla="*/ 2544742 w 2544742"/>
              <a:gd name="connsiteY1" fmla="*/ 0 h 1498921"/>
              <a:gd name="connsiteX2" fmla="*/ 2544742 w 2544742"/>
              <a:gd name="connsiteY2" fmla="*/ 1498921 h 1498921"/>
              <a:gd name="connsiteX3" fmla="*/ 0 w 2544742"/>
              <a:gd name="connsiteY3" fmla="*/ 1498921 h 1498921"/>
              <a:gd name="connsiteX4" fmla="*/ 0 w 2544742"/>
              <a:gd name="connsiteY4" fmla="*/ 0 h 14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742" h="1498921">
                <a:moveTo>
                  <a:pt x="0" y="0"/>
                </a:moveTo>
                <a:lnTo>
                  <a:pt x="2544742" y="0"/>
                </a:lnTo>
                <a:lnTo>
                  <a:pt x="2544742" y="1498921"/>
                </a:lnTo>
                <a:lnTo>
                  <a:pt x="0" y="14989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285750" lvl="1" indent="-2857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anose="020F0502020204030204" pitchFamily="34" charset="0"/>
              <a:buChar char="-"/>
            </a:pPr>
            <a:r>
              <a:rPr lang="ru-RU" sz="1400" dirty="0"/>
              <a:t>Оценка действий обучаемого представляет собой сбор регистрируемых показателей качества его деятельности и сравнение их с нормативами.  Инструктор принимает  решение о качественных показателях на основании совокупности всей информации от субъективного до объективного наблюдения за деятельностью.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8275122" y="618896"/>
            <a:ext cx="3449708" cy="6066866"/>
            <a:chOff x="8406781" y="702603"/>
            <a:chExt cx="3449708" cy="6066866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765" y="702603"/>
              <a:ext cx="2660724" cy="35696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4" descr="C:\архив4\собетов сердце\Собетов видео\собетов выпускники\Ивлев. Полеты на Юце.JPG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8"/>
            <a:stretch/>
          </p:blipFill>
          <p:spPr bwMode="auto">
            <a:xfrm>
              <a:off x="8406781" y="3519199"/>
              <a:ext cx="2501820" cy="32502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1468"/>
            <a:ext cx="654757" cy="65621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31228" y="326509"/>
            <a:ext cx="976077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ОЦЕНКА КАЧЕСТВА НАЗЕМНОЙ ПОДГОТОВКИ ПИЛОТА</a:t>
            </a:r>
          </a:p>
        </p:txBody>
      </p:sp>
    </p:spTree>
    <p:extLst>
      <p:ext uri="{BB962C8B-B14F-4D97-AF65-F5344CB8AC3E}">
        <p14:creationId xmlns:p14="http://schemas.microsoft.com/office/powerpoint/2010/main" val="107784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9365" y="0"/>
            <a:ext cx="3628913" cy="6448126"/>
          </a:xfrm>
          <a:prstGeom prst="rect">
            <a:avLst/>
          </a:prstGeom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0" y="4494581"/>
            <a:ext cx="12192000" cy="235124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CFD8FD0-37AA-416C-97F0-7C24A9C16CEC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1987" y="1326204"/>
            <a:ext cx="4592404" cy="434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rgbClr val="00B050"/>
                </a:solidFill>
              </a:rPr>
              <a:t>Данная образовательная практика направлена на развитие ряда внутренних качеств начинающего спортсмена-парапланериста:</a:t>
            </a:r>
            <a:endParaRPr lang="ru-RU" sz="14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/>
              <a:t> Целеустремленность;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/>
              <a:t>  Ответственность;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/>
              <a:t>  Дисциплинированность.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Данные качества являются неотъемлемыми для спортсмена и, в то же время, </a:t>
            </a:r>
            <a:r>
              <a:rPr lang="ru-RU" sz="1400" b="1" dirty="0">
                <a:solidFill>
                  <a:srgbClr val="00B050"/>
                </a:solidFill>
              </a:rPr>
              <a:t>являются актуальными социальными компетенциями, </a:t>
            </a:r>
            <a:r>
              <a:rPr lang="ru-RU" sz="1400" dirty="0">
                <a:solidFill>
                  <a:schemeClr val="tx1"/>
                </a:solidFill>
              </a:rPr>
              <a:t>которые послужат хорошей основой для его будущего профессионального самоопределения.</a:t>
            </a:r>
          </a:p>
          <a:p>
            <a:endParaRPr lang="ru-RU" sz="1400" b="1" u="sng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1400" b="1" u="sng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Профориентация в рамках данной образовательной практики осуществляется по следующим направлениям: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Пилот;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Штурман;</a:t>
            </a:r>
          </a:p>
          <a:p>
            <a:pPr>
              <a:buFontTx/>
              <a:buChar char="-"/>
            </a:pPr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Педагог дополнительного образования/инструктор;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-Инженер по эксплуатации 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аэронавигационного оборудования;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-Сотрудник МЧС.</a:t>
            </a:r>
          </a:p>
          <a:p>
            <a:pPr algn="just"/>
            <a:endParaRPr lang="ru-RU" sz="1400" b="1" dirty="0">
              <a:solidFill>
                <a:srgbClr val="00B050"/>
              </a:solidFill>
            </a:endParaRPr>
          </a:p>
          <a:p>
            <a:pPr algn="just"/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766560" y="169725"/>
            <a:ext cx="54254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ПРОФОРИЕНТАЦИЯ</a:t>
            </a: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4935381" y="1002563"/>
            <a:ext cx="3712773" cy="496443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b="1" u="sng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ВУЗы</a:t>
            </a:r>
          </a:p>
          <a:p>
            <a:r>
              <a:rPr lang="ru-RU" sz="1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Санкт-Петербургский  Государственный университет гражданской авиации</a:t>
            </a:r>
          </a:p>
          <a:p>
            <a:endParaRPr lang="ru-RU" sz="18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sz="1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Санкт-Петербургский Государственный  университет аэрокосмического приборостроения</a:t>
            </a:r>
          </a:p>
          <a:p>
            <a:endParaRPr lang="ru-RU" sz="18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sz="1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Московский авиационный институт</a:t>
            </a:r>
          </a:p>
          <a:p>
            <a:pPr marL="0" indent="0" algn="ctr">
              <a:buFont typeface="Wingdings" pitchFamily="2" charset="2"/>
              <a:buNone/>
            </a:pPr>
            <a:endParaRPr lang="ru-RU" sz="28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Font typeface="Wingdings" pitchFamily="2" charset="2"/>
              <a:buNone/>
            </a:pPr>
            <a:endParaRPr lang="ru-RU" sz="28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93" y="2191700"/>
            <a:ext cx="1398495" cy="530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93" y="3790980"/>
            <a:ext cx="1256496" cy="438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40" y="4872497"/>
            <a:ext cx="1038556" cy="104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0351" y="176820"/>
            <a:ext cx="42516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НАШИ ВЫПУСКНИКИ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9"/>
          <a:stretch/>
        </p:blipFill>
        <p:spPr>
          <a:xfrm>
            <a:off x="2961846" y="1910555"/>
            <a:ext cx="2190595" cy="2739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9" y="4087898"/>
            <a:ext cx="1823002" cy="219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3304" y="915690"/>
            <a:ext cx="12047401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2438" algn="just"/>
            <a:r>
              <a:rPr lang="ru-RU" sz="1600" dirty="0">
                <a:solidFill>
                  <a:srgbClr val="7030A0"/>
                </a:solidFill>
              </a:rPr>
              <a:t>Юным пилотам, показавшим высокие спортивные результаты, присваиваются соответствующие разряды и звания. Успешно осваивавшим программу возможно трудоустройство и работа инструктором.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ru-RU" sz="1600" dirty="0">
                <a:solidFill>
                  <a:srgbClr val="7030A0"/>
                </a:solidFill>
              </a:rPr>
              <a:t> Успешно окончившим курс обучения выпускникам даются рекомендации при поступлении в ВУЗы и авиационные училища. 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9" y="1910555"/>
            <a:ext cx="2684633" cy="201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8166"/>
          <a:stretch/>
        </p:blipFill>
        <p:spPr>
          <a:xfrm>
            <a:off x="5285055" y="3564424"/>
            <a:ext cx="2238066" cy="3034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&amp;Dcy;&amp;rcy;&amp;ucy;&amp;zhcy;&amp;ncy;&amp;ocy; &amp;vcy; &amp;rcy;&amp;yacy;&amp;dcy;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5" b="6664"/>
          <a:stretch/>
        </p:blipFill>
        <p:spPr bwMode="auto">
          <a:xfrm>
            <a:off x="2096805" y="4813568"/>
            <a:ext cx="3055636" cy="185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35" y="3564424"/>
            <a:ext cx="4212148" cy="3034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85055" y="1894010"/>
            <a:ext cx="6582828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Примерами могут служить:</a:t>
            </a:r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en-US" sz="100" b="1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70C0"/>
                </a:solidFill>
              </a:rPr>
              <a:t>Наш выпускник </a:t>
            </a:r>
            <a:r>
              <a:rPr lang="ru-RU" sz="1500" b="1" dirty="0">
                <a:solidFill>
                  <a:srgbClr val="0070C0"/>
                </a:solidFill>
              </a:rPr>
              <a:t>Терентьев Егор, </a:t>
            </a:r>
            <a:r>
              <a:rPr lang="ru-RU" sz="1500" dirty="0">
                <a:solidFill>
                  <a:srgbClr val="0070C0"/>
                </a:solidFill>
              </a:rPr>
              <a:t>закончил авиационный институт и стал руководителем </a:t>
            </a:r>
            <a:r>
              <a:rPr lang="ru-RU" sz="1500" dirty="0" err="1">
                <a:solidFill>
                  <a:srgbClr val="0070C0"/>
                </a:solidFill>
              </a:rPr>
              <a:t>парапланерной</a:t>
            </a:r>
            <a:r>
              <a:rPr lang="ru-RU" sz="1500" dirty="0">
                <a:solidFill>
                  <a:srgbClr val="0070C0"/>
                </a:solidFill>
              </a:rPr>
              <a:t> школы и клуба в Москве; </a:t>
            </a:r>
            <a:endParaRPr lang="en-US" sz="1500" dirty="0">
              <a:solidFill>
                <a:srgbClr val="0070C0"/>
              </a:solidFill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70C0"/>
                </a:solidFill>
              </a:rPr>
              <a:t>Наш выпускник </a:t>
            </a:r>
            <a:r>
              <a:rPr lang="ru-RU" sz="1500" b="1" dirty="0">
                <a:solidFill>
                  <a:srgbClr val="0070C0"/>
                </a:solidFill>
              </a:rPr>
              <a:t>Неровный Алексей</a:t>
            </a:r>
            <a:r>
              <a:rPr lang="ru-RU" sz="1500" dirty="0">
                <a:solidFill>
                  <a:srgbClr val="0070C0"/>
                </a:solidFill>
              </a:rPr>
              <a:t>, закончил Академию гражданской авиации в СПб и летает первым пилотом лайнера А320, и другие</a:t>
            </a:r>
            <a:r>
              <a:rPr lang="ru-RU" sz="1500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54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586" y="72896"/>
            <a:ext cx="59334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ДОСТИЖЕНИЯ УЧАЩИХСЯ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9437" y="1791120"/>
            <a:ext cx="3552517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Основные достижения за 5 лет 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(включая дистанционное обучение):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Командные победы в соревнованиях: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международный уровень -1 победа;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всероссийский -11 побед;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городской уровень – 15 побед.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Личные победы в соревнованиях: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международный уровень -1 победа;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всероссийский - 8 побед;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городской уровень – 28 побед.</a:t>
            </a:r>
            <a:endParaRPr lang="ru-RU" sz="1400" b="0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13571"/>
          <a:stretch/>
        </p:blipFill>
        <p:spPr>
          <a:xfrm>
            <a:off x="6515835" y="1791121"/>
            <a:ext cx="3433685" cy="230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1" y="3167421"/>
            <a:ext cx="2422096" cy="352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78" y="1766804"/>
            <a:ext cx="1064846" cy="103352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68" y="4171645"/>
            <a:ext cx="1838241" cy="259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45" y="4244524"/>
            <a:ext cx="1734873" cy="254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6164" y="757833"/>
            <a:ext cx="11849722" cy="95410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В России с 1993 года проводятся Первенства для юных пилотов 12-18 лет. Они собирают до 100 участников из многих регионов России. В Санкт-Петербурге проводятся четыре городских детско-юношеских соревнования в год. </a:t>
            </a:r>
            <a:r>
              <a:rPr lang="ru-RU" sz="1400" dirty="0" err="1">
                <a:solidFill>
                  <a:srgbClr val="0070C0"/>
                </a:solidFill>
              </a:rPr>
              <a:t>Собетов</a:t>
            </a:r>
            <a:r>
              <a:rPr lang="ru-RU" sz="1400" dirty="0">
                <a:solidFill>
                  <a:srgbClr val="0070C0"/>
                </a:solidFill>
              </a:rPr>
              <a:t> А.И. одним из первых в России начал обучать детей </a:t>
            </a:r>
            <a:r>
              <a:rPr lang="ru-RU" sz="1400" dirty="0" err="1">
                <a:solidFill>
                  <a:srgbClr val="0070C0"/>
                </a:solidFill>
              </a:rPr>
              <a:t>парапланеризму</a:t>
            </a:r>
            <a:r>
              <a:rPr lang="ru-RU" sz="1400" dirty="0">
                <a:solidFill>
                  <a:srgbClr val="0070C0"/>
                </a:solidFill>
              </a:rPr>
              <a:t>. Более чем 15 лет совершенствовалась уникальная методика обучения. За это время А.И. </a:t>
            </a:r>
            <a:r>
              <a:rPr lang="ru-RU" sz="1400" dirty="0" err="1">
                <a:solidFill>
                  <a:srgbClr val="0070C0"/>
                </a:solidFill>
              </a:rPr>
              <a:t>Собетовым</a:t>
            </a:r>
            <a:r>
              <a:rPr lang="ru-RU" sz="1400" dirty="0">
                <a:solidFill>
                  <a:srgbClr val="0070C0"/>
                </a:solidFill>
              </a:rPr>
              <a:t> подготовлен ряд спортсменов высокой квалификации, призеров и победителей крупных российских и международных соревнований.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52" y="4220231"/>
            <a:ext cx="1773394" cy="247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55" y="4220231"/>
            <a:ext cx="1782970" cy="254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89" y="4220231"/>
            <a:ext cx="1757644" cy="2591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525" y="1755152"/>
            <a:ext cx="1819393" cy="23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16834" y="4506758"/>
            <a:ext cx="12192000" cy="23512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5900" y="112824"/>
            <a:ext cx="56261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ДОСТИЖЕНИЯ КОЛЛЕКТИВА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79" y="685234"/>
            <a:ext cx="3538705" cy="504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4165379" y="5812650"/>
            <a:ext cx="3454725" cy="81560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0C0"/>
                </a:solidFill>
              </a:rPr>
              <a:t>В 2022 году детскому объединению</a:t>
            </a:r>
          </a:p>
          <a:p>
            <a:pPr algn="ctr"/>
            <a:r>
              <a:rPr lang="ru-RU" sz="1200" dirty="0">
                <a:solidFill>
                  <a:srgbClr val="0070C0"/>
                </a:solidFill>
              </a:rPr>
              <a:t> «</a:t>
            </a:r>
            <a:r>
              <a:rPr lang="ru-RU" sz="1200" dirty="0" err="1">
                <a:solidFill>
                  <a:srgbClr val="0070C0"/>
                </a:solidFill>
              </a:rPr>
              <a:t>Парапланеризм</a:t>
            </a:r>
            <a:r>
              <a:rPr lang="ru-RU" sz="1200" dirty="0">
                <a:solidFill>
                  <a:srgbClr val="0070C0"/>
                </a:solidFill>
              </a:rPr>
              <a:t>» под руководством А.И. </a:t>
            </a:r>
            <a:r>
              <a:rPr lang="ru-RU" sz="1200" dirty="0" err="1">
                <a:solidFill>
                  <a:srgbClr val="0070C0"/>
                </a:solidFill>
              </a:rPr>
              <a:t>Собетова</a:t>
            </a:r>
            <a:r>
              <a:rPr lang="ru-RU" sz="1200" dirty="0">
                <a:solidFill>
                  <a:srgbClr val="0070C0"/>
                </a:solidFill>
              </a:rPr>
              <a:t> присвоено звание </a:t>
            </a:r>
          </a:p>
          <a:p>
            <a:pPr algn="ctr"/>
            <a:r>
              <a:rPr lang="ru-RU" sz="1100" b="1" dirty="0">
                <a:solidFill>
                  <a:srgbClr val="0070C0"/>
                </a:solidFill>
              </a:rPr>
              <a:t>«Образцовый детский коллектив Санкт-Петербурга»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9" y="697599"/>
            <a:ext cx="3448167" cy="49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4630" y="5785314"/>
            <a:ext cx="3380584" cy="95410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0C0"/>
                </a:solidFill>
              </a:rPr>
              <a:t>В 2018 году «Методика раннего обучения детей парапланерному спорту» </a:t>
            </a:r>
          </a:p>
          <a:p>
            <a:pPr algn="ctr"/>
            <a:r>
              <a:rPr lang="ru-RU" sz="1100" dirty="0">
                <a:solidFill>
                  <a:srgbClr val="0070C0"/>
                </a:solidFill>
              </a:rPr>
              <a:t>стала</a:t>
            </a:r>
            <a:r>
              <a:rPr lang="ru-RU" sz="1100" b="1" dirty="0">
                <a:solidFill>
                  <a:srgbClr val="0070C0"/>
                </a:solidFill>
              </a:rPr>
              <a:t> победителем </a:t>
            </a:r>
            <a:r>
              <a:rPr lang="ru-RU" sz="1100" dirty="0">
                <a:solidFill>
                  <a:srgbClr val="0070C0"/>
                </a:solidFill>
              </a:rPr>
              <a:t>фестиваля-конкурса лучших практик дополнительного образования СПб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</a:rPr>
              <a:t> «Вершины мастерства»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392" y="877447"/>
            <a:ext cx="3288067" cy="4849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2392" y="5822378"/>
            <a:ext cx="3601893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solidFill>
                  <a:srgbClr val="0070C0"/>
                </a:solidFill>
              </a:rPr>
              <a:t>Собетов</a:t>
            </a:r>
            <a:r>
              <a:rPr lang="ru-RU" sz="1200" dirty="0">
                <a:solidFill>
                  <a:srgbClr val="0070C0"/>
                </a:solidFill>
              </a:rPr>
              <a:t> А.И. награжден премией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</a:rPr>
              <a:t> «Лучший педагог дополнительного образования </a:t>
            </a:r>
            <a:r>
              <a:rPr lang="ru-RU" sz="1200" dirty="0">
                <a:solidFill>
                  <a:srgbClr val="0070C0"/>
                </a:solidFill>
              </a:rPr>
              <a:t>государственного образовательного учреждения Санкт-Петербурга»</a:t>
            </a:r>
          </a:p>
        </p:txBody>
      </p:sp>
    </p:spTree>
    <p:extLst>
      <p:ext uri="{BB962C8B-B14F-4D97-AF65-F5344CB8AC3E}">
        <p14:creationId xmlns:p14="http://schemas.microsoft.com/office/powerpoint/2010/main" val="205182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9"/>
          <a:stretch/>
        </p:blipFill>
        <p:spPr>
          <a:xfrm>
            <a:off x="0" y="0"/>
            <a:ext cx="13074869" cy="6863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03" y="3768192"/>
            <a:ext cx="4553607" cy="181588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В оформлении презентации использованы авторские  фотографии </a:t>
            </a:r>
          </a:p>
          <a:p>
            <a:r>
              <a:rPr lang="ru-RU" sz="2000" b="1" dirty="0"/>
              <a:t>Андрея Ивановича </a:t>
            </a:r>
            <a:r>
              <a:rPr lang="ru-RU" sz="2000" b="1" dirty="0" err="1"/>
              <a:t>Собетова</a:t>
            </a:r>
            <a:endParaRPr lang="ru-RU" sz="2000" b="1" dirty="0"/>
          </a:p>
          <a:p>
            <a:r>
              <a:rPr lang="ru-RU" dirty="0"/>
              <a:t>Ссылка на архив фото: </a:t>
            </a:r>
            <a:r>
              <a:rPr lang="en-US" dirty="0">
                <a:hlinkClick r:id="rId4"/>
              </a:rPr>
              <a:t>http://www.paragliding.spb.ru/photo/</a:t>
            </a:r>
            <a:endParaRPr lang="ru-RU" dirty="0"/>
          </a:p>
          <a:p>
            <a:r>
              <a:rPr lang="ru-RU" sz="1600" dirty="0"/>
              <a:t>ГБНОУ СПбГЦДТТ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53"/>
          <a:stretch/>
        </p:blipFill>
        <p:spPr>
          <a:xfrm>
            <a:off x="8395149" y="132991"/>
            <a:ext cx="4569714" cy="289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95149" y="3055402"/>
            <a:ext cx="4679720" cy="95410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В 2019 году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А.И. </a:t>
            </a:r>
            <a:r>
              <a:rPr lang="ru-RU" sz="1400" b="1" dirty="0" err="1">
                <a:solidFill>
                  <a:schemeClr val="bg1"/>
                </a:solidFill>
              </a:rPr>
              <a:t>Собетов</a:t>
            </a:r>
            <a:r>
              <a:rPr lang="ru-RU" sz="1400" b="1" dirty="0">
                <a:solidFill>
                  <a:schemeClr val="bg1"/>
                </a:solidFill>
              </a:rPr>
              <a:t> награжден почетной медалью и дипломом Международной авиационной федерации </a:t>
            </a:r>
            <a:r>
              <a:rPr lang="en-US" sz="1400" b="1" dirty="0">
                <a:solidFill>
                  <a:schemeClr val="bg1"/>
                </a:solidFill>
              </a:rPr>
              <a:t>(FAI)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за развитие юношеского спорта</a:t>
            </a:r>
          </a:p>
        </p:txBody>
      </p:sp>
    </p:spTree>
    <p:extLst>
      <p:ext uri="{BB962C8B-B14F-4D97-AF65-F5344CB8AC3E}">
        <p14:creationId xmlns:p14="http://schemas.microsoft.com/office/powerpoint/2010/main" val="409716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CFD8FD0-37AA-416C-97F0-7C24A9C16CEC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3154" y="688379"/>
            <a:ext cx="11778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Парапланеризм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– </a:t>
            </a:r>
            <a:r>
              <a:rPr lang="ru-RU" sz="2000" b="1" dirty="0">
                <a:solidFill>
                  <a:srgbClr val="0070C0"/>
                </a:solidFill>
              </a:rPr>
              <a:t>это не только сложное направление детского технического творчества, но и технический авиационный вид спорта наряду с самолетным, планерным и дельтапланерными видами спорта, требующий освоения сложных технических и спортивных дисциплин:</a:t>
            </a:r>
          </a:p>
          <a:p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0930" y="1752600"/>
            <a:ext cx="3592341" cy="427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/>
              <a:t>        </a:t>
            </a:r>
            <a:r>
              <a:rPr lang="ru-RU" sz="2000" b="1" dirty="0"/>
              <a:t>Спортивные дисциплины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5745" y="2283808"/>
            <a:ext cx="3592341" cy="180330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n w="11430"/>
                <a:solidFill>
                  <a:schemeClr val="accent5">
                    <a:lumMod val="75000"/>
                  </a:schemeClr>
                </a:solidFill>
              </a:rPr>
              <a:t>Кросс-кантри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ln w="11430"/>
                <a:solidFill>
                  <a:schemeClr val="accent5">
                    <a:lumMod val="75000"/>
                  </a:schemeClr>
                </a:solidFill>
              </a:rPr>
              <a:t>Аэробатика</a:t>
            </a:r>
            <a:endParaRPr lang="ru-RU" sz="2000" b="1" dirty="0">
              <a:ln w="11430"/>
              <a:solidFill>
                <a:schemeClr val="accent5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n w="11430"/>
                <a:solidFill>
                  <a:schemeClr val="accent5">
                    <a:lumMod val="75000"/>
                  </a:schemeClr>
                </a:solidFill>
              </a:rPr>
              <a:t>Полет на точность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n w="11430"/>
                <a:solidFill>
                  <a:schemeClr val="accent5">
                    <a:lumMod val="75000"/>
                  </a:schemeClr>
                </a:solidFill>
              </a:rPr>
              <a:t>Скоростное парение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ln w="11430"/>
                <a:solidFill>
                  <a:schemeClr val="accent5">
                    <a:lumMod val="75000"/>
                  </a:schemeClr>
                </a:solidFill>
              </a:rPr>
              <a:t>Спидглайдинг</a:t>
            </a:r>
            <a:endParaRPr lang="ru-RU" sz="2000" b="1" dirty="0">
              <a:ln w="11430"/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84827" y="1752600"/>
            <a:ext cx="3868551" cy="427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/>
              <a:t>     </a:t>
            </a:r>
            <a:r>
              <a:rPr lang="ru-RU" sz="2000" b="1" dirty="0"/>
              <a:t>Технические дисциплины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142205" y="2283808"/>
            <a:ext cx="3868552" cy="19032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Геометрические и технические характеристики летательных аппаратов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Аэродинамика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Аэрология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Теория полёта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Авиационное приборное и</a:t>
            </a:r>
            <a:endParaRPr lang="en-US" sz="1600" b="1" dirty="0">
              <a:ln w="11430"/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ln w="11430"/>
                <a:solidFill>
                  <a:schemeClr val="accent6">
                    <a:lumMod val="50000"/>
                  </a:schemeClr>
                </a:solidFill>
              </a:rPr>
              <a:t>радиообрудование</a:t>
            </a:r>
            <a:endParaRPr lang="ru-RU" sz="1600" b="1" dirty="0">
              <a:ln w="1143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70" y="1842390"/>
            <a:ext cx="3506795" cy="23446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0" y="4193907"/>
            <a:ext cx="3503284" cy="24229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48" y="4293871"/>
            <a:ext cx="3840630" cy="24276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9" y="4339303"/>
            <a:ext cx="3506795" cy="23367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2836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7BBB68-FCAF-4D44-9CA5-97CFE9A154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CFD8FD0-37AA-416C-97F0-7C24A9C16CEC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0" y="4506758"/>
            <a:ext cx="12192000" cy="23512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3072" y="577280"/>
            <a:ext cx="732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68288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До недавнего времени возраст начала занятий по парапланерному спорту в мире составлял 16 лет. Согласно рекомендациям Международной авиационной федерации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(FAI)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 , по инициативе России, с марта 2017 года минимальный возраст начала занятий парапланеризмом был понижен до 12 лет. В данной практике заключен опыт обучения 10-летних детей, реализуемый с 1993 года. </a:t>
            </a:r>
          </a:p>
          <a:p>
            <a:pPr algn="just" defTabSz="268288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	Такое обучение стало возможным благодаря разработанной инновационной </a:t>
            </a:r>
            <a:r>
              <a:rPr lang="ru-RU" sz="1400" dirty="0">
                <a:solidFill>
                  <a:srgbClr val="C00000"/>
                </a:solidFill>
              </a:rPr>
              <a:t>«Методике раннего обучения детей </a:t>
            </a:r>
            <a:r>
              <a:rPr lang="ru-RU" sz="1400" dirty="0" err="1">
                <a:solidFill>
                  <a:srgbClr val="C00000"/>
                </a:solidFill>
              </a:rPr>
              <a:t>парапланерному</a:t>
            </a:r>
            <a:r>
              <a:rPr lang="ru-RU" sz="1400" dirty="0">
                <a:solidFill>
                  <a:srgbClr val="C00000"/>
                </a:solidFill>
              </a:rPr>
              <a:t> спорту»,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 которая вошла в авторскую программу А.И.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Собетова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 «Парапланеризм», реализуемую в ГБНОУ СПбГЦДТТ.  Данная образовательная практика полностью соответствует рекомендациям ОФ СЛА России.  </a:t>
            </a:r>
          </a:p>
          <a:p>
            <a:pPr algn="just" defTabSz="268288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9" name="Рисунок 8" descr="C:\Шаров А.В\Программы 22-23\Т И Т У Л Ы\СКАНЫ с нашей печатью\СТО  ОП\Параплан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528" r="5587" b="14796"/>
          <a:stretch/>
        </p:blipFill>
        <p:spPr bwMode="auto">
          <a:xfrm>
            <a:off x="319899" y="253519"/>
            <a:ext cx="3036066" cy="3915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b="2756"/>
          <a:stretch/>
        </p:blipFill>
        <p:spPr>
          <a:xfrm>
            <a:off x="1111623" y="2070019"/>
            <a:ext cx="3576357" cy="46514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755728" y="113627"/>
            <a:ext cx="7320244" cy="5122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Зачем начинать с 10 лет?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493351" y="3136368"/>
            <a:ext cx="3582620" cy="364743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788383" y="3140508"/>
            <a:ext cx="3636831" cy="365991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874174" y="3096396"/>
            <a:ext cx="339439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Привлечение детей к спорту, создание положительной мотивации на результат;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Направление энергии молодежи, ее склонности к риску в социально приемлемое русло, формирование адекватного отношения к смелости и осторожности;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Развитие социально значимых качеств (ответственность, целеустремленность, терпение)  и коммуникативных навыков;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Приобретение знаний и навыков, определяющих возможность в будущем достичь высоких спортивных результатов, связать свою жизнь со спортом;</a:t>
            </a:r>
          </a:p>
          <a:p>
            <a:pPr algn="just"/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8383" y="2597149"/>
            <a:ext cx="7254933" cy="499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Плюсы  и результаты применения практики раннего обучения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9520" y="3096396"/>
            <a:ext cx="347976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Подготовка из числа детей наставников, занимающихся с младшими ребятами, а в перспективе – будущих тренеров и инструкторов по парапланерному спорту;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Передача достаточно большого объема знаний по аэродинамике, аэрологии, конструкции ЛА и овладение востребованными профессиями: инструктор, тандем-мастер, оператор буксировочного комплекса и другие смежные специальности;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Получение подростками навыков пилота и парашютиста, необходимых для службы в вооруженных силах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30339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1647730" y="144988"/>
            <a:ext cx="105442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F2270"/>
                </a:solidFill>
              </a:rPr>
              <a:t>Специфика обучения по образовательной практике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3323" y="794176"/>
            <a:ext cx="12189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D7FA7"/>
                </a:solidFill>
              </a:rPr>
              <a:t>Специфика обучения по данной методике  заключается в скрупулезном</a:t>
            </a:r>
            <a:r>
              <a:rPr lang="ru-RU" dirty="0"/>
              <a:t>, </a:t>
            </a:r>
            <a:r>
              <a:rPr lang="ru-RU" b="1" dirty="0">
                <a:solidFill>
                  <a:srgbClr val="3D7FA7"/>
                </a:solidFill>
              </a:rPr>
              <a:t>последовательном </a:t>
            </a:r>
          </a:p>
          <a:p>
            <a:pPr algn="ctr"/>
            <a:r>
              <a:rPr lang="ru-RU" b="1" dirty="0">
                <a:solidFill>
                  <a:srgbClr val="3D7FA7"/>
                </a:solidFill>
              </a:rPr>
              <a:t>и системном исполнении основных  принципов обучения:</a:t>
            </a:r>
          </a:p>
          <a:p>
            <a:pPr algn="ctr"/>
            <a:endParaRPr lang="ru-RU" b="1" dirty="0">
              <a:solidFill>
                <a:srgbClr val="3D7FA7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3323" y="1181556"/>
            <a:ext cx="117195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600" b="1" dirty="0">
                <a:solidFill>
                  <a:srgbClr val="00B050"/>
                </a:solidFill>
              </a:rPr>
              <a:t>1.  Последовательность и постепенность </a:t>
            </a:r>
            <a:r>
              <a:rPr lang="ru-RU" sz="1600" dirty="0"/>
              <a:t>- </a:t>
            </a:r>
            <a:r>
              <a:rPr lang="ru-RU" sz="1400" dirty="0"/>
              <a:t>проводятся все 5 стадий обучения в полном объеме, но особое внимание уделяется стадиям начальной, наземной подготовки и подлетам.</a:t>
            </a:r>
          </a:p>
          <a:p>
            <a:r>
              <a:rPr lang="ru-RU" sz="1600" b="1" dirty="0">
                <a:solidFill>
                  <a:srgbClr val="00B050"/>
                </a:solidFill>
              </a:rPr>
              <a:t>2</a:t>
            </a:r>
            <a:r>
              <a:rPr lang="ru-RU" sz="1600" dirty="0">
                <a:solidFill>
                  <a:srgbClr val="00B050"/>
                </a:solidFill>
              </a:rPr>
              <a:t>.  </a:t>
            </a:r>
            <a:r>
              <a:rPr lang="ru-RU" sz="1600" b="1" dirty="0">
                <a:solidFill>
                  <a:srgbClr val="00B050"/>
                </a:solidFill>
              </a:rPr>
              <a:t>Спортивная селекция</a:t>
            </a:r>
            <a:r>
              <a:rPr lang="ru-RU" sz="1600" b="1" dirty="0"/>
              <a:t> </a:t>
            </a:r>
            <a:r>
              <a:rPr lang="ru-RU" sz="1600" dirty="0"/>
              <a:t>-  </a:t>
            </a:r>
            <a:r>
              <a:rPr lang="ru-RU" sz="1400" dirty="0"/>
              <a:t>на следующую стадию обучения переходят только те ребята, которые полностью освоили первый этап обучения.</a:t>
            </a:r>
          </a:p>
          <a:p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83" y="4670179"/>
            <a:ext cx="3235445" cy="191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7121563" y="2620556"/>
            <a:ext cx="5662108" cy="4201355"/>
            <a:chOff x="384720" y="1468152"/>
            <a:chExt cx="5395886" cy="4078706"/>
          </a:xfrm>
        </p:grpSpPr>
        <p:sp>
          <p:nvSpPr>
            <p:cNvPr id="28" name="Полилиния 27"/>
            <p:cNvSpPr/>
            <p:nvPr/>
          </p:nvSpPr>
          <p:spPr>
            <a:xfrm>
              <a:off x="2877904" y="1538575"/>
              <a:ext cx="1400845" cy="1498857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307" tIns="271672" rIns="241307" bIns="27167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b="1" kern="1200" dirty="0"/>
                <a:t>Принцип сознательности и активности</a:t>
              </a: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107882" y="1838347"/>
              <a:ext cx="1672724" cy="899314"/>
            </a:xfrm>
            <a:custGeom>
              <a:avLst/>
              <a:gdLst>
                <a:gd name="connsiteX0" fmla="*/ 0 w 1672724"/>
                <a:gd name="connsiteY0" fmla="*/ 0 h 899314"/>
                <a:gd name="connsiteX1" fmla="*/ 1672724 w 1672724"/>
                <a:gd name="connsiteY1" fmla="*/ 0 h 899314"/>
                <a:gd name="connsiteX2" fmla="*/ 1672724 w 1672724"/>
                <a:gd name="connsiteY2" fmla="*/ 899314 h 899314"/>
                <a:gd name="connsiteX3" fmla="*/ 0 w 1672724"/>
                <a:gd name="connsiteY3" fmla="*/ 899314 h 899314"/>
                <a:gd name="connsiteX4" fmla="*/ 0 w 1672724"/>
                <a:gd name="connsiteY4" fmla="*/ 0 h 8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724" h="899314">
                  <a:moveTo>
                    <a:pt x="0" y="0"/>
                  </a:moveTo>
                  <a:lnTo>
                    <a:pt x="1672724" y="0"/>
                  </a:lnTo>
                  <a:lnTo>
                    <a:pt x="1672724" y="899314"/>
                  </a:lnTo>
                  <a:lnTo>
                    <a:pt x="0" y="8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1486107" y="1468152"/>
              <a:ext cx="1304005" cy="1498857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7" tIns="233572" rIns="203207" bIns="233572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/>
                <a:t>Принцип систематичности</a:t>
              </a: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2124925" y="2719348"/>
              <a:ext cx="1357965" cy="1498857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7" tIns="279292" rIns="248927" bIns="27929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/>
                <a:t>Принцип наглядности</a:t>
              </a: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384720" y="3110577"/>
              <a:ext cx="1618765" cy="899314"/>
            </a:xfrm>
            <a:custGeom>
              <a:avLst/>
              <a:gdLst>
                <a:gd name="connsiteX0" fmla="*/ 0 w 1618765"/>
                <a:gd name="connsiteY0" fmla="*/ 0 h 899314"/>
                <a:gd name="connsiteX1" fmla="*/ 1618765 w 1618765"/>
                <a:gd name="connsiteY1" fmla="*/ 0 h 899314"/>
                <a:gd name="connsiteX2" fmla="*/ 1618765 w 1618765"/>
                <a:gd name="connsiteY2" fmla="*/ 899314 h 899314"/>
                <a:gd name="connsiteX3" fmla="*/ 0 w 1618765"/>
                <a:gd name="connsiteY3" fmla="*/ 899314 h 899314"/>
                <a:gd name="connsiteX4" fmla="*/ 0 w 1618765"/>
                <a:gd name="connsiteY4" fmla="*/ 0 h 8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765" h="899314">
                  <a:moveTo>
                    <a:pt x="0" y="0"/>
                  </a:moveTo>
                  <a:lnTo>
                    <a:pt x="1618765" y="0"/>
                  </a:lnTo>
                  <a:lnTo>
                    <a:pt x="1618765" y="899314"/>
                  </a:lnTo>
                  <a:lnTo>
                    <a:pt x="0" y="8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3570682" y="2800265"/>
              <a:ext cx="1304005" cy="1498857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7" tIns="233572" rIns="203207" bIns="23357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/>
                <a:t>Принцип постепенного повышения динамичности</a:t>
              </a: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2684806" y="3981210"/>
              <a:ext cx="1438953" cy="1565648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7" tIns="279292" rIns="248928" bIns="27929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/>
                <a:t>Принцип доступности и индивидуализации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4107882" y="4382807"/>
              <a:ext cx="1672724" cy="899314"/>
            </a:xfrm>
            <a:custGeom>
              <a:avLst/>
              <a:gdLst>
                <a:gd name="connsiteX0" fmla="*/ 0 w 1672724"/>
                <a:gd name="connsiteY0" fmla="*/ 0 h 899314"/>
                <a:gd name="connsiteX1" fmla="*/ 1672724 w 1672724"/>
                <a:gd name="connsiteY1" fmla="*/ 0 h 899314"/>
                <a:gd name="connsiteX2" fmla="*/ 1672724 w 1672724"/>
                <a:gd name="connsiteY2" fmla="*/ 899314 h 899314"/>
                <a:gd name="connsiteX3" fmla="*/ 0 w 1672724"/>
                <a:gd name="connsiteY3" fmla="*/ 899314 h 899314"/>
                <a:gd name="connsiteX4" fmla="*/ 0 w 1672724"/>
                <a:gd name="connsiteY4" fmla="*/ 0 h 8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724" h="899314">
                  <a:moveTo>
                    <a:pt x="0" y="0"/>
                  </a:moveTo>
                  <a:lnTo>
                    <a:pt x="1672724" y="0"/>
                  </a:lnTo>
                  <a:lnTo>
                    <a:pt x="1672724" y="899314"/>
                  </a:lnTo>
                  <a:lnTo>
                    <a:pt x="0" y="8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</p:grpSp>
      <p:pic>
        <p:nvPicPr>
          <p:cNvPr id="41" name="Рисунок 40" descr="&amp;Dcy;&amp;rcy;&amp;ucy;&amp;zhcy;&amp;ncy;&amp;ocy; &amp;vcy; &amp;rcy;&amp;yacy;&amp;dcy;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5" b="6664"/>
          <a:stretch/>
        </p:blipFill>
        <p:spPr bwMode="auto">
          <a:xfrm>
            <a:off x="4833299" y="2474218"/>
            <a:ext cx="3250323" cy="2027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79990" y="2588970"/>
            <a:ext cx="4440362" cy="4351439"/>
            <a:chOff x="112670" y="2094488"/>
            <a:chExt cx="4218633" cy="4351439"/>
          </a:xfrm>
        </p:grpSpPr>
        <p:sp>
          <p:nvSpPr>
            <p:cNvPr id="6" name="Полилиния 5"/>
            <p:cNvSpPr/>
            <p:nvPr/>
          </p:nvSpPr>
          <p:spPr>
            <a:xfrm>
              <a:off x="348468" y="2474218"/>
              <a:ext cx="3660374" cy="3752514"/>
            </a:xfrm>
            <a:custGeom>
              <a:avLst/>
              <a:gdLst>
                <a:gd name="connsiteX0" fmla="*/ 1926802 w 3853605"/>
                <a:gd name="connsiteY0" fmla="*/ 0 h 3785111"/>
                <a:gd name="connsiteX1" fmla="*/ 3587897 w 3853605"/>
                <a:gd name="connsiteY1" fmla="*/ 933522 h 3785111"/>
                <a:gd name="connsiteX2" fmla="*/ 3587897 w 3853605"/>
                <a:gd name="connsiteY2" fmla="*/ 2851589 h 3785111"/>
                <a:gd name="connsiteX3" fmla="*/ 1926803 w 3853605"/>
                <a:gd name="connsiteY3" fmla="*/ 1892556 h 3785111"/>
                <a:gd name="connsiteX4" fmla="*/ 1926802 w 3853605"/>
                <a:gd name="connsiteY4" fmla="*/ 0 h 378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3605" h="3785111">
                  <a:moveTo>
                    <a:pt x="1926802" y="0"/>
                  </a:moveTo>
                  <a:cubicBezTo>
                    <a:pt x="2609816" y="0"/>
                    <a:pt x="3241787" y="355163"/>
                    <a:pt x="3587897" y="933522"/>
                  </a:cubicBezTo>
                  <a:cubicBezTo>
                    <a:pt x="3942174" y="1525529"/>
                    <a:pt x="3942174" y="2259582"/>
                    <a:pt x="3587897" y="2851589"/>
                  </a:cubicBezTo>
                  <a:lnTo>
                    <a:pt x="1926803" y="1892556"/>
                  </a:lnTo>
                  <a:cubicBezTo>
                    <a:pt x="1926803" y="1261704"/>
                    <a:pt x="1926802" y="630852"/>
                    <a:pt x="1926802" y="0"/>
                  </a:cubicBez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44912" tIns="816053" rIns="460346" bIns="1870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/>
                <a:t>Надежность</a:t>
              </a:r>
              <a:r>
                <a:rPr lang="ru-RU" sz="1400" kern="1200" dirty="0"/>
                <a:t> 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/>
                <a:t>- </a:t>
              </a:r>
              <a:r>
                <a:rPr lang="ru-RU" sz="1400" kern="1200" dirty="0"/>
                <a:t>закрепление правильных навыков старта и управления еще до полетов. </a:t>
              </a: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06432" y="2562382"/>
              <a:ext cx="3722836" cy="3585477"/>
            </a:xfrm>
            <a:custGeom>
              <a:avLst/>
              <a:gdLst>
                <a:gd name="connsiteX0" fmla="*/ 3331908 w 3571128"/>
                <a:gd name="connsiteY0" fmla="*/ 2678346 h 3571128"/>
                <a:gd name="connsiteX1" fmla="*/ 1785564 w 3571128"/>
                <a:gd name="connsiteY1" fmla="*/ 3571128 h 3571128"/>
                <a:gd name="connsiteX2" fmla="*/ 239220 w 3571128"/>
                <a:gd name="connsiteY2" fmla="*/ 2678346 h 3571128"/>
                <a:gd name="connsiteX3" fmla="*/ 1785564 w 3571128"/>
                <a:gd name="connsiteY3" fmla="*/ 1785564 h 3571128"/>
                <a:gd name="connsiteX4" fmla="*/ 3331908 w 3571128"/>
                <a:gd name="connsiteY4" fmla="*/ 2678346 h 357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1128" h="3571128">
                  <a:moveTo>
                    <a:pt x="3331908" y="2678346"/>
                  </a:moveTo>
                  <a:cubicBezTo>
                    <a:pt x="3012948" y="3230801"/>
                    <a:pt x="2423485" y="3571128"/>
                    <a:pt x="1785564" y="3571128"/>
                  </a:cubicBezTo>
                  <a:cubicBezTo>
                    <a:pt x="1147643" y="3571128"/>
                    <a:pt x="558181" y="3230801"/>
                    <a:pt x="239220" y="2678346"/>
                  </a:cubicBezTo>
                  <a:lnTo>
                    <a:pt x="1785564" y="1785564"/>
                  </a:lnTo>
                  <a:lnTo>
                    <a:pt x="3331908" y="2678346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1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0589" tIns="2337302" rIns="828075" bIns="33917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/>
                <a:t>Педагогика</a:t>
              </a:r>
              <a:r>
                <a:rPr lang="ru-RU" sz="1600" kern="1200" dirty="0"/>
                <a:t>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/>
                <a:t>Дети ученики сразу привыкают все делать правильно. Дети наставники закрепляют свои знания и приобретают ценный педагогический опыт.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29600" y="2475708"/>
              <a:ext cx="3579405" cy="3691456"/>
            </a:xfrm>
            <a:custGeom>
              <a:avLst/>
              <a:gdLst>
                <a:gd name="connsiteX0" fmla="*/ 239220 w 3571128"/>
                <a:gd name="connsiteY0" fmla="*/ 2678346 h 3571128"/>
                <a:gd name="connsiteX1" fmla="*/ 239220 w 3571128"/>
                <a:gd name="connsiteY1" fmla="*/ 892782 h 3571128"/>
                <a:gd name="connsiteX2" fmla="*/ 1785564 w 3571128"/>
                <a:gd name="connsiteY2" fmla="*/ 0 h 3571128"/>
                <a:gd name="connsiteX3" fmla="*/ 1785564 w 3571128"/>
                <a:gd name="connsiteY3" fmla="*/ 1785564 h 3571128"/>
                <a:gd name="connsiteX4" fmla="*/ 239220 w 3571128"/>
                <a:gd name="connsiteY4" fmla="*/ 2678346 h 357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1128" h="3571128">
                  <a:moveTo>
                    <a:pt x="239220" y="2678346"/>
                  </a:moveTo>
                  <a:cubicBezTo>
                    <a:pt x="-79740" y="2125891"/>
                    <a:pt x="-79740" y="1445237"/>
                    <a:pt x="239220" y="892782"/>
                  </a:cubicBezTo>
                  <a:cubicBezTo>
                    <a:pt x="558180" y="340327"/>
                    <a:pt x="1147643" y="0"/>
                    <a:pt x="1785564" y="0"/>
                  </a:cubicBezTo>
                  <a:lnTo>
                    <a:pt x="1785564" y="1785564"/>
                  </a:lnTo>
                  <a:lnTo>
                    <a:pt x="239220" y="2678346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1435" tIns="774520" rIns="1899850" bIns="176933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/>
                <a:t>Безопасность</a:t>
              </a:r>
              <a:r>
                <a:rPr lang="ru-RU" sz="1400" kern="1200" dirty="0"/>
                <a:t>-снижение риска травматизма по сравнению с обучением на лебедке</a:t>
              </a:r>
            </a:p>
          </p:txBody>
        </p:sp>
        <p:sp>
          <p:nvSpPr>
            <p:cNvPr id="11" name="Круговая стрелка 10"/>
            <p:cNvSpPr/>
            <p:nvPr/>
          </p:nvSpPr>
          <p:spPr>
            <a:xfrm rot="19788672">
              <a:off x="250486" y="2251438"/>
              <a:ext cx="4080817" cy="4139996"/>
            </a:xfrm>
            <a:prstGeom prst="circularArrow">
              <a:avLst>
                <a:gd name="adj1" fmla="val 2519"/>
                <a:gd name="adj2" fmla="val 519408"/>
                <a:gd name="adj3" fmla="val 1255467"/>
                <a:gd name="adj4" fmla="val 18705286"/>
                <a:gd name="adj5" fmla="val 3591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Круговая стрелка 41"/>
            <p:cNvSpPr/>
            <p:nvPr/>
          </p:nvSpPr>
          <p:spPr>
            <a:xfrm rot="21054938">
              <a:off x="396200" y="3341440"/>
              <a:ext cx="3895137" cy="3104487"/>
            </a:xfrm>
            <a:prstGeom prst="circularArrow">
              <a:avLst>
                <a:gd name="adj1" fmla="val 2443"/>
                <a:gd name="adj2" fmla="val 898317"/>
                <a:gd name="adj3" fmla="val 8698780"/>
                <a:gd name="adj4" fmla="val 2756511"/>
                <a:gd name="adj5" fmla="val 5323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1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Круговая стрелка 42"/>
            <p:cNvSpPr/>
            <p:nvPr/>
          </p:nvSpPr>
          <p:spPr>
            <a:xfrm rot="21383214">
              <a:off x="112670" y="2094488"/>
              <a:ext cx="4013268" cy="4013268"/>
            </a:xfrm>
            <a:prstGeom prst="circularArrow">
              <a:avLst>
                <a:gd name="adj1" fmla="val 2950"/>
                <a:gd name="adj2" fmla="val 1624210"/>
                <a:gd name="adj3" fmla="val 14272100"/>
                <a:gd name="adj4" fmla="val 10737860"/>
                <a:gd name="adj5" fmla="val 3813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4" name="TextBox 43"/>
          <p:cNvSpPr txBox="1"/>
          <p:nvPr/>
        </p:nvSpPr>
        <p:spPr>
          <a:xfrm>
            <a:off x="381548" y="2207622"/>
            <a:ext cx="438050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Преимущества образовательной практики «Методика раннего обучения детей парапланерному спорту»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08265" y="2173952"/>
            <a:ext cx="38546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Принципы, положенные в основу «Методики </a:t>
            </a:r>
          </a:p>
          <a:p>
            <a:pPr algn="ctr"/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раннего обучения парапланерному спорту»</a:t>
            </a:r>
          </a:p>
        </p:txBody>
      </p:sp>
    </p:spTree>
    <p:extLst>
      <p:ext uri="{BB962C8B-B14F-4D97-AF65-F5344CB8AC3E}">
        <p14:creationId xmlns:p14="http://schemas.microsoft.com/office/powerpoint/2010/main" val="1467392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7" y="2571059"/>
            <a:ext cx="2681608" cy="3967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223004" y="326434"/>
            <a:ext cx="82448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4F2270"/>
                </a:solidFill>
              </a:rPr>
              <a:t>Как учить детей опасному авиационному спорту?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3004" y="794520"/>
            <a:ext cx="117255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Проблема безопасного и эффективного  обучения решается 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путем применения инновационной для авиации  </a:t>
            </a:r>
            <a:r>
              <a:rPr lang="ru-RU" sz="2000" b="1" i="1" dirty="0">
                <a:solidFill>
                  <a:srgbClr val="7030A0"/>
                </a:solidFill>
              </a:rPr>
              <a:t>«Методики наземной подготовки»</a:t>
            </a:r>
            <a:r>
              <a:rPr lang="ru-RU" i="1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ru-RU" sz="1600" dirty="0"/>
              <a:t>Прежде, чем взлететь в  небо, надо попотеть на земле! Параплан – единственный летательный аппарат, который может лететь в воздухе, когда управляющий им находится на земле. Это позволяет получить навыки управления в безопасной среде и дает возможность учить детей даже с 10-11 лет. Но и в дальнейшем, даже для более опытных пилотов, необходимо чередовать полеты и наземную подготовку для выработки </a:t>
            </a:r>
            <a:r>
              <a:rPr lang="ru-RU" b="1" i="1" dirty="0">
                <a:solidFill>
                  <a:srgbClr val="7030A0"/>
                </a:solidFill>
              </a:rPr>
              <a:t>«чувства крыла».</a:t>
            </a:r>
          </a:p>
          <a:p>
            <a:pPr algn="just"/>
            <a:endParaRPr lang="ru-RU" sz="1600" b="1" i="1" dirty="0">
              <a:solidFill>
                <a:srgbClr val="7030A0"/>
              </a:solidFill>
            </a:endParaRPr>
          </a:p>
          <a:p>
            <a:r>
              <a:rPr lang="ru-RU" sz="1400" i="1" dirty="0"/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31384" y="2507920"/>
            <a:ext cx="7622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D7FA7"/>
                </a:solidFill>
              </a:rPr>
              <a:t>Методика наземной подготовки пилота состоит из двух частей: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36612" y="2942018"/>
            <a:ext cx="3989474" cy="558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Теоретическая часть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378070" y="2956512"/>
            <a:ext cx="4271719" cy="569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Практическая часть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78069" y="3645816"/>
            <a:ext cx="4271719" cy="289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55600" algn="just"/>
            <a:r>
              <a:rPr lang="ru-RU" sz="1400" dirty="0"/>
              <a:t>Может осуществляться как групповым, так и индивидуальным способами, включает наземные упражнения в поле и летную подготовку  (подлеты на склоне холмов).</a:t>
            </a:r>
          </a:p>
          <a:p>
            <a:pPr indent="355600" algn="just"/>
            <a:r>
              <a:rPr lang="ru-RU" sz="1400" dirty="0"/>
              <a:t>В качестве средств обучения используются тренажеры, подвесные системы, парапланы.</a:t>
            </a:r>
          </a:p>
          <a:p>
            <a:pPr indent="355600" algn="just"/>
            <a:r>
              <a:rPr lang="ru-RU" sz="1400" dirty="0"/>
              <a:t>Дети занимаются в группах по 2-4 человека, к каждой из которых прикрепляется </a:t>
            </a:r>
            <a:r>
              <a:rPr lang="ru-RU" sz="1400" b="1" dirty="0"/>
              <a:t>наставник</a:t>
            </a:r>
            <a:r>
              <a:rPr lang="ru-RU" sz="1400" dirty="0"/>
              <a:t> из числа  старших и опытных детей. </a:t>
            </a:r>
          </a:p>
          <a:p>
            <a:pPr indent="355600" algn="just"/>
            <a:r>
              <a:rPr lang="ru-RU" sz="1400" dirty="0"/>
              <a:t>В результате дети-ученики сразу привыкают все делать правильно, </a:t>
            </a:r>
            <a:r>
              <a:rPr lang="ru-RU" sz="1400" u="sng" dirty="0"/>
              <a:t>дети наставники закрепляют полученные знания и приобретают ценный педагогический опыт.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36612" y="3678698"/>
            <a:ext cx="3989474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563" algn="just">
              <a:buFont typeface="Wingdings" panose="05000000000000000000" pitchFamily="2" charset="2"/>
              <a:buChar char="ü"/>
            </a:pPr>
            <a:r>
              <a:rPr lang="ru-RU" sz="1400" dirty="0" err="1"/>
              <a:t>Парапланеризм</a:t>
            </a:r>
            <a:r>
              <a:rPr lang="ru-RU" sz="1400" dirty="0"/>
              <a:t> это техническое творчество которое требует серьезных технических знаний. </a:t>
            </a:r>
          </a:p>
          <a:p>
            <a:pPr indent="182563" algn="just">
              <a:buFont typeface="Wingdings" panose="05000000000000000000" pitchFamily="2" charset="2"/>
              <a:buChar char="ü"/>
            </a:pPr>
            <a:r>
              <a:rPr lang="ru-RU" sz="1400" dirty="0"/>
              <a:t>Теоретические занятия по сложным для детей темам адаптированы к возрасту детей, занимающихся в детском объединении.</a:t>
            </a:r>
          </a:p>
          <a:p>
            <a:pPr indent="182563" algn="just">
              <a:buFont typeface="Wingdings" panose="05000000000000000000" pitchFamily="2" charset="2"/>
              <a:buChar char="ü"/>
            </a:pPr>
            <a:r>
              <a:rPr lang="ru-RU" sz="1400" dirty="0"/>
              <a:t>Наиболее сложные темы, требующие знаний по физике и математике это: конструкция параплана, аэродинамика, теория полета, аэрология, метеорология, геометрические и технические характеристики летательных аппаратов, авиационное приборное и радиооборудование и многие другие.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478" flipH="1">
            <a:off x="10647381" y="34431"/>
            <a:ext cx="1412837" cy="15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9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854853" y="190781"/>
            <a:ext cx="93371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ТЕОРЕТИЧЕСКАЯ ЧАСТЬ НАЗЕМНОЙ ПОДГОТОВКИ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207" y="961405"/>
            <a:ext cx="11822961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268288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        Как дать сложный технический материал так, чтобы ребенок его понял, запомнил и научился применять на практике? Если на практических занятиях обеспечить интерес у занимающихся просто, то на теории приходится применять специальные методы подачи материала. 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90492128"/>
              </p:ext>
            </p:extLst>
          </p:nvPr>
        </p:nvGraphicFramePr>
        <p:xfrm>
          <a:off x="127369" y="1679890"/>
          <a:ext cx="5454968" cy="366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65915" y="4187802"/>
            <a:ext cx="6293283" cy="25237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Как объяснить теорию полета чтобы ребенок понял ее без формул?</a:t>
            </a:r>
          </a:p>
          <a:p>
            <a:pPr algn="just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   Приведем примеры использования методов декомпозиции и проблемного обучения, используемых в данной образовательной практике, в рамках ДООП «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</a:rPr>
              <a:t>Парапланеризм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».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/>
              <a:t>Как вы думаете, кто на одинаковом параплане улетит дальше: легкий пилот или тяжелый? А если ветер встречный? А попутный?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/>
              <a:t>Давайте проведем мысленный эксперимент.  Представьте что вы стоите на вершине высокой башни. Дует сильный ветер. В одной руке у вас камень, в другой пушинка. …</a:t>
            </a:r>
          </a:p>
          <a:p>
            <a:r>
              <a:rPr lang="ru-RU" sz="1400" dirty="0"/>
              <a:t>Получилось у Вас дать правильный ответ?! Вот видите как легко понять теорию полета с помощью этих методов!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915" y="1862101"/>
            <a:ext cx="3319782" cy="22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6865" y="1862101"/>
            <a:ext cx="2922333" cy="22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660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223758" y="150024"/>
            <a:ext cx="896824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ТЕОРЕТИЧЕСКАЯ ЧАСТЬ НАЗЕМНОЙ ПОДГОТОВКИ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35446" y="740995"/>
            <a:ext cx="11748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68288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       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1" y="4506758"/>
            <a:ext cx="12192000" cy="23512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11" y="988865"/>
            <a:ext cx="3857581" cy="281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" b="11743"/>
          <a:stretch/>
        </p:blipFill>
        <p:spPr>
          <a:xfrm>
            <a:off x="8528687" y="4265156"/>
            <a:ext cx="3663313" cy="255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24" y="946856"/>
            <a:ext cx="2361101" cy="330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11" y="3576489"/>
            <a:ext cx="2564350" cy="322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&amp;Tcy;&amp;acy;&amp;kcy; &amp;kcy;&amp;rcy;&amp;ycy;&amp;lcy;&amp;ocy; &amp;ncy;&amp;iecy; &amp;pcy;&amp;ocy;&amp;dcy;&amp;ncy;&amp;icy;&amp;mcy;&amp;iecy;&amp;shcy;&amp;softcy;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1"/>
          <a:stretch/>
        </p:blipFill>
        <p:spPr bwMode="auto">
          <a:xfrm>
            <a:off x="243450" y="4500561"/>
            <a:ext cx="5595165" cy="231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450" y="863899"/>
            <a:ext cx="5595165" cy="351375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результату наземной подготовки обучающийся должен обладать следующими знаниями:</a:t>
            </a:r>
            <a:endParaRPr lang="ru-RU" sz="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SzPct val="120000"/>
            </a:pPr>
            <a:endParaRPr lang="ru-RU" sz="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SzPct val="120000"/>
            </a:pPr>
            <a:endParaRPr lang="ru-RU" sz="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SzPct val="120000"/>
            </a:pPr>
            <a:endParaRPr lang="ru-RU" sz="1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lvl="0" indent="-285750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Аэродинамика, динамика полета параплана;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Конструкция и эксплуатация параплана;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Руководящие документы, регламентирующие летную работу и обеспечение безопасности полетов;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Авиационная метеорология;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Авиационное приборное и радиооборудование;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Парашютная подготовка;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Теория и техника парящего полета;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Техника выполнения упражнений наземной и летной подготовки;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История авиации и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</a:rPr>
              <a:t>парапланеризма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; </a:t>
            </a:r>
          </a:p>
          <a:p>
            <a:pPr marL="28575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Авиационная медицина. 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053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334871" y="169724"/>
            <a:ext cx="88571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ПРАКТИЧЕСКАЯ ЧАСТЬ НАЗЕМНОЙ ПОДГОТОВКИ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86600" y="2023435"/>
            <a:ext cx="5568327" cy="5777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Упражнения наземной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170" y="2010780"/>
            <a:ext cx="5564324" cy="6031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Этапы обучения техники выполнения упражнений</a:t>
            </a:r>
            <a:r>
              <a:rPr lang="ru-RU" sz="2000" b="1" dirty="0"/>
              <a:t>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6170" y="2675484"/>
            <a:ext cx="5564324" cy="4045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1440"/>
              </a:lnSpc>
            </a:pPr>
            <a:r>
              <a:rPr lang="ru-RU" sz="1300" b="1" dirty="0">
                <a:solidFill>
                  <a:srgbClr val="C00000"/>
                </a:solidFill>
              </a:rPr>
              <a:t>1 </a:t>
            </a:r>
            <a:r>
              <a:rPr lang="ru-RU" sz="1200" b="1" dirty="0">
                <a:solidFill>
                  <a:srgbClr val="C00000"/>
                </a:solidFill>
              </a:rPr>
              <a:t>этап </a:t>
            </a:r>
            <a:r>
              <a:rPr lang="ru-RU" sz="1200" dirty="0"/>
              <a:t>– </a:t>
            </a:r>
            <a:r>
              <a:rPr lang="ru-RU" sz="1200" b="1" dirty="0"/>
              <a:t>Наглядная демонстрация тренером/инструктором техники выполнения упражнений, приемов, действий 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Решается следующими приемами: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показ выполнения упражнения; 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показ действий на различных участках упражнения;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показ действий в особых ситуациях в полете и упражнении.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2 этап </a:t>
            </a:r>
            <a:r>
              <a:rPr lang="ru-RU" sz="1200" dirty="0"/>
              <a:t>– </a:t>
            </a:r>
            <a:r>
              <a:rPr lang="ru-RU" sz="1200" b="1" dirty="0"/>
              <a:t>Разбор техники и порядка выполнения упражнений, приемов, действий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Решается следующими приемами: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инструктирование перед выполнением упражнений;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изучение схемы полетного задания или упражнения;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изучение действий по участкам упражнения/пилотирования;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3 этап </a:t>
            </a:r>
            <a:r>
              <a:rPr lang="ru-RU" sz="1200" dirty="0"/>
              <a:t>– </a:t>
            </a:r>
            <a:r>
              <a:rPr lang="ru-RU" sz="1200" b="1" dirty="0"/>
              <a:t>Отработка выполнения упражнений</a:t>
            </a:r>
            <a:r>
              <a:rPr lang="ru-RU" sz="1200" dirty="0"/>
              <a:t>, </a:t>
            </a:r>
            <a:r>
              <a:rPr lang="ru-RU" sz="1200" b="1" dirty="0"/>
              <a:t>приемов, действий на тренажере 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Решается следующими приемами: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тренировка на тренажере под наблюдением инструктора;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пилотирование дельтаплана в тандеме под наблюдением инструктора;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4 этап </a:t>
            </a:r>
            <a:r>
              <a:rPr lang="ru-RU" sz="1200" dirty="0"/>
              <a:t>– </a:t>
            </a:r>
            <a:r>
              <a:rPr lang="ru-RU" sz="1200" b="1" dirty="0"/>
              <a:t>Отработка выполнения упражнений, приемов, действий с дельтапланом на земле. 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Решается следующими приемами:</a:t>
            </a:r>
          </a:p>
          <a:p>
            <a:pPr lvl="0">
              <a:lnSpc>
                <a:spcPts val="1440"/>
              </a:lnSpc>
            </a:pPr>
            <a:r>
              <a:rPr lang="ru-RU" sz="1200" dirty="0"/>
              <a:t>– выполнение упражнения с дельтапланом на земле без осуществления взлета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5 этап </a:t>
            </a:r>
            <a:r>
              <a:rPr lang="ru-RU" sz="1200" dirty="0"/>
              <a:t>- </a:t>
            </a:r>
            <a:r>
              <a:rPr lang="ru-RU" sz="1200" b="1" dirty="0"/>
              <a:t>Отработка выполнения упражнений, приемов, действий в полете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самостоятельное пилотирование дельтаплана.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6 этап </a:t>
            </a:r>
            <a:r>
              <a:rPr lang="ru-RU" sz="1200" b="1" dirty="0"/>
              <a:t>- Проверка результатов </a:t>
            </a:r>
            <a:r>
              <a:rPr lang="ru-RU" sz="1200" dirty="0"/>
              <a:t>и определение качества обучения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6600" y="2675484"/>
            <a:ext cx="5568327" cy="4045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Прямой старт – </a:t>
            </a:r>
            <a:r>
              <a:rPr lang="ru-RU" sz="1200" dirty="0">
                <a:solidFill>
                  <a:schemeClr val="tx1"/>
                </a:solidFill>
              </a:rPr>
              <a:t>отработка старта в безветрие и слабый ветер 0-2 м/с;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Обратный старт – </a:t>
            </a:r>
            <a:r>
              <a:rPr lang="ru-RU" sz="1200" dirty="0">
                <a:solidFill>
                  <a:schemeClr val="tx1"/>
                </a:solidFill>
              </a:rPr>
              <a:t>отработка старта в ветер 2-6 м/с;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Ласточка</a:t>
            </a:r>
            <a:r>
              <a:rPr lang="ru-RU" sz="1200" dirty="0">
                <a:solidFill>
                  <a:schemeClr val="tx1"/>
                </a:solidFill>
              </a:rPr>
              <a:t> - отработка безопасной техники разбега и отрыва от земли, обеспечивающей правильный безопасный старт  и последующее легкое усаживание в подвесную систему;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Купол</a:t>
            </a:r>
            <a:r>
              <a:rPr lang="ru-RU" sz="1200" dirty="0">
                <a:solidFill>
                  <a:schemeClr val="tx1"/>
                </a:solidFill>
              </a:rPr>
              <a:t> -удержание купола в воздухе максимально возможное время, не менее 3 минут, компенсация раскачек;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Цель – </a:t>
            </a:r>
            <a:r>
              <a:rPr lang="ru-RU" sz="1200" dirty="0">
                <a:solidFill>
                  <a:schemeClr val="tx1"/>
                </a:solidFill>
              </a:rPr>
              <a:t>пробежки с поднятым крылом до цели по прямой, компенсация боковых отклонений;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Змейка  </a:t>
            </a:r>
            <a:r>
              <a:rPr lang="ru-RU" sz="1200" dirty="0">
                <a:solidFill>
                  <a:schemeClr val="tx1"/>
                </a:solidFill>
              </a:rPr>
              <a:t>- пробежки с поднятым крылом до цели огибая вешки или преодолевая препятствия, освоение управления крылом;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Развороты</a:t>
            </a:r>
            <a:r>
              <a:rPr lang="ru-RU" sz="1200" dirty="0">
                <a:solidFill>
                  <a:schemeClr val="tx1"/>
                </a:solidFill>
              </a:rPr>
              <a:t> – попеременные развороты телом при движении с поднятым крылом , контроль крыла при разворотах, совершенствование навыка управления;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Дистанция</a:t>
            </a:r>
            <a:r>
              <a:rPr lang="ru-RU" sz="1200" dirty="0">
                <a:solidFill>
                  <a:schemeClr val="tx1"/>
                </a:solidFill>
              </a:rPr>
              <a:t> – прохождение замкнутой дистанции с поднятым крылом в средний и сильный ветер 5-8 м/с, наработка и совершенствование навыков управления крылом;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Другие упражнения по совершенствованию навыков</a:t>
            </a:r>
            <a:r>
              <a:rPr lang="ru-RU" sz="1200" dirty="0">
                <a:solidFill>
                  <a:schemeClr val="tx1"/>
                </a:solidFill>
              </a:rPr>
              <a:t> управления крылом в предельно сильных для обучаемого ветра и турбулентности (по мере нарастания опыта).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170" y="791537"/>
            <a:ext cx="11642527" cy="116955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55600" algn="just" defTabSz="35560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Опытные пилоты легко танцуют с крылом, удерживая его в небе… Для новичка же это испытание на прочность. Нелегко держать крыло даже 5 секунд, а на зачет надо 3 минуты! Прямой старт. Обратный старт. Змейка… - надо освоить все упражнения наземной подготовки…</a:t>
            </a:r>
          </a:p>
          <a:p>
            <a:pPr indent="355600" algn="just" defTabSz="35560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Десятая попытка, двадцатая… Растет время удержания крыла, растут навыки. Тело уже знает, что ему делать. Невозможное стало возможным! И вот уже гордо реет крыло в небе, но пилот еще пока на земле. Скоро и он совершит свой первый отрыв от земли. Сначала на пол метра, метр и все выше, выше, выше!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88515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416"/>
            <a:ext cx="12192000" cy="6462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08116" y="6277954"/>
            <a:ext cx="3183884" cy="5078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r"/>
            <a:r>
              <a:rPr lang="ru-RU" sz="1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Собетов</a:t>
            </a:r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Андрей Иванович</a:t>
            </a:r>
          </a:p>
          <a:p>
            <a:pPr algn="r"/>
            <a:r>
              <a:rPr lang="ru-RU" sz="11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Педагог дополнительного образования</a:t>
            </a:r>
          </a:p>
        </p:txBody>
      </p:sp>
      <p:pic>
        <p:nvPicPr>
          <p:cNvPr id="3" name="Слайд 9 10. Ласточка на склон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0" end="2652.7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0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store.com_20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powerpointstore.com_20</Template>
  <TotalTime>4406</TotalTime>
  <Words>2172</Words>
  <Application>Microsoft Office PowerPoint</Application>
  <PresentationFormat>Широкоэкранный</PresentationFormat>
  <Paragraphs>239</Paragraphs>
  <Slides>15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powerpointstore.com_20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Котова_а</cp:lastModifiedBy>
  <cp:revision>146</cp:revision>
  <dcterms:created xsi:type="dcterms:W3CDTF">2021-06-11T06:12:02Z</dcterms:created>
  <dcterms:modified xsi:type="dcterms:W3CDTF">2023-04-21T14:17:09Z</dcterms:modified>
</cp:coreProperties>
</file>