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59" r:id="rId4"/>
    <p:sldId id="260" r:id="rId5"/>
    <p:sldId id="261" r:id="rId6"/>
    <p:sldId id="263" r:id="rId7"/>
    <p:sldId id="265" r:id="rId8"/>
    <p:sldId id="268" r:id="rId9"/>
    <p:sldId id="264" r:id="rId10"/>
    <p:sldId id="269" r:id="rId11"/>
  </p:sldIdLst>
  <p:sldSz cx="18288000" cy="10287000"/>
  <p:notesSz cx="6858000" cy="9144000"/>
  <p:embeddedFontLst>
    <p:embeddedFont>
      <p:font typeface="Open Sans Bold" panose="020B0604020202020204" charset="0"/>
      <p:regular r:id="rId13"/>
    </p:embeddedFont>
    <p:embeddedFont>
      <p:font typeface="IBM Plex Sans" panose="020B0604020202020204" charset="0"/>
      <p:regular r:id="rId14"/>
    </p:embeddedFont>
    <p:embeddedFont>
      <p:font typeface="Franklin Gothic Heavy" panose="020B0903020102020204" pitchFamily="34" charset="0"/>
      <p:regular r:id="rId15"/>
      <p: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IBM Plex Sans Bold" panose="020B0604020202020204" charset="0"/>
      <p:regular r:id="rId21"/>
    </p:embeddedFont>
    <p:embeddedFont>
      <p:font typeface="Franklin Gothic Medium" panose="020B0603020102020204" pitchFamily="34" charset="0"/>
      <p:regular r:id="rId22"/>
      <p:italic r:id="rId23"/>
    </p:embeddedFont>
    <p:embeddedFont>
      <p:font typeface="Franklin Gothic Demi Cond" panose="020B0706030402020204" pitchFamily="3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-63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dirty="0" smtClean="0"/>
              <a:t>Количество призовых </a:t>
            </a:r>
            <a:r>
              <a:rPr lang="ru-RU" sz="2400" b="1" baseline="0" dirty="0" smtClean="0"/>
              <a:t> мест</a:t>
            </a:r>
            <a:r>
              <a:rPr lang="ru-RU" sz="2400" b="1" dirty="0" smtClean="0"/>
              <a:t> </a:t>
            </a:r>
            <a:br>
              <a:rPr lang="ru-RU" sz="2400" b="1" dirty="0" smtClean="0"/>
            </a:br>
            <a:r>
              <a:rPr lang="ru-RU" sz="2400" b="1" dirty="0" smtClean="0"/>
              <a:t>в </a:t>
            </a:r>
            <a:r>
              <a:rPr lang="ru-RU" sz="2400" b="1" dirty="0"/>
              <a:t>конкурсных мероприятиях 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Лист1!$C$5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Лист1!$B$6:$B$8</c:f>
              <c:strCache>
                <c:ptCount val="3"/>
                <c:pt idx="0">
                  <c:v>Город</c:v>
                </c:pt>
                <c:pt idx="1">
                  <c:v>РФ</c:v>
                </c:pt>
                <c:pt idx="2">
                  <c:v>Межд</c:v>
                </c:pt>
              </c:strCache>
            </c:strRef>
          </c:cat>
          <c:val>
            <c:numRef>
              <c:f>Лист1!$C$6:$C$8</c:f>
              <c:numCache>
                <c:formatCode>General</c:formatCode>
                <c:ptCount val="3"/>
                <c:pt idx="0">
                  <c:v>76</c:v>
                </c:pt>
                <c:pt idx="1">
                  <c:v>28</c:v>
                </c:pt>
                <c:pt idx="2">
                  <c:v>3</c:v>
                </c:pt>
              </c:numCache>
            </c:numRef>
          </c:val>
        </c:ser>
        <c:ser>
          <c:idx val="1"/>
          <c:order val="1"/>
          <c:tx>
            <c:strRef>
              <c:f>Лист1!$D$5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Лист1!$B$6:$B$8</c:f>
              <c:strCache>
                <c:ptCount val="3"/>
                <c:pt idx="0">
                  <c:v>Город</c:v>
                </c:pt>
                <c:pt idx="1">
                  <c:v>РФ</c:v>
                </c:pt>
                <c:pt idx="2">
                  <c:v>Межд</c:v>
                </c:pt>
              </c:strCache>
            </c:strRef>
          </c:cat>
          <c:val>
            <c:numRef>
              <c:f>Лист1!$D$6:$D$8</c:f>
              <c:numCache>
                <c:formatCode>General</c:formatCode>
                <c:ptCount val="3"/>
                <c:pt idx="0">
                  <c:v>64</c:v>
                </c:pt>
                <c:pt idx="1">
                  <c:v>17</c:v>
                </c:pt>
                <c:pt idx="2">
                  <c:v>23</c:v>
                </c:pt>
              </c:numCache>
            </c:numRef>
          </c:val>
        </c:ser>
        <c:ser>
          <c:idx val="2"/>
          <c:order val="2"/>
          <c:tx>
            <c:strRef>
              <c:f>Лист1!$E$5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Лист1!$B$6:$B$8</c:f>
              <c:strCache>
                <c:ptCount val="3"/>
                <c:pt idx="0">
                  <c:v>Город</c:v>
                </c:pt>
                <c:pt idx="1">
                  <c:v>РФ</c:v>
                </c:pt>
                <c:pt idx="2">
                  <c:v>Межд</c:v>
                </c:pt>
              </c:strCache>
            </c:strRef>
          </c:cat>
          <c:val>
            <c:numRef>
              <c:f>Лист1!$E$6:$E$8</c:f>
              <c:numCache>
                <c:formatCode>General</c:formatCode>
                <c:ptCount val="3"/>
                <c:pt idx="0">
                  <c:v>95</c:v>
                </c:pt>
                <c:pt idx="1">
                  <c:v>64</c:v>
                </c:pt>
                <c:pt idx="2">
                  <c:v>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3090432"/>
        <c:axId val="103112704"/>
      </c:barChart>
      <c:catAx>
        <c:axId val="103090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3112704"/>
        <c:crosses val="autoZero"/>
        <c:auto val="1"/>
        <c:lblAlgn val="ctr"/>
        <c:lblOffset val="100"/>
        <c:noMultiLvlLbl val="0"/>
      </c:catAx>
      <c:valAx>
        <c:axId val="103112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3090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22511A-978A-475F-AE2B-AE1C1E2C3537}" type="datetimeFigureOut">
              <a:rPr lang="ru-RU" smtClean="0"/>
              <a:t>21.04.2023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2BF383-82CF-40EF-BDE8-6B99B62BDA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463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BF383-82CF-40EF-BDE8-6B99B62BDA7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115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hyperlink" Target="https://vk.com/budni_cdutt" TargetMode="Externa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hyperlink" Target="http://poiner.tilda.ws/" TargetMode="External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hyperlink" Target="http://ghyuc.tilda.ws/sozvezdie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hyperlink" Target="http://ghyuc.tilda.ws/sirius" TargetMode="External"/><Relationship Id="rId5" Type="http://schemas.openxmlformats.org/officeDocument/2006/relationships/image" Target="../media/image20.png"/><Relationship Id="rId10" Type="http://schemas.openxmlformats.org/officeDocument/2006/relationships/hyperlink" Target="http://ghyuc.tilda.ws/page27606202.html" TargetMode="External"/><Relationship Id="rId4" Type="http://schemas.openxmlformats.org/officeDocument/2006/relationships/image" Target="../media/image19.png"/><Relationship Id="rId9" Type="http://schemas.openxmlformats.org/officeDocument/2006/relationships/hyperlink" Target="http://studia-multivarka.tilda.ws/osoznanvibor" TargetMode="External"/><Relationship Id="rId14" Type="http://schemas.openxmlformats.org/officeDocument/2006/relationships/hyperlink" Target="http://ghyuc.tilda.ws/bolshayaperemena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10" Type="http://schemas.openxmlformats.org/officeDocument/2006/relationships/image" Target="../media/image30.jpg"/><Relationship Id="rId4" Type="http://schemas.openxmlformats.org/officeDocument/2006/relationships/image" Target="../media/image25.jpe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53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863961">
            <a:off x="-7700326" y="6387186"/>
            <a:ext cx="16230600" cy="8229600"/>
          </a:xfrm>
          <a:prstGeom prst="rect">
            <a:avLst/>
          </a:prstGeom>
          <a:solidFill>
            <a:srgbClr val="E1EBFF"/>
          </a:solidFill>
        </p:spPr>
      </p:sp>
      <p:sp>
        <p:nvSpPr>
          <p:cNvPr id="3" name="AutoShape 3"/>
          <p:cNvSpPr/>
          <p:nvPr/>
        </p:nvSpPr>
        <p:spPr>
          <a:xfrm rot="-2230017">
            <a:off x="-5563278" y="-4575266"/>
            <a:ext cx="16230600" cy="8229600"/>
          </a:xfrm>
          <a:prstGeom prst="rect">
            <a:avLst/>
          </a:prstGeom>
          <a:solidFill>
            <a:srgbClr val="004A98"/>
          </a:solidFill>
        </p:spPr>
      </p:sp>
      <p:grpSp>
        <p:nvGrpSpPr>
          <p:cNvPr id="4" name="Group 4"/>
          <p:cNvGrpSpPr/>
          <p:nvPr/>
        </p:nvGrpSpPr>
        <p:grpSpPr>
          <a:xfrm rot="-5291132">
            <a:off x="6978245" y="5954195"/>
            <a:ext cx="685788" cy="600064"/>
            <a:chOff x="0" y="0"/>
            <a:chExt cx="812800" cy="7112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27000" y="31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-5291132">
            <a:off x="6993722" y="7197865"/>
            <a:ext cx="685788" cy="600064"/>
            <a:chOff x="0" y="0"/>
            <a:chExt cx="812800" cy="7112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27000" y="31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5291132">
            <a:off x="6980614" y="8912887"/>
            <a:ext cx="685788" cy="600064"/>
            <a:chOff x="0" y="0"/>
            <a:chExt cx="812800" cy="7112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27000" y="31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265271" y="6798706"/>
            <a:ext cx="1559399" cy="155939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 t="11024" b="69573"/>
          <a:stretch>
            <a:fillRect/>
          </a:stretch>
        </p:blipFill>
        <p:spPr>
          <a:xfrm>
            <a:off x="3765947" y="8260529"/>
            <a:ext cx="4182453" cy="81150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 r="27145"/>
          <a:stretch>
            <a:fillRect/>
          </a:stretch>
        </p:blipFill>
        <p:spPr>
          <a:xfrm>
            <a:off x="4857797" y="5950783"/>
            <a:ext cx="1728473" cy="539745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79691" y="1093831"/>
            <a:ext cx="6767425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dirty="0" err="1">
                <a:solidFill>
                  <a:srgbClr val="FFFFFF"/>
                </a:solidFill>
                <a:latin typeface="Franklin Gothic Heavy" panose="020B0903020102020204" pitchFamily="34" charset="0"/>
              </a:rPr>
              <a:t>Студия</a:t>
            </a:r>
            <a:r>
              <a:rPr lang="en-US" sz="6000" dirty="0">
                <a:solidFill>
                  <a:srgbClr val="FFFFFF"/>
                </a:solidFill>
                <a:latin typeface="Franklin Gothic Heavy" panose="020B0903020102020204" pitchFamily="34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Franklin Gothic Heavy" panose="020B0903020102020204" pitchFamily="34" charset="0"/>
              </a:rPr>
              <a:t>мультимедийной</a:t>
            </a:r>
            <a:endParaRPr lang="en-US" sz="6000" dirty="0">
              <a:solidFill>
                <a:srgbClr val="FFFFFF"/>
              </a:solidFill>
              <a:latin typeface="Franklin Gothic Heavy" panose="020B0903020102020204" pitchFamily="34" charset="0"/>
            </a:endParaRPr>
          </a:p>
          <a:p>
            <a:r>
              <a:rPr lang="ru-RU" sz="6000" dirty="0">
                <a:solidFill>
                  <a:srgbClr val="FFFFFF"/>
                </a:solidFill>
                <a:latin typeface="Franklin Gothic Heavy" panose="020B0903020102020204" pitchFamily="34" charset="0"/>
              </a:rPr>
              <a:t>ж</a:t>
            </a:r>
            <a:r>
              <a:rPr lang="en-US" sz="6000" dirty="0" err="1">
                <a:solidFill>
                  <a:srgbClr val="FFFFFF"/>
                </a:solidFill>
                <a:latin typeface="Franklin Gothic Heavy" panose="020B0903020102020204" pitchFamily="34" charset="0"/>
              </a:rPr>
              <a:t>урналистики</a:t>
            </a:r>
            <a:r>
              <a:rPr lang="en-US" sz="6000" dirty="0">
                <a:solidFill>
                  <a:srgbClr val="FFFFFF"/>
                </a:solidFill>
                <a:latin typeface="Franklin Gothic Heavy" panose="020B0903020102020204" pitchFamily="34" charset="0"/>
              </a:rPr>
              <a:t> «МультиVарка</a:t>
            </a:r>
            <a:r>
              <a:rPr lang="en-US" sz="6000" dirty="0" smtClean="0">
                <a:solidFill>
                  <a:srgbClr val="FFFFFF"/>
                </a:solidFill>
                <a:latin typeface="Franklin Gothic Heavy" panose="020B0903020102020204" pitchFamily="34" charset="0"/>
              </a:rPr>
              <a:t>»</a:t>
            </a:r>
            <a:endParaRPr lang="en-US" sz="8970" dirty="0">
              <a:solidFill>
                <a:srgbClr val="FFFFFF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848600" y="547797"/>
            <a:ext cx="10294388" cy="5424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19"/>
              </a:lnSpc>
            </a:pPr>
            <a:r>
              <a:rPr lang="ru-RU" sz="3600" dirty="0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С</a:t>
            </a:r>
            <a:r>
              <a:rPr lang="en-US" sz="3600" dirty="0" err="1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тудия</a:t>
            </a:r>
            <a:r>
              <a:rPr lang="en-US" sz="3600" dirty="0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6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«МультиVарка» </a:t>
            </a:r>
            <a:r>
              <a:rPr lang="ru-RU" sz="3600" dirty="0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создана на</a:t>
            </a:r>
            <a:r>
              <a:rPr lang="en-US" sz="3600" dirty="0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основ</a:t>
            </a:r>
            <a:r>
              <a:rPr lang="ru-RU" sz="3600" dirty="0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е</a:t>
            </a:r>
            <a:r>
              <a:rPr lang="en-US" sz="36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печатно</a:t>
            </a:r>
            <a:r>
              <a:rPr lang="ru-RU" sz="3600" dirty="0" err="1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го</a:t>
            </a:r>
            <a:r>
              <a:rPr lang="en-US" sz="3600" dirty="0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издани</a:t>
            </a:r>
            <a:r>
              <a:rPr lang="ru-RU" sz="3600" dirty="0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я – </a:t>
            </a:r>
            <a:r>
              <a:rPr lang="en-US" sz="3600" dirty="0" err="1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газет</a:t>
            </a:r>
            <a:r>
              <a:rPr lang="ru-RU" sz="3600" dirty="0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ы ученического самоуправления</a:t>
            </a:r>
            <a:r>
              <a:rPr lang="en-US" sz="3600" dirty="0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6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«</a:t>
            </a:r>
            <a:r>
              <a:rPr lang="en-US" sz="3600" dirty="0" err="1">
                <a:solidFill>
                  <a:srgbClr val="FFFFFF"/>
                </a:solidFill>
                <a:latin typeface="Franklin Gothic Medium" panose="020B0603020102020204" pitchFamily="34" charset="0"/>
              </a:rPr>
              <a:t>Будни</a:t>
            </a:r>
            <a:r>
              <a:rPr lang="en-US" sz="3600" dirty="0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»</a:t>
            </a:r>
            <a:r>
              <a:rPr lang="ru-RU" sz="3600" dirty="0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, выпускаемой</a:t>
            </a:r>
            <a:r>
              <a:rPr lang="en-US" sz="3600" dirty="0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3600" dirty="0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с </a:t>
            </a:r>
            <a:r>
              <a:rPr lang="en-US" sz="3600" dirty="0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2004 </a:t>
            </a:r>
            <a:r>
              <a:rPr lang="en-US" sz="3600" dirty="0" err="1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год</a:t>
            </a:r>
            <a:r>
              <a:rPr lang="ru-RU" sz="3600" dirty="0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а.</a:t>
            </a:r>
            <a:r>
              <a:rPr lang="en-US" sz="3600" dirty="0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Но</a:t>
            </a:r>
            <a:r>
              <a:rPr lang="en-US" sz="3600" dirty="0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Franklin Gothic Medium" panose="020B0603020102020204" pitchFamily="34" charset="0"/>
              </a:rPr>
              <a:t>время</a:t>
            </a:r>
            <a:r>
              <a:rPr lang="en-US" sz="36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 не </a:t>
            </a:r>
            <a:r>
              <a:rPr lang="en-US" sz="3600" dirty="0" err="1">
                <a:solidFill>
                  <a:srgbClr val="FFFFFF"/>
                </a:solidFill>
                <a:latin typeface="Franklin Gothic Medium" panose="020B0603020102020204" pitchFamily="34" charset="0"/>
              </a:rPr>
              <a:t>стоит</a:t>
            </a:r>
            <a:r>
              <a:rPr lang="en-US" sz="36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 на </a:t>
            </a:r>
            <a:r>
              <a:rPr lang="en-US" sz="3600" dirty="0" err="1">
                <a:solidFill>
                  <a:srgbClr val="FFFFFF"/>
                </a:solidFill>
                <a:latin typeface="Franklin Gothic Medium" panose="020B0603020102020204" pitchFamily="34" charset="0"/>
              </a:rPr>
              <a:t>месте</a:t>
            </a:r>
            <a:r>
              <a:rPr lang="en-US" sz="36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, </a:t>
            </a:r>
            <a:r>
              <a:rPr lang="ru-RU" sz="3600" dirty="0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необходимо</a:t>
            </a:r>
            <a:r>
              <a:rPr lang="en-US" sz="3600" dirty="0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осваива</a:t>
            </a:r>
            <a:r>
              <a:rPr lang="ru-RU" sz="3600" dirty="0" err="1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ть</a:t>
            </a:r>
            <a:r>
              <a:rPr lang="en-US" sz="3600" dirty="0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Franklin Gothic Medium" panose="020B0603020102020204" pitchFamily="34" charset="0"/>
              </a:rPr>
              <a:t>новые</a:t>
            </a:r>
            <a:r>
              <a:rPr lang="en-US" sz="36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 технологии и </a:t>
            </a:r>
            <a:r>
              <a:rPr lang="en-US" sz="3600" dirty="0" err="1">
                <a:solidFill>
                  <a:srgbClr val="FFFFFF"/>
                </a:solidFill>
                <a:latin typeface="Franklin Gothic Medium" panose="020B0603020102020204" pitchFamily="34" charset="0"/>
              </a:rPr>
              <a:t>форматы</a:t>
            </a:r>
            <a:r>
              <a:rPr lang="en-US" sz="36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Franklin Gothic Medium" panose="020B0603020102020204" pitchFamily="34" charset="0"/>
              </a:rPr>
              <a:t>работы</a:t>
            </a:r>
            <a:r>
              <a:rPr lang="en-US" sz="36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, </a:t>
            </a:r>
            <a:r>
              <a:rPr lang="ru-RU" sz="3600" dirty="0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/>
            </a:r>
            <a:br>
              <a:rPr lang="ru-RU" sz="3600" dirty="0" smtClean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n-US" sz="3600" dirty="0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и </a:t>
            </a:r>
            <a:r>
              <a:rPr lang="en-US" sz="3600" dirty="0" err="1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редакция</a:t>
            </a:r>
            <a:r>
              <a:rPr lang="en-US" sz="3600" dirty="0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3600" dirty="0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газеты</a:t>
            </a:r>
            <a:r>
              <a:rPr lang="en-US" sz="3600" dirty="0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3600" dirty="0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в 2020 году </a:t>
            </a:r>
            <a:r>
              <a:rPr lang="en-US" sz="3600" dirty="0" err="1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превратилась</a:t>
            </a:r>
            <a:r>
              <a:rPr lang="en-US" sz="3600" dirty="0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 в </a:t>
            </a:r>
            <a:r>
              <a:rPr lang="ru-RU" sz="3600" dirty="0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м</a:t>
            </a:r>
            <a:r>
              <a:rPr lang="en-US" sz="3600" dirty="0" err="1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едиа-центр</a:t>
            </a:r>
            <a:r>
              <a:rPr lang="ru-RU" sz="3600" dirty="0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 – Студию мультимедийной журналистики</a:t>
            </a:r>
            <a:r>
              <a:rPr lang="en-US" sz="3600" dirty="0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, </a:t>
            </a:r>
            <a:r>
              <a:rPr lang="en-US" sz="3600" dirty="0" err="1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котор</a:t>
            </a:r>
            <a:r>
              <a:rPr lang="ru-RU" sz="3600" dirty="0" err="1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ая</a:t>
            </a:r>
            <a:r>
              <a:rPr lang="en-US" sz="3600" dirty="0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6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на </a:t>
            </a:r>
            <a:r>
              <a:rPr lang="en-US" sz="3600" dirty="0" err="1">
                <a:solidFill>
                  <a:srgbClr val="FFFFFF"/>
                </a:solidFill>
                <a:latin typeface="Franklin Gothic Medium" panose="020B0603020102020204" pitchFamily="34" charset="0"/>
              </a:rPr>
              <a:t>сегодняшний</a:t>
            </a:r>
            <a:r>
              <a:rPr lang="en-US" sz="36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Franklin Gothic Medium" panose="020B0603020102020204" pitchFamily="34" charset="0"/>
              </a:rPr>
              <a:t>день</a:t>
            </a:r>
            <a:r>
              <a:rPr lang="en-US" sz="36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Franklin Gothic Medium" panose="020B0603020102020204" pitchFamily="34" charset="0"/>
              </a:rPr>
              <a:t>включает</a:t>
            </a:r>
            <a:r>
              <a:rPr lang="en-US" sz="36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903197" y="5873732"/>
            <a:ext cx="11369667" cy="570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4"/>
              </a:lnSpc>
            </a:pPr>
            <a:r>
              <a:rPr lang="en-US" sz="3424" u="none" dirty="0" err="1">
                <a:solidFill>
                  <a:srgbClr val="FFFFFF"/>
                </a:solidFill>
                <a:latin typeface="Franklin Gothic Medium" panose="020B0603020102020204" pitchFamily="34" charset="0"/>
              </a:rPr>
              <a:t>Печатную</a:t>
            </a:r>
            <a:r>
              <a:rPr lang="en-US" sz="3424" u="none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 газету «</a:t>
            </a:r>
            <a:r>
              <a:rPr lang="en-US" sz="3424" u="none" dirty="0" err="1">
                <a:solidFill>
                  <a:srgbClr val="FFFFFF"/>
                </a:solidFill>
                <a:latin typeface="Franklin Gothic Medium" panose="020B0603020102020204" pitchFamily="34" charset="0"/>
              </a:rPr>
              <a:t>Будни</a:t>
            </a:r>
            <a:r>
              <a:rPr lang="en-US" sz="3424" u="none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»</a:t>
            </a:r>
            <a:r>
              <a:rPr lang="en-US" sz="3424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 (</a:t>
            </a:r>
            <a:r>
              <a:rPr lang="en-US" sz="3424" dirty="0" err="1">
                <a:solidFill>
                  <a:srgbClr val="FFFFFF"/>
                </a:solidFill>
                <a:latin typeface="Franklin Gothic Medium" panose="020B0603020102020204" pitchFamily="34" charset="0"/>
              </a:rPr>
              <a:t>выходит</a:t>
            </a:r>
            <a:r>
              <a:rPr lang="en-US" sz="3424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 1 </a:t>
            </a:r>
            <a:r>
              <a:rPr lang="en-US" sz="3424" dirty="0" err="1">
                <a:solidFill>
                  <a:srgbClr val="FFFFFF"/>
                </a:solidFill>
                <a:latin typeface="Franklin Gothic Medium" panose="020B0603020102020204" pitchFamily="34" charset="0"/>
              </a:rPr>
              <a:t>раз</a:t>
            </a:r>
            <a:r>
              <a:rPr lang="en-US" sz="3424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/2 </a:t>
            </a:r>
            <a:r>
              <a:rPr lang="en-US" sz="3424" dirty="0" err="1">
                <a:solidFill>
                  <a:srgbClr val="FFFFFF"/>
                </a:solidFill>
                <a:latin typeface="Franklin Gothic Medium" panose="020B0603020102020204" pitchFamily="34" charset="0"/>
              </a:rPr>
              <a:t>месяца</a:t>
            </a:r>
            <a:r>
              <a:rPr lang="en-US" sz="3424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)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822346" y="7050295"/>
            <a:ext cx="11369667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4"/>
              </a:lnSpc>
            </a:pPr>
            <a:r>
              <a:rPr lang="en-US" sz="3424" u="none" dirty="0">
                <a:solidFill>
                  <a:schemeClr val="bg1"/>
                </a:solidFill>
                <a:latin typeface="Franklin Gothic Medium" panose="020B0603020102020204" pitchFamily="34" charset="0"/>
                <a:hlinkClick r:id="rId5"/>
              </a:rPr>
              <a:t>Он-лайн газету «</a:t>
            </a:r>
            <a:r>
              <a:rPr lang="en-US" sz="3424" u="none" dirty="0" err="1">
                <a:solidFill>
                  <a:schemeClr val="bg1"/>
                </a:solidFill>
                <a:latin typeface="Franklin Gothic Medium" panose="020B0603020102020204" pitchFamily="34" charset="0"/>
                <a:hlinkClick r:id="rId5"/>
              </a:rPr>
              <a:t>Будни</a:t>
            </a:r>
            <a:r>
              <a:rPr lang="en-US" sz="3424" u="none" dirty="0">
                <a:solidFill>
                  <a:schemeClr val="bg1"/>
                </a:solidFill>
                <a:latin typeface="Franklin Gothic Medium" panose="020B0603020102020204" pitchFamily="34" charset="0"/>
                <a:hlinkClick r:id="rId5"/>
              </a:rPr>
              <a:t>»</a:t>
            </a:r>
            <a:r>
              <a:rPr lang="en-US" sz="3424" dirty="0">
                <a:solidFill>
                  <a:schemeClr val="bg1"/>
                </a:solidFill>
                <a:latin typeface="Franklin Gothic Medium" panose="020B0603020102020204" pitchFamily="34" charset="0"/>
                <a:hlinkClick r:id="rId5"/>
              </a:rPr>
              <a:t> </a:t>
            </a:r>
            <a:r>
              <a:rPr lang="en-US" sz="3424" dirty="0">
                <a:solidFill>
                  <a:schemeClr val="bg1"/>
                </a:solidFill>
                <a:latin typeface="Franklin Gothic Medium" panose="020B0603020102020204" pitchFamily="34" charset="0"/>
              </a:rPr>
              <a:t>в </a:t>
            </a:r>
            <a:r>
              <a:rPr lang="en-US" sz="3424" dirty="0" err="1">
                <a:solidFill>
                  <a:schemeClr val="bg1"/>
                </a:solidFill>
                <a:latin typeface="Franklin Gothic Medium" panose="020B0603020102020204" pitchFamily="34" charset="0"/>
              </a:rPr>
              <a:t>социальной</a:t>
            </a:r>
            <a:r>
              <a:rPr lang="en-US" sz="3424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424" dirty="0" err="1">
                <a:solidFill>
                  <a:srgbClr val="FFFFFF"/>
                </a:solidFill>
                <a:latin typeface="Franklin Gothic Medium" panose="020B0603020102020204" pitchFamily="34" charset="0"/>
              </a:rPr>
              <a:t>сети</a:t>
            </a:r>
            <a:r>
              <a:rPr lang="en-US" sz="3424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424" dirty="0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ВКонтакте</a:t>
            </a:r>
            <a:endParaRPr lang="en-US" sz="3424" dirty="0">
              <a:solidFill>
                <a:srgbClr val="FFFFFF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7948400" y="7923688"/>
            <a:ext cx="11369667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4"/>
              </a:lnSpc>
            </a:pPr>
            <a:r>
              <a:rPr lang="en-US" sz="3424" u="none" dirty="0" err="1">
                <a:solidFill>
                  <a:srgbClr val="FFFFFF"/>
                </a:solidFill>
                <a:latin typeface="Franklin Gothic Medium" panose="020B0603020102020204" pitchFamily="34" charset="0"/>
              </a:rPr>
              <a:t>Мультимедийную</a:t>
            </a:r>
            <a:r>
              <a:rPr lang="en-US" sz="3424" u="none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424" u="none" dirty="0" err="1">
                <a:solidFill>
                  <a:srgbClr val="FFFFFF"/>
                </a:solidFill>
                <a:latin typeface="Franklin Gothic Medium" panose="020B0603020102020204" pitchFamily="34" charset="0"/>
              </a:rPr>
              <a:t>редакцию</a:t>
            </a:r>
            <a:r>
              <a:rPr lang="en-US" sz="3424" u="none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 «МультиVарка»</a:t>
            </a:r>
            <a:r>
              <a:rPr lang="en-US" sz="3424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, </a:t>
            </a:r>
            <a:r>
              <a:rPr lang="ru-RU" sz="3424" dirty="0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/>
            </a:r>
            <a:br>
              <a:rPr lang="ru-RU" sz="3424" dirty="0" smtClean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n-US" sz="3424" dirty="0" err="1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создающую</a:t>
            </a:r>
            <a:r>
              <a:rPr lang="en-US" sz="3424" dirty="0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424" dirty="0" err="1">
                <a:solidFill>
                  <a:srgbClr val="FFFFFF"/>
                </a:solidFill>
                <a:latin typeface="Franklin Gothic Medium" panose="020B0603020102020204" pitchFamily="34" charset="0"/>
              </a:rPr>
              <a:t>мультимедийные</a:t>
            </a:r>
            <a:r>
              <a:rPr lang="en-US" sz="3424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424" dirty="0" err="1">
                <a:solidFill>
                  <a:srgbClr val="FFFFFF"/>
                </a:solidFill>
                <a:latin typeface="Franklin Gothic Medium" panose="020B0603020102020204" pitchFamily="34" charset="0"/>
              </a:rPr>
              <a:t>лонгриды</a:t>
            </a:r>
            <a:r>
              <a:rPr lang="en-US" sz="3424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, </a:t>
            </a:r>
            <a:r>
              <a:rPr lang="ru-RU" sz="3424" dirty="0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/>
            </a:r>
            <a:br>
              <a:rPr lang="ru-RU" sz="3424" dirty="0" smtClean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n-US" sz="3424" dirty="0" err="1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видеорепортажи</a:t>
            </a:r>
            <a:r>
              <a:rPr lang="en-US" sz="3424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, </a:t>
            </a:r>
            <a:r>
              <a:rPr lang="en-US" sz="3424" dirty="0" err="1">
                <a:solidFill>
                  <a:srgbClr val="FFFFFF"/>
                </a:solidFill>
                <a:latin typeface="Franklin Gothic Medium" panose="020B0603020102020204" pitchFamily="34" charset="0"/>
              </a:rPr>
              <a:t>телепередачи</a:t>
            </a:r>
            <a:endParaRPr lang="en-US" sz="3424" dirty="0">
              <a:solidFill>
                <a:srgbClr val="FFFFFF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1" name="TextBox 7"/>
          <p:cNvSpPr txBox="1"/>
          <p:nvPr/>
        </p:nvSpPr>
        <p:spPr>
          <a:xfrm>
            <a:off x="139049" y="347169"/>
            <a:ext cx="6734055" cy="13106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ГБУ ДО Центр </a:t>
            </a:r>
            <a:r>
              <a:rPr lang="en-US" dirty="0" err="1">
                <a:solidFill>
                  <a:srgbClr val="FFFFFF"/>
                </a:solidFill>
                <a:latin typeface="Franklin Gothic Medium" panose="020B0603020102020204" pitchFamily="34" charset="0"/>
              </a:rPr>
              <a:t>детского</a:t>
            </a:r>
            <a:r>
              <a:rPr lang="en-US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 (</a:t>
            </a:r>
            <a:r>
              <a:rPr lang="en-US" dirty="0" err="1">
                <a:solidFill>
                  <a:srgbClr val="FFFFFF"/>
                </a:solidFill>
                <a:latin typeface="Franklin Gothic Medium" panose="020B0603020102020204" pitchFamily="34" charset="0"/>
              </a:rPr>
              <a:t>юношеского</a:t>
            </a:r>
            <a:r>
              <a:rPr lang="en-US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) </a:t>
            </a:r>
            <a:r>
              <a:rPr lang="en-US" dirty="0" err="1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технического</a:t>
            </a:r>
            <a:r>
              <a:rPr lang="en-US" dirty="0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Franklin Gothic Medium" panose="020B0603020102020204" pitchFamily="34" charset="0"/>
              </a:rPr>
              <a:t>творчества</a:t>
            </a:r>
            <a:r>
              <a:rPr lang="en-US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Московского</a:t>
            </a:r>
            <a:r>
              <a:rPr lang="ru-RU" dirty="0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района  </a:t>
            </a:r>
            <a:r>
              <a:rPr lang="en-US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Санкт-Петербурга</a:t>
            </a:r>
          </a:p>
          <a:p>
            <a:pPr>
              <a:lnSpc>
                <a:spcPts val="5865"/>
              </a:lnSpc>
              <a:spcBef>
                <a:spcPct val="0"/>
              </a:spcBef>
            </a:pPr>
            <a:endParaRPr lang="en-US" sz="4189" dirty="0">
              <a:solidFill>
                <a:srgbClr val="FFFFFF"/>
              </a:solidFill>
              <a:latin typeface="IBM Plex Sans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68" y="4983677"/>
            <a:ext cx="3574533" cy="5015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525000" y="14654"/>
            <a:ext cx="8229599" cy="2333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82"/>
              </a:lnSpc>
            </a:pPr>
            <a:r>
              <a:rPr lang="ru-RU" sz="7200" dirty="0" smtClean="0">
                <a:solidFill>
                  <a:srgbClr val="0453F1"/>
                </a:solidFill>
                <a:latin typeface="Franklin Gothic Heavy" panose="020B0903020102020204" pitchFamily="34" charset="0"/>
              </a:rPr>
              <a:t>Редакция</a:t>
            </a:r>
            <a:r>
              <a:rPr lang="en-US" sz="7200" dirty="0" smtClean="0">
                <a:solidFill>
                  <a:srgbClr val="0453F1"/>
                </a:solidFill>
                <a:latin typeface="Franklin Gothic Heavy" panose="020B0903020102020204" pitchFamily="34" charset="0"/>
              </a:rPr>
              <a:t> </a:t>
            </a:r>
            <a:r>
              <a:rPr lang="en-US" sz="7200" dirty="0" err="1" smtClean="0">
                <a:solidFill>
                  <a:srgbClr val="0453F1"/>
                </a:solidFill>
                <a:latin typeface="Franklin Gothic Heavy" panose="020B0903020102020204" pitchFamily="34" charset="0"/>
              </a:rPr>
              <a:t>всегда</a:t>
            </a:r>
            <a:r>
              <a:rPr lang="ru-RU" sz="7200" dirty="0" smtClean="0">
                <a:solidFill>
                  <a:srgbClr val="0453F1"/>
                </a:solidFill>
                <a:latin typeface="Franklin Gothic Heavy" panose="020B0903020102020204" pitchFamily="34" charset="0"/>
              </a:rPr>
              <a:t> </a:t>
            </a:r>
            <a:r>
              <a:rPr lang="en-US" sz="7200" dirty="0" smtClean="0">
                <a:solidFill>
                  <a:srgbClr val="0453F1"/>
                </a:solidFill>
                <a:latin typeface="Franklin Gothic Heavy" panose="020B0903020102020204" pitchFamily="34" charset="0"/>
              </a:rPr>
              <a:t>на </a:t>
            </a:r>
            <a:r>
              <a:rPr lang="en-US" sz="7200" dirty="0">
                <a:solidFill>
                  <a:srgbClr val="0453F1"/>
                </a:solidFill>
                <a:latin typeface="Franklin Gothic Heavy" panose="020B0903020102020204" pitchFamily="34" charset="0"/>
              </a:rPr>
              <a:t>связи!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1361049" y="-83393"/>
            <a:ext cx="10505049" cy="12135142"/>
            <a:chOff x="0" y="0"/>
            <a:chExt cx="5524500" cy="6381750"/>
          </a:xfrm>
        </p:grpSpPr>
        <p:sp>
          <p:nvSpPr>
            <p:cNvPr id="4" name="Freeform 4"/>
            <p:cNvSpPr/>
            <p:nvPr/>
          </p:nvSpPr>
          <p:spPr>
            <a:xfrm>
              <a:off x="12700" y="19050"/>
              <a:ext cx="5499100" cy="6350000"/>
            </a:xfrm>
            <a:custGeom>
              <a:avLst/>
              <a:gdLst/>
              <a:ahLst/>
              <a:cxnLst/>
              <a:rect l="l" t="t" r="r" b="b"/>
              <a:pathLst>
                <a:path w="5499100" h="6350000">
                  <a:moveTo>
                    <a:pt x="2749550" y="1079500"/>
                  </a:moveTo>
                  <a:lnTo>
                    <a:pt x="2749550" y="0"/>
                  </a:lnTo>
                  <a:lnTo>
                    <a:pt x="0" y="1079500"/>
                  </a:lnTo>
                  <a:lnTo>
                    <a:pt x="0" y="6350000"/>
                  </a:lnTo>
                  <a:lnTo>
                    <a:pt x="5499100" y="6350000"/>
                  </a:lnTo>
                  <a:lnTo>
                    <a:pt x="5499100" y="1079500"/>
                  </a:lnTo>
                  <a:lnTo>
                    <a:pt x="5499100" y="0"/>
                  </a:lnTo>
                  <a:lnTo>
                    <a:pt x="2749550" y="1079500"/>
                  </a:lnTo>
                  <a:close/>
                </a:path>
              </a:pathLst>
            </a:custGeom>
            <a:blipFill>
              <a:blip r:embed="rId2"/>
              <a:stretch>
                <a:fillRect l="-26982" r="-26982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524500" cy="6381750"/>
            </a:xfrm>
            <a:custGeom>
              <a:avLst/>
              <a:gdLst/>
              <a:ahLst/>
              <a:cxnLst/>
              <a:rect l="l" t="t" r="r" b="b"/>
              <a:pathLst>
                <a:path w="5524500" h="6381750">
                  <a:moveTo>
                    <a:pt x="5524500" y="6381750"/>
                  </a:moveTo>
                  <a:lnTo>
                    <a:pt x="0" y="6381750"/>
                  </a:lnTo>
                  <a:lnTo>
                    <a:pt x="0" y="1089660"/>
                  </a:lnTo>
                  <a:lnTo>
                    <a:pt x="7620" y="1087120"/>
                  </a:lnTo>
                  <a:lnTo>
                    <a:pt x="2774950" y="0"/>
                  </a:lnTo>
                  <a:lnTo>
                    <a:pt x="2774950" y="1079500"/>
                  </a:lnTo>
                  <a:lnTo>
                    <a:pt x="5524500" y="0"/>
                  </a:lnTo>
                  <a:lnTo>
                    <a:pt x="5524500" y="6381750"/>
                  </a:lnTo>
                  <a:close/>
                  <a:moveTo>
                    <a:pt x="25400" y="6356350"/>
                  </a:moveTo>
                  <a:lnTo>
                    <a:pt x="5499100" y="6356350"/>
                  </a:lnTo>
                  <a:lnTo>
                    <a:pt x="5499100" y="36830"/>
                  </a:lnTo>
                  <a:lnTo>
                    <a:pt x="2749550" y="1117600"/>
                  </a:lnTo>
                  <a:lnTo>
                    <a:pt x="2749550" y="38100"/>
                  </a:lnTo>
                  <a:lnTo>
                    <a:pt x="25400" y="1107440"/>
                  </a:lnTo>
                  <a:lnTo>
                    <a:pt x="25400" y="635635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9525000" y="2171700"/>
            <a:ext cx="7651171" cy="5129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68"/>
              </a:lnSpc>
              <a:spcBef>
                <a:spcPct val="0"/>
              </a:spcBef>
            </a:pPr>
            <a:r>
              <a:rPr lang="ru-RU" sz="3306" dirty="0" smtClean="0">
                <a:solidFill>
                  <a:srgbClr val="004A98"/>
                </a:solidFill>
                <a:latin typeface="Franklin Gothic Heavy" panose="020B0903020102020204" pitchFamily="34" charset="0"/>
              </a:rPr>
              <a:t>Участники практики</a:t>
            </a:r>
            <a:r>
              <a:rPr lang="en-US" sz="3306" dirty="0" smtClean="0">
                <a:solidFill>
                  <a:srgbClr val="004A98"/>
                </a:solidFill>
                <a:latin typeface="Franklin Gothic Heavy" panose="020B0903020102020204" pitchFamily="34" charset="0"/>
              </a:rPr>
              <a:t> </a:t>
            </a:r>
            <a:r>
              <a:rPr lang="en-US" sz="3306" dirty="0">
                <a:solidFill>
                  <a:srgbClr val="004A98"/>
                </a:solidFill>
                <a:latin typeface="Franklin Gothic Heavy" panose="020B0903020102020204" pitchFamily="34" charset="0"/>
              </a:rPr>
              <a:t>не </a:t>
            </a:r>
            <a:r>
              <a:rPr lang="en-US" sz="3306" dirty="0" err="1" smtClean="0">
                <a:solidFill>
                  <a:srgbClr val="004A98"/>
                </a:solidFill>
                <a:latin typeface="Franklin Gothic Heavy" panose="020B0903020102020204" pitchFamily="34" charset="0"/>
              </a:rPr>
              <a:t>останавлива</a:t>
            </a:r>
            <a:r>
              <a:rPr lang="ru-RU" sz="3306" dirty="0" smtClean="0">
                <a:solidFill>
                  <a:srgbClr val="004A98"/>
                </a:solidFill>
                <a:latin typeface="Franklin Gothic Heavy" panose="020B0903020102020204" pitchFamily="34" charset="0"/>
              </a:rPr>
              <a:t>ют</a:t>
            </a:r>
            <a:r>
              <a:rPr lang="en-US" sz="3306" dirty="0" smtClean="0">
                <a:solidFill>
                  <a:srgbClr val="004A98"/>
                </a:solidFill>
                <a:latin typeface="Franklin Gothic Heavy" panose="020B0903020102020204" pitchFamily="34" charset="0"/>
              </a:rPr>
              <a:t>ся </a:t>
            </a:r>
            <a:r>
              <a:rPr lang="en-US" sz="3306" dirty="0">
                <a:solidFill>
                  <a:srgbClr val="004A98"/>
                </a:solidFill>
                <a:latin typeface="Franklin Gothic Heavy" panose="020B0903020102020204" pitchFamily="34" charset="0"/>
              </a:rPr>
              <a:t>на </a:t>
            </a:r>
            <a:r>
              <a:rPr lang="en-US" sz="3306" dirty="0" err="1">
                <a:solidFill>
                  <a:srgbClr val="004A98"/>
                </a:solidFill>
                <a:latin typeface="Franklin Gothic Heavy" panose="020B0903020102020204" pitchFamily="34" charset="0"/>
              </a:rPr>
              <a:t>достигнутом</a:t>
            </a:r>
            <a:r>
              <a:rPr lang="en-US" sz="3306" dirty="0">
                <a:solidFill>
                  <a:srgbClr val="004A98"/>
                </a:solidFill>
                <a:latin typeface="Franklin Gothic Heavy" panose="020B0903020102020204" pitchFamily="34" charset="0"/>
              </a:rPr>
              <a:t>: </a:t>
            </a:r>
            <a:r>
              <a:rPr lang="en-US" sz="3306" dirty="0" err="1" smtClean="0">
                <a:solidFill>
                  <a:srgbClr val="004A98"/>
                </a:solidFill>
                <a:latin typeface="Franklin Gothic Heavy" panose="020B0903020102020204" pitchFamily="34" charset="0"/>
              </a:rPr>
              <a:t>ищ</a:t>
            </a:r>
            <a:r>
              <a:rPr lang="ru-RU" sz="3306" dirty="0" err="1" smtClean="0">
                <a:solidFill>
                  <a:srgbClr val="004A98"/>
                </a:solidFill>
                <a:latin typeface="Franklin Gothic Heavy" panose="020B0903020102020204" pitchFamily="34" charset="0"/>
              </a:rPr>
              <a:t>ут</a:t>
            </a:r>
            <a:r>
              <a:rPr lang="en-US" sz="3306" dirty="0" smtClean="0">
                <a:solidFill>
                  <a:srgbClr val="004A98"/>
                </a:solidFill>
                <a:latin typeface="Franklin Gothic Heavy" panose="020B0903020102020204" pitchFamily="34" charset="0"/>
              </a:rPr>
              <a:t> </a:t>
            </a:r>
            <a:r>
              <a:rPr lang="en-US" sz="3306" dirty="0" err="1">
                <a:solidFill>
                  <a:srgbClr val="004A98"/>
                </a:solidFill>
                <a:latin typeface="Franklin Gothic Heavy" panose="020B0903020102020204" pitchFamily="34" charset="0"/>
              </a:rPr>
              <a:t>новые</a:t>
            </a:r>
            <a:r>
              <a:rPr lang="en-US" sz="3306" dirty="0">
                <a:solidFill>
                  <a:srgbClr val="004A98"/>
                </a:solidFill>
                <a:latin typeface="Franklin Gothic Heavy" panose="020B0903020102020204" pitchFamily="34" charset="0"/>
              </a:rPr>
              <a:t> </a:t>
            </a:r>
            <a:r>
              <a:rPr lang="en-US" sz="3306" dirty="0" err="1">
                <a:solidFill>
                  <a:srgbClr val="004A98"/>
                </a:solidFill>
                <a:latin typeface="Franklin Gothic Heavy" panose="020B0903020102020204" pitchFamily="34" charset="0"/>
              </a:rPr>
              <a:t>темы</a:t>
            </a:r>
            <a:r>
              <a:rPr lang="en-US" sz="3306" dirty="0">
                <a:solidFill>
                  <a:srgbClr val="004A98"/>
                </a:solidFill>
                <a:latin typeface="Franklin Gothic Heavy" panose="020B0903020102020204" pitchFamily="34" charset="0"/>
              </a:rPr>
              <a:t> для </a:t>
            </a:r>
            <a:r>
              <a:rPr lang="en-US" sz="3306" dirty="0" err="1">
                <a:solidFill>
                  <a:srgbClr val="004A98"/>
                </a:solidFill>
                <a:latin typeface="Franklin Gothic Heavy" panose="020B0903020102020204" pitchFamily="34" charset="0"/>
              </a:rPr>
              <a:t>своих</a:t>
            </a:r>
            <a:r>
              <a:rPr lang="en-US" sz="3306" dirty="0">
                <a:solidFill>
                  <a:srgbClr val="004A98"/>
                </a:solidFill>
                <a:latin typeface="Franklin Gothic Heavy" panose="020B0903020102020204" pitchFamily="34" charset="0"/>
              </a:rPr>
              <a:t> </a:t>
            </a:r>
            <a:r>
              <a:rPr lang="en-US" sz="3306" dirty="0" err="1">
                <a:solidFill>
                  <a:srgbClr val="004A98"/>
                </a:solidFill>
                <a:latin typeface="Franklin Gothic Heavy" panose="020B0903020102020204" pitchFamily="34" charset="0"/>
              </a:rPr>
              <a:t>репортажей</a:t>
            </a:r>
            <a:r>
              <a:rPr lang="en-US" sz="3306" dirty="0">
                <a:solidFill>
                  <a:srgbClr val="004A98"/>
                </a:solidFill>
                <a:latin typeface="Franklin Gothic Heavy" panose="020B0903020102020204" pitchFamily="34" charset="0"/>
              </a:rPr>
              <a:t>, </a:t>
            </a:r>
            <a:r>
              <a:rPr lang="en-US" sz="3306" dirty="0" err="1" smtClean="0">
                <a:solidFill>
                  <a:srgbClr val="004A98"/>
                </a:solidFill>
                <a:latin typeface="Franklin Gothic Heavy" panose="020B0903020102020204" pitchFamily="34" charset="0"/>
              </a:rPr>
              <a:t>посеща</a:t>
            </a:r>
            <a:r>
              <a:rPr lang="ru-RU" sz="3306" dirty="0" smtClean="0">
                <a:solidFill>
                  <a:srgbClr val="004A98"/>
                </a:solidFill>
                <a:latin typeface="Franklin Gothic Heavy" panose="020B0903020102020204" pitchFamily="34" charset="0"/>
              </a:rPr>
              <a:t>ют</a:t>
            </a:r>
            <a:r>
              <a:rPr lang="en-US" sz="3306" dirty="0" smtClean="0">
                <a:solidFill>
                  <a:srgbClr val="004A98"/>
                </a:solidFill>
                <a:latin typeface="Franklin Gothic Heavy" panose="020B0903020102020204" pitchFamily="34" charset="0"/>
              </a:rPr>
              <a:t> </a:t>
            </a:r>
            <a:r>
              <a:rPr lang="en-US" sz="3306" dirty="0" err="1">
                <a:solidFill>
                  <a:srgbClr val="004A98"/>
                </a:solidFill>
                <a:latin typeface="Franklin Gothic Heavy" panose="020B0903020102020204" pitchFamily="34" charset="0"/>
              </a:rPr>
              <a:t>мероприятия</a:t>
            </a:r>
            <a:r>
              <a:rPr lang="en-US" sz="3306" dirty="0">
                <a:solidFill>
                  <a:srgbClr val="004A98"/>
                </a:solidFill>
                <a:latin typeface="Franklin Gothic Heavy" panose="020B0903020102020204" pitchFamily="34" charset="0"/>
              </a:rPr>
              <a:t> в </a:t>
            </a:r>
            <a:r>
              <a:rPr lang="en-US" sz="3306" dirty="0" err="1">
                <a:solidFill>
                  <a:srgbClr val="004A98"/>
                </a:solidFill>
                <a:latin typeface="Franklin Gothic Heavy" panose="020B0903020102020204" pitchFamily="34" charset="0"/>
              </a:rPr>
              <a:t>районе</a:t>
            </a:r>
            <a:r>
              <a:rPr lang="en-US" sz="3306" dirty="0">
                <a:solidFill>
                  <a:srgbClr val="004A98"/>
                </a:solidFill>
                <a:latin typeface="Franklin Gothic Heavy" panose="020B0903020102020204" pitchFamily="34" charset="0"/>
              </a:rPr>
              <a:t> и в </a:t>
            </a:r>
            <a:r>
              <a:rPr lang="en-US" sz="3306" dirty="0" err="1">
                <a:solidFill>
                  <a:srgbClr val="004A98"/>
                </a:solidFill>
                <a:latin typeface="Franklin Gothic Heavy" panose="020B0903020102020204" pitchFamily="34" charset="0"/>
              </a:rPr>
              <a:t>городе</a:t>
            </a:r>
            <a:r>
              <a:rPr lang="en-US" sz="3306" dirty="0">
                <a:solidFill>
                  <a:srgbClr val="004A98"/>
                </a:solidFill>
                <a:latin typeface="Franklin Gothic Heavy" panose="020B0903020102020204" pitchFamily="34" charset="0"/>
              </a:rPr>
              <a:t>, </a:t>
            </a:r>
            <a:r>
              <a:rPr lang="en-US" sz="3306" dirty="0" err="1" smtClean="0">
                <a:solidFill>
                  <a:srgbClr val="004A98"/>
                </a:solidFill>
                <a:latin typeface="Franklin Gothic Heavy" panose="020B0903020102020204" pitchFamily="34" charset="0"/>
              </a:rPr>
              <a:t>езд</a:t>
            </a:r>
            <a:r>
              <a:rPr lang="ru-RU" sz="3306" dirty="0" err="1" smtClean="0">
                <a:solidFill>
                  <a:srgbClr val="004A98"/>
                </a:solidFill>
                <a:latin typeface="Franklin Gothic Heavy" panose="020B0903020102020204" pitchFamily="34" charset="0"/>
              </a:rPr>
              <a:t>ят</a:t>
            </a:r>
            <a:r>
              <a:rPr lang="en-US" sz="3306" dirty="0" smtClean="0">
                <a:solidFill>
                  <a:srgbClr val="004A98"/>
                </a:solidFill>
                <a:latin typeface="Franklin Gothic Heavy" panose="020B0903020102020204" pitchFamily="34" charset="0"/>
              </a:rPr>
              <a:t> </a:t>
            </a:r>
            <a:r>
              <a:rPr lang="en-US" sz="3306" dirty="0">
                <a:solidFill>
                  <a:srgbClr val="004A98"/>
                </a:solidFill>
                <a:latin typeface="Franklin Gothic Heavy" panose="020B0903020102020204" pitchFamily="34" charset="0"/>
              </a:rPr>
              <a:t>в </a:t>
            </a:r>
            <a:r>
              <a:rPr lang="en-US" sz="3306" dirty="0" err="1">
                <a:solidFill>
                  <a:srgbClr val="004A98"/>
                </a:solidFill>
                <a:latin typeface="Franklin Gothic Heavy" panose="020B0903020102020204" pitchFamily="34" charset="0"/>
              </a:rPr>
              <a:t>другие</a:t>
            </a:r>
            <a:r>
              <a:rPr lang="en-US" sz="3306" dirty="0">
                <a:solidFill>
                  <a:srgbClr val="004A98"/>
                </a:solidFill>
                <a:latin typeface="Franklin Gothic Heavy" panose="020B0903020102020204" pitchFamily="34" charset="0"/>
              </a:rPr>
              <a:t> </a:t>
            </a:r>
            <a:r>
              <a:rPr lang="en-US" sz="3306" dirty="0" err="1">
                <a:solidFill>
                  <a:srgbClr val="004A98"/>
                </a:solidFill>
                <a:latin typeface="Franklin Gothic Heavy" panose="020B0903020102020204" pitchFamily="34" charset="0"/>
              </a:rPr>
              <a:t>города</a:t>
            </a:r>
            <a:r>
              <a:rPr lang="en-US" sz="3306" dirty="0">
                <a:solidFill>
                  <a:srgbClr val="004A98"/>
                </a:solidFill>
                <a:latin typeface="Franklin Gothic Heavy" panose="020B0903020102020204" pitchFamily="34" charset="0"/>
              </a:rPr>
              <a:t>, </a:t>
            </a:r>
            <a:r>
              <a:rPr lang="en-US" sz="3306" dirty="0" err="1" smtClean="0">
                <a:solidFill>
                  <a:srgbClr val="004A98"/>
                </a:solidFill>
                <a:latin typeface="Franklin Gothic Heavy" panose="020B0903020102020204" pitchFamily="34" charset="0"/>
              </a:rPr>
              <a:t>уч</a:t>
            </a:r>
            <a:r>
              <a:rPr lang="ru-RU" sz="3306" dirty="0" err="1" smtClean="0">
                <a:solidFill>
                  <a:srgbClr val="004A98"/>
                </a:solidFill>
                <a:latin typeface="Franklin Gothic Heavy" panose="020B0903020102020204" pitchFamily="34" charset="0"/>
              </a:rPr>
              <a:t>ат</a:t>
            </a:r>
            <a:r>
              <a:rPr lang="en-US" sz="3306" dirty="0" smtClean="0">
                <a:solidFill>
                  <a:srgbClr val="004A98"/>
                </a:solidFill>
                <a:latin typeface="Franklin Gothic Heavy" panose="020B0903020102020204" pitchFamily="34" charset="0"/>
              </a:rPr>
              <a:t>ся </a:t>
            </a:r>
            <a:r>
              <a:rPr lang="en-US" sz="3306" dirty="0">
                <a:solidFill>
                  <a:srgbClr val="004A98"/>
                </a:solidFill>
                <a:latin typeface="Franklin Gothic Heavy" panose="020B0903020102020204" pitchFamily="34" charset="0"/>
              </a:rPr>
              <a:t>на </a:t>
            </a:r>
            <a:r>
              <a:rPr lang="en-US" sz="3306" dirty="0" err="1">
                <a:solidFill>
                  <a:srgbClr val="004A98"/>
                </a:solidFill>
                <a:latin typeface="Franklin Gothic Heavy" panose="020B0903020102020204" pitchFamily="34" charset="0"/>
              </a:rPr>
              <a:t>мастер-классах</a:t>
            </a:r>
            <a:r>
              <a:rPr lang="en-US" sz="3306" dirty="0">
                <a:solidFill>
                  <a:srgbClr val="004A98"/>
                </a:solidFill>
                <a:latin typeface="Franklin Gothic Heavy" panose="020B0903020102020204" pitchFamily="34" charset="0"/>
              </a:rPr>
              <a:t> </a:t>
            </a:r>
            <a:r>
              <a:rPr lang="en-US" sz="3306" dirty="0" err="1">
                <a:solidFill>
                  <a:srgbClr val="004A98"/>
                </a:solidFill>
                <a:latin typeface="Franklin Gothic Heavy" panose="020B0903020102020204" pitchFamily="34" charset="0"/>
              </a:rPr>
              <a:t>от</a:t>
            </a:r>
            <a:r>
              <a:rPr lang="en-US" sz="3306" dirty="0">
                <a:solidFill>
                  <a:srgbClr val="004A98"/>
                </a:solidFill>
                <a:latin typeface="Franklin Gothic Heavy" panose="020B0903020102020204" pitchFamily="34" charset="0"/>
              </a:rPr>
              <a:t> </a:t>
            </a:r>
            <a:r>
              <a:rPr lang="en-US" sz="3306" dirty="0" err="1" smtClean="0">
                <a:solidFill>
                  <a:srgbClr val="004A98"/>
                </a:solidFill>
                <a:latin typeface="Franklin Gothic Heavy" panose="020B0903020102020204" pitchFamily="34" charset="0"/>
              </a:rPr>
              <a:t>профессионалов</a:t>
            </a:r>
            <a:r>
              <a:rPr lang="ru-RU" sz="3306" dirty="0" smtClean="0">
                <a:solidFill>
                  <a:srgbClr val="004A98"/>
                </a:solidFill>
                <a:latin typeface="Franklin Gothic Heavy" panose="020B0903020102020204" pitchFamily="34" charset="0"/>
              </a:rPr>
              <a:t>, осваивают новые медиатехнологии</a:t>
            </a:r>
            <a:r>
              <a:rPr lang="en-US" sz="3306" dirty="0" smtClean="0">
                <a:solidFill>
                  <a:srgbClr val="004A98"/>
                </a:solidFill>
                <a:latin typeface="Franklin Gothic Heavy" panose="020B0903020102020204" pitchFamily="34" charset="0"/>
              </a:rPr>
              <a:t>.</a:t>
            </a:r>
            <a:r>
              <a:rPr lang="en-US" sz="3600" dirty="0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endParaRPr lang="ru-RU" sz="3600" dirty="0" smtClean="0">
              <a:solidFill>
                <a:srgbClr val="004A98"/>
              </a:solidFill>
              <a:latin typeface="Franklin Gothic Medium" panose="020B0603020102020204" pitchFamily="34" charset="0"/>
            </a:endParaRPr>
          </a:p>
          <a:p>
            <a:pPr>
              <a:lnSpc>
                <a:spcPts val="3968"/>
              </a:lnSpc>
              <a:spcBef>
                <a:spcPct val="0"/>
              </a:spcBef>
            </a:pPr>
            <a:r>
              <a:rPr lang="en-US" sz="3306" dirty="0" err="1">
                <a:solidFill>
                  <a:srgbClr val="004A98"/>
                </a:solidFill>
                <a:latin typeface="Franklin Gothic Heavy" panose="020B0903020102020204" pitchFamily="34" charset="0"/>
              </a:rPr>
              <a:t>Всегда</a:t>
            </a:r>
            <a:r>
              <a:rPr lang="en-US" sz="3306" dirty="0">
                <a:solidFill>
                  <a:srgbClr val="004A98"/>
                </a:solidFill>
                <a:latin typeface="Franklin Gothic Heavy" panose="020B0903020102020204" pitchFamily="34" charset="0"/>
              </a:rPr>
              <a:t> </a:t>
            </a:r>
            <a:r>
              <a:rPr lang="en-US" sz="3306" dirty="0" err="1">
                <a:solidFill>
                  <a:srgbClr val="004A98"/>
                </a:solidFill>
                <a:latin typeface="Franklin Gothic Heavy" panose="020B0903020102020204" pitchFamily="34" charset="0"/>
              </a:rPr>
              <a:t>рады</a:t>
            </a:r>
            <a:r>
              <a:rPr lang="en-US" sz="3306" dirty="0">
                <a:solidFill>
                  <a:srgbClr val="004A98"/>
                </a:solidFill>
                <a:latin typeface="Franklin Gothic Heavy" panose="020B0903020102020204" pitchFamily="34" charset="0"/>
              </a:rPr>
              <a:t> </a:t>
            </a:r>
            <a:r>
              <a:rPr lang="en-US" sz="3306" dirty="0" err="1">
                <a:solidFill>
                  <a:srgbClr val="004A98"/>
                </a:solidFill>
                <a:latin typeface="Franklin Gothic Heavy" panose="020B0903020102020204" pitchFamily="34" charset="0"/>
              </a:rPr>
              <a:t>новым</a:t>
            </a:r>
            <a:r>
              <a:rPr lang="en-US" sz="3306" dirty="0">
                <a:solidFill>
                  <a:srgbClr val="004A98"/>
                </a:solidFill>
                <a:latin typeface="Franklin Gothic Heavy" panose="020B0903020102020204" pitchFamily="34" charset="0"/>
              </a:rPr>
              <a:t> </a:t>
            </a:r>
            <a:r>
              <a:rPr lang="en-US" sz="3306" dirty="0" err="1">
                <a:solidFill>
                  <a:srgbClr val="004A98"/>
                </a:solidFill>
                <a:latin typeface="Franklin Gothic Heavy" panose="020B0903020102020204" pitchFamily="34" charset="0"/>
              </a:rPr>
              <a:t>знакомствам</a:t>
            </a:r>
            <a:r>
              <a:rPr lang="en-US" sz="3306" dirty="0">
                <a:solidFill>
                  <a:srgbClr val="004A98"/>
                </a:solidFill>
                <a:latin typeface="Franklin Gothic Heavy" panose="020B0903020102020204" pitchFamily="34" charset="0"/>
              </a:rPr>
              <a:t>!</a:t>
            </a:r>
          </a:p>
          <a:p>
            <a:pPr marL="0" lvl="0" indent="0">
              <a:lnSpc>
                <a:spcPts val="3968"/>
              </a:lnSpc>
              <a:spcBef>
                <a:spcPct val="0"/>
              </a:spcBef>
            </a:pPr>
            <a:endParaRPr lang="en-US" sz="3306" dirty="0">
              <a:solidFill>
                <a:srgbClr val="004A98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525000" y="7658156"/>
            <a:ext cx="5222236" cy="3308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330"/>
              </a:lnSpc>
              <a:spcBef>
                <a:spcPct val="0"/>
              </a:spcBef>
            </a:pPr>
            <a:r>
              <a:rPr lang="ru-RU" sz="3200" dirty="0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196143 Санкт-Петербург, </a:t>
            </a:r>
            <a:br>
              <a:rPr lang="ru-RU" sz="3200" dirty="0" smtClean="0">
                <a:solidFill>
                  <a:srgbClr val="004A98"/>
                </a:solidFill>
                <a:latin typeface="Franklin Gothic Medium" panose="020B0603020102020204" pitchFamily="34" charset="0"/>
              </a:rPr>
            </a:br>
            <a:r>
              <a:rPr lang="ru-RU" sz="3200" dirty="0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ул. Ленсовета, д. 35, </a:t>
            </a:r>
            <a:br>
              <a:rPr lang="ru-RU" sz="3200" dirty="0" smtClean="0">
                <a:solidFill>
                  <a:srgbClr val="004A98"/>
                </a:solidFill>
                <a:latin typeface="Franklin Gothic Medium" panose="020B0603020102020204" pitchFamily="34" charset="0"/>
              </a:rPr>
            </a:br>
            <a:r>
              <a:rPr lang="ru-RU" sz="3200" dirty="0" err="1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каб</a:t>
            </a:r>
            <a:r>
              <a:rPr lang="ru-RU" sz="3200" dirty="0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. 411</a:t>
            </a:r>
          </a:p>
          <a:p>
            <a:pPr marL="0" lvl="0" indent="0">
              <a:lnSpc>
                <a:spcPts val="4330"/>
              </a:lnSpc>
              <a:spcBef>
                <a:spcPct val="0"/>
              </a:spcBef>
            </a:pPr>
            <a:r>
              <a:rPr lang="ru-RU" sz="3200" dirty="0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Т. 8 (812) 246-29-77</a:t>
            </a:r>
          </a:p>
          <a:p>
            <a:pPr marL="0" lvl="0" indent="0">
              <a:lnSpc>
                <a:spcPts val="4330"/>
              </a:lnSpc>
              <a:spcBef>
                <a:spcPct val="0"/>
              </a:spcBef>
            </a:pPr>
            <a:endParaRPr lang="ru-RU" sz="3200" dirty="0" smtClean="0">
              <a:solidFill>
                <a:srgbClr val="004A98"/>
              </a:solidFill>
              <a:latin typeface="Franklin Gothic Medium" panose="020B0603020102020204" pitchFamily="34" charset="0"/>
            </a:endParaRPr>
          </a:p>
          <a:p>
            <a:pPr marL="0" lvl="0" indent="0">
              <a:lnSpc>
                <a:spcPts val="4330"/>
              </a:lnSpc>
              <a:spcBef>
                <a:spcPct val="0"/>
              </a:spcBef>
            </a:pPr>
            <a:endParaRPr lang="en-US" sz="3200" dirty="0">
              <a:solidFill>
                <a:srgbClr val="004A98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b="15374"/>
          <a:stretch>
            <a:fillRect/>
          </a:stretch>
        </p:blipFill>
        <p:spPr>
          <a:xfrm>
            <a:off x="14669638" y="6904820"/>
            <a:ext cx="3312915" cy="326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9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9817462" cy="10767688"/>
            <a:chOff x="0" y="0"/>
            <a:chExt cx="26423283" cy="1435691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789" b="10658"/>
            <a:stretch>
              <a:fillRect/>
            </a:stretch>
          </p:blipFill>
          <p:spPr>
            <a:xfrm>
              <a:off x="0" y="0"/>
              <a:ext cx="26423283" cy="14356918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 rot="-3344541">
            <a:off x="12832153" y="-8647946"/>
            <a:ext cx="8854294" cy="12711127"/>
          </a:xfrm>
          <a:prstGeom prst="rect">
            <a:avLst/>
          </a:prstGeom>
          <a:solidFill>
            <a:srgbClr val="0453F1"/>
          </a:solidFill>
        </p:spPr>
      </p:sp>
      <p:sp>
        <p:nvSpPr>
          <p:cNvPr id="5" name="AutoShape 5"/>
          <p:cNvSpPr/>
          <p:nvPr/>
        </p:nvSpPr>
        <p:spPr>
          <a:xfrm rot="-3387270">
            <a:off x="11231473" y="3409862"/>
            <a:ext cx="13807161" cy="6890911"/>
          </a:xfrm>
          <a:prstGeom prst="rect">
            <a:avLst/>
          </a:prstGeom>
          <a:solidFill>
            <a:srgbClr val="E1EBFF"/>
          </a:solidFill>
        </p:spPr>
      </p:sp>
      <p:sp>
        <p:nvSpPr>
          <p:cNvPr id="6" name="TextBox 6"/>
          <p:cNvSpPr txBox="1"/>
          <p:nvPr/>
        </p:nvSpPr>
        <p:spPr>
          <a:xfrm>
            <a:off x="13535524" y="0"/>
            <a:ext cx="4413157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040"/>
              </a:lnSpc>
              <a:spcBef>
                <a:spcPct val="0"/>
              </a:spcBef>
            </a:pPr>
            <a:r>
              <a:rPr lang="ru-RU" sz="4800" dirty="0" smtClean="0">
                <a:solidFill>
                  <a:srgbClr val="FFFFFF"/>
                </a:solidFill>
                <a:latin typeface="Franklin Gothic Heavy" panose="020B0903020102020204" pitchFamily="34" charset="0"/>
              </a:rPr>
              <a:t>К</a:t>
            </a:r>
            <a:r>
              <a:rPr lang="en-US" sz="4800" dirty="0" err="1" smtClean="0">
                <a:solidFill>
                  <a:srgbClr val="FFFFFF"/>
                </a:solidFill>
                <a:latin typeface="Franklin Gothic Heavy" panose="020B0903020102020204" pitchFamily="34" charset="0"/>
              </a:rPr>
              <a:t>оманда</a:t>
            </a:r>
            <a:r>
              <a:rPr lang="ru-RU" sz="4800" dirty="0" smtClean="0">
                <a:solidFill>
                  <a:srgbClr val="FFFFFF"/>
                </a:solidFill>
                <a:latin typeface="Franklin Gothic Heavy" panose="020B0903020102020204" pitchFamily="34" charset="0"/>
              </a:rPr>
              <a:t> </a:t>
            </a:r>
            <a:br>
              <a:rPr lang="ru-RU" sz="4800" dirty="0" smtClean="0">
                <a:solidFill>
                  <a:srgbClr val="FFFFFF"/>
                </a:solidFill>
                <a:latin typeface="Franklin Gothic Heavy" panose="020B0903020102020204" pitchFamily="34" charset="0"/>
              </a:rPr>
            </a:br>
            <a:r>
              <a:rPr lang="ru-RU" sz="4800" dirty="0" smtClean="0">
                <a:solidFill>
                  <a:srgbClr val="FFFFFF"/>
                </a:solidFill>
                <a:latin typeface="Franklin Gothic Heavy" panose="020B0903020102020204" pitchFamily="34" charset="0"/>
              </a:rPr>
              <a:t>Медиа-центра</a:t>
            </a:r>
            <a:endParaRPr lang="en-US" sz="4800" dirty="0">
              <a:solidFill>
                <a:srgbClr val="FFFFFF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928699" y="6281000"/>
            <a:ext cx="4359301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 dirty="0">
                <a:solidFill>
                  <a:srgbClr val="004A98"/>
                </a:solidFill>
                <a:latin typeface="IBM Plex Sans"/>
              </a:rPr>
              <a:t> </a:t>
            </a:r>
            <a:r>
              <a:rPr lang="en-US" sz="2700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30 </a:t>
            </a:r>
            <a:r>
              <a:rPr lang="ru-RU" sz="2700" dirty="0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участник</a:t>
            </a:r>
            <a:r>
              <a:rPr lang="en-US" sz="2700" dirty="0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ов</a:t>
            </a:r>
            <a:r>
              <a:rPr lang="en-US" sz="2700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, </a:t>
            </a:r>
            <a:r>
              <a:rPr lang="en-US" sz="2700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каждый</a:t>
            </a:r>
            <a:r>
              <a:rPr lang="en-US" sz="2700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</a:p>
          <a:p>
            <a:pPr algn="ctr">
              <a:lnSpc>
                <a:spcPts val="3240"/>
              </a:lnSpc>
            </a:pPr>
            <a:r>
              <a:rPr lang="en-US" sz="2700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из</a:t>
            </a:r>
            <a:r>
              <a:rPr lang="en-US" sz="2700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700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которых</a:t>
            </a:r>
            <a:r>
              <a:rPr lang="en-US" sz="2700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700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уникален</a:t>
            </a:r>
            <a:r>
              <a:rPr lang="en-US" sz="2700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!</a:t>
            </a:r>
          </a:p>
          <a:p>
            <a:pPr marL="0" lvl="0" indent="0" algn="l">
              <a:lnSpc>
                <a:spcPts val="3240"/>
              </a:lnSpc>
              <a:spcBef>
                <a:spcPct val="0"/>
              </a:spcBef>
            </a:pPr>
            <a:endParaRPr lang="en-US" sz="2700" dirty="0">
              <a:solidFill>
                <a:srgbClr val="004A98"/>
              </a:solidFill>
              <a:latin typeface="IBM Plex Sa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928699" y="7234882"/>
            <a:ext cx="4058578" cy="30521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402"/>
              </a:lnSpc>
            </a:pPr>
            <a:r>
              <a:rPr lang="en-US" sz="2400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Они</a:t>
            </a:r>
            <a:r>
              <a:rPr lang="en-US" sz="2400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400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смело</a:t>
            </a:r>
            <a:r>
              <a:rPr lang="en-US" sz="2400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400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берутся</a:t>
            </a:r>
            <a:r>
              <a:rPr lang="en-US" sz="2400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за </a:t>
            </a:r>
            <a:r>
              <a:rPr lang="en-US" sz="2400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самые</a:t>
            </a:r>
            <a:r>
              <a:rPr lang="en-US" sz="2400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400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разные</a:t>
            </a:r>
            <a:r>
              <a:rPr lang="en-US" sz="2400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400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темы</a:t>
            </a:r>
            <a:r>
              <a:rPr lang="en-US" sz="2400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и </a:t>
            </a:r>
            <a:r>
              <a:rPr lang="en-US" sz="2400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форматы</a:t>
            </a:r>
            <a:r>
              <a:rPr lang="en-US" sz="2400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, не </a:t>
            </a:r>
            <a:r>
              <a:rPr lang="en-US" sz="2400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боятся</a:t>
            </a:r>
            <a:r>
              <a:rPr lang="en-US" sz="2400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400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задавать</a:t>
            </a:r>
            <a:r>
              <a:rPr lang="en-US" sz="2400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400" dirty="0" err="1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вопросы</a:t>
            </a:r>
            <a:r>
              <a:rPr lang="ru-RU" sz="2400" dirty="0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,</a:t>
            </a:r>
            <a:r>
              <a:rPr lang="en-US" sz="2400" dirty="0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400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всегда</a:t>
            </a:r>
            <a:r>
              <a:rPr lang="en-US" sz="2400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400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стараются</a:t>
            </a:r>
            <a:r>
              <a:rPr lang="en-US" sz="2400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быть в </a:t>
            </a:r>
            <a:r>
              <a:rPr lang="en-US" sz="2400" dirty="0" err="1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центре</a:t>
            </a:r>
            <a:r>
              <a:rPr lang="en-US" sz="2400" dirty="0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400" dirty="0" err="1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событий</a:t>
            </a:r>
            <a:r>
              <a:rPr lang="ru-RU" sz="2400" dirty="0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, всегда готовы осваивать новые технологии!</a:t>
            </a:r>
            <a:r>
              <a:rPr lang="en-US" sz="2400" dirty="0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endParaRPr lang="en-US" sz="2400" dirty="0">
              <a:solidFill>
                <a:srgbClr val="004A98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4273206" y="5827864"/>
            <a:ext cx="3861847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ru-RU" sz="2599" dirty="0" smtClean="0">
                <a:solidFill>
                  <a:srgbClr val="004A98"/>
                </a:solidFill>
                <a:latin typeface="Franklin Gothic Heavy" panose="020B0903020102020204" pitchFamily="34" charset="0"/>
              </a:rPr>
              <a:t>М</a:t>
            </a:r>
            <a:r>
              <a:rPr lang="en-US" sz="2599" dirty="0" err="1" smtClean="0">
                <a:solidFill>
                  <a:srgbClr val="004A98"/>
                </a:solidFill>
                <a:latin typeface="Franklin Gothic Heavy" panose="020B0903020102020204" pitchFamily="34" charset="0"/>
              </a:rPr>
              <a:t>едиа-центр</a:t>
            </a:r>
            <a:r>
              <a:rPr lang="en-US" sz="2599" dirty="0" smtClean="0">
                <a:solidFill>
                  <a:srgbClr val="004A98"/>
                </a:solidFill>
                <a:latin typeface="Franklin Gothic Heavy" panose="020B0903020102020204" pitchFamily="34" charset="0"/>
              </a:rPr>
              <a:t> </a:t>
            </a:r>
            <a:r>
              <a:rPr lang="en-US" sz="2599" dirty="0">
                <a:solidFill>
                  <a:srgbClr val="004A98"/>
                </a:solidFill>
                <a:latin typeface="Franklin Gothic Heavy" panose="020B0903020102020204" pitchFamily="34" charset="0"/>
              </a:rPr>
              <a:t>– </a:t>
            </a:r>
            <a:r>
              <a:rPr lang="en-US" sz="2599" dirty="0" err="1" smtClean="0">
                <a:solidFill>
                  <a:srgbClr val="004A98"/>
                </a:solidFill>
                <a:latin typeface="Franklin Gothic Heavy" panose="020B0903020102020204" pitchFamily="34" charset="0"/>
              </a:rPr>
              <a:t>это</a:t>
            </a:r>
            <a:r>
              <a:rPr lang="en-US" sz="2599" dirty="0" smtClean="0">
                <a:solidFill>
                  <a:srgbClr val="004A98"/>
                </a:solidFill>
                <a:latin typeface="Franklin Gothic Heavy" panose="020B0903020102020204" pitchFamily="34" charset="0"/>
              </a:rPr>
              <a:t> </a:t>
            </a:r>
            <a:endParaRPr lang="en-US" sz="2599" dirty="0">
              <a:solidFill>
                <a:srgbClr val="004A98"/>
              </a:solidFill>
              <a:latin typeface="Franklin Gothic Heavy" panose="020B0903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36261" y="1375565"/>
            <a:ext cx="6729035" cy="741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97"/>
              </a:lnSpc>
              <a:spcBef>
                <a:spcPct val="0"/>
              </a:spcBef>
            </a:pPr>
            <a:r>
              <a:rPr lang="en-US" sz="3952" dirty="0" err="1">
                <a:solidFill>
                  <a:srgbClr val="0453F1"/>
                </a:solidFill>
                <a:latin typeface="Franklin Gothic Medium" panose="020B0603020102020204" pitchFamily="34" charset="0"/>
              </a:rPr>
              <a:t>Главный</a:t>
            </a:r>
            <a:r>
              <a:rPr lang="en-US" sz="3952" dirty="0">
                <a:solidFill>
                  <a:srgbClr val="0453F1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952" dirty="0" err="1">
                <a:solidFill>
                  <a:srgbClr val="0453F1"/>
                </a:solidFill>
                <a:latin typeface="Franklin Gothic Medium" panose="020B0603020102020204" pitchFamily="34" charset="0"/>
              </a:rPr>
              <a:t>редактор</a:t>
            </a:r>
            <a:endParaRPr lang="en-US" sz="3952" dirty="0">
              <a:solidFill>
                <a:srgbClr val="0453F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66800" y="2117243"/>
            <a:ext cx="6203688" cy="601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42"/>
              </a:lnSpc>
              <a:spcBef>
                <a:spcPct val="0"/>
              </a:spcBef>
            </a:pPr>
            <a:r>
              <a:rPr lang="en-US" sz="3952" dirty="0" err="1">
                <a:solidFill>
                  <a:srgbClr val="0453F1"/>
                </a:solidFill>
                <a:latin typeface="Franklin Gothic Medium" panose="020B0603020102020204" pitchFamily="34" charset="0"/>
              </a:rPr>
              <a:t>Операторы</a:t>
            </a:r>
            <a:r>
              <a:rPr lang="en-US" sz="3952" dirty="0">
                <a:solidFill>
                  <a:srgbClr val="0453F1"/>
                </a:solidFill>
                <a:latin typeface="Franklin Gothic Medium" panose="020B0603020102020204" pitchFamily="34" charset="0"/>
              </a:rPr>
              <a:t>, </a:t>
            </a:r>
            <a:r>
              <a:rPr lang="en-US" sz="3952" dirty="0" err="1">
                <a:solidFill>
                  <a:srgbClr val="0453F1"/>
                </a:solidFill>
                <a:latin typeface="Franklin Gothic Medium" panose="020B0603020102020204" pitchFamily="34" charset="0"/>
              </a:rPr>
              <a:t>монтажеры</a:t>
            </a:r>
            <a:endParaRPr lang="en-US" sz="3952" dirty="0">
              <a:solidFill>
                <a:srgbClr val="0453F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62000" y="2780819"/>
            <a:ext cx="5542396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506"/>
              </a:lnSpc>
              <a:spcBef>
                <a:spcPct val="0"/>
              </a:spcBef>
            </a:pPr>
            <a:r>
              <a:rPr lang="en-US" sz="3952" dirty="0" err="1" smtClean="0">
                <a:solidFill>
                  <a:srgbClr val="0453F1"/>
                </a:solidFill>
                <a:latin typeface="Franklin Gothic Medium" panose="020B0603020102020204" pitchFamily="34" charset="0"/>
              </a:rPr>
              <a:t>Корреспонденты</a:t>
            </a:r>
            <a:r>
              <a:rPr lang="ru-RU" sz="3952" dirty="0" smtClean="0">
                <a:solidFill>
                  <a:srgbClr val="0453F1"/>
                </a:solidFill>
                <a:latin typeface="Franklin Gothic Medium" panose="020B0603020102020204" pitchFamily="34" charset="0"/>
              </a:rPr>
              <a:t>…</a:t>
            </a:r>
            <a:endParaRPr lang="en-US" sz="3952" dirty="0">
              <a:solidFill>
                <a:srgbClr val="0453F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7" name="TextBox 8"/>
          <p:cNvSpPr txBox="1"/>
          <p:nvPr/>
        </p:nvSpPr>
        <p:spPr>
          <a:xfrm>
            <a:off x="267915" y="40375"/>
            <a:ext cx="17228379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575"/>
              </a:lnSpc>
            </a:pPr>
            <a:r>
              <a:rPr lang="ru-RU" sz="7200" dirty="0" smtClean="0">
                <a:solidFill>
                  <a:srgbClr val="0453F1"/>
                </a:solidFill>
                <a:latin typeface="Franklin Gothic Heavy" panose="020B0903020102020204" pitchFamily="34" charset="0"/>
              </a:rPr>
              <a:t>В редакции распределены роли:</a:t>
            </a:r>
            <a:endParaRPr lang="en-US" sz="7200" dirty="0">
              <a:solidFill>
                <a:srgbClr val="0453F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595800" y="4411588"/>
            <a:ext cx="7315200" cy="2799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48995" indent="-57150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0453F1"/>
                </a:solidFill>
                <a:latin typeface="Franklin Gothic Medium" panose="020B0603020102020204" pitchFamily="34" charset="0"/>
              </a:rPr>
              <a:t>исследования</a:t>
            </a:r>
          </a:p>
          <a:p>
            <a:pPr marL="848995" indent="-57150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0453F1"/>
                </a:solidFill>
                <a:latin typeface="Franklin Gothic Medium" panose="020B0603020102020204" pitchFamily="34" charset="0"/>
              </a:rPr>
              <a:t>ролевые</a:t>
            </a:r>
            <a:r>
              <a:rPr lang="ru-RU" sz="3200" dirty="0">
                <a:solidFill>
                  <a:srgbClr val="0453F1"/>
                </a:solidFill>
                <a:latin typeface="Franklin Gothic Medium" panose="020B0603020102020204" pitchFamily="34" charset="0"/>
              </a:rPr>
              <a:t>, деловые игры</a:t>
            </a:r>
          </a:p>
          <a:p>
            <a:pPr marL="848995" indent="-571500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0453F1"/>
                </a:solidFill>
                <a:latin typeface="Franklin Gothic Medium" panose="020B0603020102020204" pitchFamily="34" charset="0"/>
              </a:rPr>
              <a:t>к</a:t>
            </a:r>
            <a:r>
              <a:rPr lang="ru-RU" sz="3200" dirty="0" smtClean="0">
                <a:solidFill>
                  <a:srgbClr val="0453F1"/>
                </a:solidFill>
                <a:latin typeface="Franklin Gothic Medium" panose="020B0603020102020204" pitchFamily="34" charset="0"/>
              </a:rPr>
              <a:t>омандная работа для выполнения проектов</a:t>
            </a:r>
            <a:endParaRPr lang="ru-RU" sz="3200" dirty="0">
              <a:solidFill>
                <a:srgbClr val="0453F1"/>
              </a:solidFill>
              <a:latin typeface="Franklin Gothic Medium" panose="020B0603020102020204" pitchFamily="34" charset="0"/>
            </a:endParaRPr>
          </a:p>
          <a:p>
            <a:pPr marL="283845" indent="-6350">
              <a:lnSpc>
                <a:spcPct val="105000"/>
              </a:lnSpc>
            </a:pPr>
            <a:endParaRPr lang="ru-RU" sz="3952" dirty="0">
              <a:solidFill>
                <a:srgbClr val="0453F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1" name="TextBox 8"/>
          <p:cNvSpPr txBox="1"/>
          <p:nvPr/>
        </p:nvSpPr>
        <p:spPr>
          <a:xfrm>
            <a:off x="295957" y="3898894"/>
            <a:ext cx="6299843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575"/>
              </a:lnSpc>
            </a:pPr>
            <a:r>
              <a:rPr lang="ru-RU" sz="7974" dirty="0" smtClean="0">
                <a:solidFill>
                  <a:srgbClr val="0453F1"/>
                </a:solidFill>
                <a:latin typeface="Franklin Gothic Heavy" panose="020B0903020102020204" pitchFamily="34" charset="0"/>
              </a:rPr>
              <a:t>Проводятся:</a:t>
            </a:r>
            <a:endParaRPr lang="en-US" sz="7974" dirty="0">
              <a:solidFill>
                <a:srgbClr val="0453F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2" name="AutoShape 3"/>
          <p:cNvSpPr/>
          <p:nvPr/>
        </p:nvSpPr>
        <p:spPr>
          <a:xfrm rot="-3387270">
            <a:off x="11285571" y="3122731"/>
            <a:ext cx="13807161" cy="6890911"/>
          </a:xfrm>
          <a:prstGeom prst="rect">
            <a:avLst/>
          </a:prstGeom>
          <a:solidFill>
            <a:srgbClr val="E1EBFF"/>
          </a:solidFill>
        </p:spPr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8177" y="970364"/>
            <a:ext cx="5597823" cy="559782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769" y="1246185"/>
            <a:ext cx="3671794" cy="275384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15" y="5285077"/>
            <a:ext cx="6530565" cy="489792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92" b="13704"/>
          <a:stretch/>
        </p:blipFill>
        <p:spPr>
          <a:xfrm>
            <a:off x="6926639" y="6568187"/>
            <a:ext cx="7602030" cy="363208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20555"/>
          <a:stretch/>
        </p:blipFill>
        <p:spPr>
          <a:xfrm>
            <a:off x="14699251" y="6568187"/>
            <a:ext cx="2750549" cy="36764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4191000" y="0"/>
            <a:ext cx="27106320" cy="10287000"/>
            <a:chOff x="0" y="0"/>
            <a:chExt cx="5399224" cy="20490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99224" cy="2049036"/>
            </a:xfrm>
            <a:custGeom>
              <a:avLst/>
              <a:gdLst/>
              <a:ahLst/>
              <a:cxnLst/>
              <a:rect l="l" t="t" r="r" b="b"/>
              <a:pathLst>
                <a:path w="5399224" h="2049036">
                  <a:moveTo>
                    <a:pt x="1138182" y="2049036"/>
                  </a:moveTo>
                  <a:lnTo>
                    <a:pt x="0" y="2049036"/>
                  </a:lnTo>
                  <a:lnTo>
                    <a:pt x="2049036" y="0"/>
                  </a:lnTo>
                  <a:lnTo>
                    <a:pt x="3187218" y="0"/>
                  </a:lnTo>
                  <a:lnTo>
                    <a:pt x="1138182" y="2049036"/>
                  </a:lnTo>
                  <a:close/>
                  <a:moveTo>
                    <a:pt x="5399224" y="0"/>
                  </a:moveTo>
                  <a:lnTo>
                    <a:pt x="4261042" y="0"/>
                  </a:lnTo>
                  <a:lnTo>
                    <a:pt x="2212007" y="2049036"/>
                  </a:lnTo>
                  <a:lnTo>
                    <a:pt x="3350189" y="2049036"/>
                  </a:lnTo>
                  <a:lnTo>
                    <a:pt x="5399224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5399224" cy="2049036"/>
            </a:xfrm>
            <a:custGeom>
              <a:avLst/>
              <a:gdLst/>
              <a:ahLst/>
              <a:cxnLst/>
              <a:rect l="l" t="t" r="r" b="b"/>
              <a:pathLst>
                <a:path w="5399224" h="2049036">
                  <a:moveTo>
                    <a:pt x="1138182" y="2049036"/>
                  </a:moveTo>
                  <a:lnTo>
                    <a:pt x="0" y="2049036"/>
                  </a:lnTo>
                  <a:lnTo>
                    <a:pt x="2049036" y="0"/>
                  </a:lnTo>
                  <a:lnTo>
                    <a:pt x="3187218" y="0"/>
                  </a:lnTo>
                  <a:lnTo>
                    <a:pt x="1138182" y="2049036"/>
                  </a:lnTo>
                  <a:close/>
                  <a:moveTo>
                    <a:pt x="5399224" y="0"/>
                  </a:moveTo>
                  <a:lnTo>
                    <a:pt x="4261042" y="0"/>
                  </a:lnTo>
                  <a:lnTo>
                    <a:pt x="2212007" y="2049036"/>
                  </a:lnTo>
                  <a:lnTo>
                    <a:pt x="3350189" y="2049036"/>
                  </a:lnTo>
                  <a:lnTo>
                    <a:pt x="5399224" y="0"/>
                  </a:lnTo>
                  <a:close/>
                </a:path>
              </a:pathLst>
            </a:custGeom>
            <a:blipFill>
              <a:blip r:embed="rId2"/>
              <a:stretch>
                <a:fillRect t="-48812" b="-48812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 rot="-10800000">
            <a:off x="11405782" y="-131097"/>
            <a:ext cx="6183035" cy="6173142"/>
            <a:chOff x="0" y="0"/>
            <a:chExt cx="6350000" cy="6339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</p:grpSp>
      <p:sp>
        <p:nvSpPr>
          <p:cNvPr id="7" name="AutoShape 7"/>
          <p:cNvSpPr/>
          <p:nvPr/>
        </p:nvSpPr>
        <p:spPr>
          <a:xfrm rot="-3344541">
            <a:off x="14012044" y="-9081931"/>
            <a:ext cx="8854294" cy="12711127"/>
          </a:xfrm>
          <a:prstGeom prst="rect">
            <a:avLst/>
          </a:prstGeom>
          <a:solidFill>
            <a:srgbClr val="0453F1"/>
          </a:solidFill>
        </p:spPr>
      </p:sp>
      <p:sp>
        <p:nvSpPr>
          <p:cNvPr id="8" name="TextBox 8"/>
          <p:cNvSpPr txBox="1"/>
          <p:nvPr/>
        </p:nvSpPr>
        <p:spPr>
          <a:xfrm>
            <a:off x="221421" y="190500"/>
            <a:ext cx="13800097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75"/>
              </a:lnSpc>
            </a:pPr>
            <a:r>
              <a:rPr lang="en-US" sz="7974" dirty="0" err="1">
                <a:solidFill>
                  <a:srgbClr val="0453F1"/>
                </a:solidFill>
                <a:latin typeface="Franklin Gothic Heavy" panose="020B0903020102020204" pitchFamily="34" charset="0"/>
              </a:rPr>
              <a:t>Как</a:t>
            </a:r>
            <a:r>
              <a:rPr lang="en-US" sz="7974" dirty="0">
                <a:solidFill>
                  <a:srgbClr val="0453F1"/>
                </a:solidFill>
                <a:latin typeface="Franklin Gothic Heavy" panose="020B0903020102020204" pitchFamily="34" charset="0"/>
              </a:rPr>
              <a:t> </a:t>
            </a:r>
            <a:r>
              <a:rPr lang="en-US" sz="7974" dirty="0" err="1">
                <a:solidFill>
                  <a:srgbClr val="0453F1"/>
                </a:solidFill>
                <a:latin typeface="Franklin Gothic Heavy" panose="020B0903020102020204" pitchFamily="34" charset="0"/>
              </a:rPr>
              <a:t>проходит</a:t>
            </a:r>
            <a:r>
              <a:rPr lang="en-US" sz="7974" dirty="0">
                <a:solidFill>
                  <a:srgbClr val="0453F1"/>
                </a:solidFill>
                <a:latin typeface="Franklin Gothic Heavy" panose="020B0903020102020204" pitchFamily="34" charset="0"/>
              </a:rPr>
              <a:t> </a:t>
            </a:r>
            <a:r>
              <a:rPr lang="en-US" sz="7974" dirty="0" smtClean="0">
                <a:solidFill>
                  <a:srgbClr val="0453F1"/>
                </a:solidFill>
                <a:latin typeface="Franklin Gothic Heavy" panose="020B0903020102020204" pitchFamily="34" charset="0"/>
              </a:rPr>
              <a:t>работа</a:t>
            </a:r>
            <a:endParaRPr lang="en-US" sz="7974" dirty="0">
              <a:solidFill>
                <a:srgbClr val="0453F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0" y="1323812"/>
            <a:ext cx="9788746" cy="9572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3730" lvl="1" indent="-381865">
              <a:lnSpc>
                <a:spcPts val="4952"/>
              </a:lnSpc>
              <a:buFont typeface="Arial"/>
              <a:buChar char="•"/>
            </a:pPr>
            <a:r>
              <a:rPr lang="en-US" sz="3537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В </a:t>
            </a:r>
            <a:r>
              <a:rPr lang="en-US" sz="3537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начале</a:t>
            </a:r>
            <a:r>
              <a:rPr lang="en-US" sz="3537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537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месяца</a:t>
            </a:r>
            <a:r>
              <a:rPr lang="en-US" sz="3537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537" dirty="0" err="1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составляе</a:t>
            </a:r>
            <a:r>
              <a:rPr lang="ru-RU" sz="3537" dirty="0" err="1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тся</a:t>
            </a:r>
            <a:r>
              <a:rPr lang="en-US" sz="3537" dirty="0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endParaRPr lang="en-US" sz="3537" dirty="0">
              <a:solidFill>
                <a:srgbClr val="004A98"/>
              </a:solidFill>
              <a:latin typeface="Franklin Gothic Medium" panose="020B0603020102020204" pitchFamily="34" charset="0"/>
            </a:endParaRPr>
          </a:p>
          <a:p>
            <a:pPr>
              <a:lnSpc>
                <a:spcPts val="4952"/>
              </a:lnSpc>
            </a:pPr>
            <a:r>
              <a:rPr lang="en-US" sz="3537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      </a:t>
            </a:r>
            <a:r>
              <a:rPr lang="en-US" sz="3537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контент-план</a:t>
            </a:r>
            <a:r>
              <a:rPr lang="en-US" sz="3537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537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на</a:t>
            </a:r>
            <a:r>
              <a:rPr lang="en-US" sz="3537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537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месяц</a:t>
            </a:r>
            <a:endParaRPr lang="en-US" sz="3537" dirty="0">
              <a:solidFill>
                <a:srgbClr val="004A98"/>
              </a:solidFill>
              <a:latin typeface="Franklin Gothic Medium" panose="020B0603020102020204" pitchFamily="34" charset="0"/>
            </a:endParaRPr>
          </a:p>
          <a:p>
            <a:pPr marL="763730" lvl="1" indent="-381865">
              <a:lnSpc>
                <a:spcPts val="4952"/>
              </a:lnSpc>
              <a:buFont typeface="Arial"/>
              <a:buChar char="•"/>
            </a:pPr>
            <a:r>
              <a:rPr lang="ru-RU" sz="3537" dirty="0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На в</a:t>
            </a:r>
            <a:r>
              <a:rPr lang="en-US" sz="3537" dirty="0" err="1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стреч</a:t>
            </a:r>
            <a:r>
              <a:rPr lang="ru-RU" sz="3537" dirty="0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е</a:t>
            </a:r>
            <a:r>
              <a:rPr lang="en-US" sz="3537" dirty="0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537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в </a:t>
            </a:r>
            <a:r>
              <a:rPr lang="en-US" sz="3537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студии</a:t>
            </a:r>
            <a:r>
              <a:rPr lang="en-US" sz="3537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537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раз</a:t>
            </a:r>
            <a:r>
              <a:rPr lang="en-US" sz="3537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в </a:t>
            </a:r>
            <a:r>
              <a:rPr lang="en-US" sz="3537" dirty="0" err="1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неделю</a:t>
            </a:r>
            <a:r>
              <a:rPr lang="en-US" sz="3537" dirty="0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537" dirty="0" err="1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уточняе</a:t>
            </a:r>
            <a:r>
              <a:rPr lang="ru-RU" sz="3537" dirty="0" err="1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тся</a:t>
            </a:r>
            <a:r>
              <a:rPr lang="en-US" sz="3537" dirty="0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537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план</a:t>
            </a:r>
            <a:r>
              <a:rPr lang="en-US" sz="3537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на </a:t>
            </a:r>
            <a:r>
              <a:rPr lang="en-US" sz="3537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неделю</a:t>
            </a:r>
            <a:r>
              <a:rPr lang="en-US" sz="3537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, </a:t>
            </a:r>
            <a:r>
              <a:rPr lang="en-US" sz="3537" dirty="0" err="1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продумывае</a:t>
            </a:r>
            <a:r>
              <a:rPr lang="ru-RU" sz="3537" dirty="0" err="1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тся</a:t>
            </a:r>
            <a:r>
              <a:rPr lang="en-US" sz="3537" dirty="0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537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содержание </a:t>
            </a:r>
            <a:r>
              <a:rPr lang="en-US" sz="3537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постов</a:t>
            </a:r>
            <a:endParaRPr lang="en-US" sz="3537" dirty="0">
              <a:solidFill>
                <a:srgbClr val="004A98"/>
              </a:solidFill>
              <a:latin typeface="Franklin Gothic Medium" panose="020B0603020102020204" pitchFamily="34" charset="0"/>
            </a:endParaRPr>
          </a:p>
          <a:p>
            <a:pPr marL="763730" lvl="1" indent="-381865">
              <a:lnSpc>
                <a:spcPts val="4952"/>
              </a:lnSpc>
              <a:buFont typeface="Arial"/>
              <a:buChar char="•"/>
            </a:pPr>
            <a:r>
              <a:rPr lang="en-US" sz="3537" dirty="0" err="1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Распределя</a:t>
            </a:r>
            <a:r>
              <a:rPr lang="ru-RU" sz="3537" dirty="0" err="1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ются</a:t>
            </a:r>
            <a:r>
              <a:rPr lang="en-US" sz="3537" dirty="0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537" dirty="0" err="1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ответственны</a:t>
            </a:r>
            <a:r>
              <a:rPr lang="ru-RU" sz="3537" dirty="0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е</a:t>
            </a:r>
            <a:r>
              <a:rPr lang="en-US" sz="3537" dirty="0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endParaRPr lang="en-US" sz="3537" dirty="0">
              <a:solidFill>
                <a:srgbClr val="004A98"/>
              </a:solidFill>
              <a:latin typeface="Franklin Gothic Medium" panose="020B0603020102020204" pitchFamily="34" charset="0"/>
            </a:endParaRPr>
          </a:p>
          <a:p>
            <a:pPr marL="381865" lvl="1">
              <a:lnSpc>
                <a:spcPts val="4952"/>
              </a:lnSpc>
            </a:pPr>
            <a:r>
              <a:rPr lang="ru-RU" sz="3537" dirty="0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   </a:t>
            </a:r>
            <a:r>
              <a:rPr lang="en-US" sz="3537" dirty="0" err="1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за</a:t>
            </a:r>
            <a:r>
              <a:rPr lang="en-US" sz="3537" dirty="0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537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рубрики</a:t>
            </a:r>
            <a:r>
              <a:rPr lang="en-US" sz="3537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/</a:t>
            </a:r>
            <a:r>
              <a:rPr lang="en-US" sz="3537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посты</a:t>
            </a:r>
            <a:endParaRPr lang="en-US" sz="3537" dirty="0">
              <a:solidFill>
                <a:srgbClr val="004A98"/>
              </a:solidFill>
              <a:latin typeface="Franklin Gothic Medium" panose="020B0603020102020204" pitchFamily="34" charset="0"/>
            </a:endParaRPr>
          </a:p>
          <a:p>
            <a:pPr marL="763730" lvl="1" indent="-381865">
              <a:lnSpc>
                <a:spcPts val="4952"/>
              </a:lnSpc>
              <a:buFont typeface="Arial"/>
              <a:buChar char="•"/>
            </a:pPr>
            <a:r>
              <a:rPr lang="en-US" sz="3537" dirty="0" err="1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Создае</a:t>
            </a:r>
            <a:r>
              <a:rPr lang="ru-RU" sz="3537" dirty="0" err="1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тся</a:t>
            </a:r>
            <a:r>
              <a:rPr lang="en-US" sz="3537" dirty="0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537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контент</a:t>
            </a:r>
            <a:r>
              <a:rPr lang="en-US" sz="3537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:</a:t>
            </a:r>
          </a:p>
          <a:p>
            <a:pPr marL="1260000" lvl="1" indent="-571500">
              <a:lnSpc>
                <a:spcPts val="4952"/>
              </a:lnSpc>
              <a:buFont typeface="Wingdings" panose="05000000000000000000" pitchFamily="2" charset="2"/>
              <a:buChar char="v"/>
            </a:pPr>
            <a:r>
              <a:rPr lang="en-US" sz="3537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посты</a:t>
            </a:r>
            <a:endParaRPr lang="en-US" sz="3537" dirty="0">
              <a:solidFill>
                <a:srgbClr val="004A98"/>
              </a:solidFill>
              <a:latin typeface="Franklin Gothic Medium" panose="020B0603020102020204" pitchFamily="34" charset="0"/>
            </a:endParaRPr>
          </a:p>
          <a:p>
            <a:pPr marL="1260000" lvl="1" indent="-571500">
              <a:lnSpc>
                <a:spcPts val="4952"/>
              </a:lnSpc>
              <a:buFont typeface="Wingdings" panose="05000000000000000000" pitchFamily="2" charset="2"/>
              <a:buChar char="v"/>
            </a:pPr>
            <a:r>
              <a:rPr lang="en-US" sz="3537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видеоролики</a:t>
            </a:r>
            <a:endParaRPr lang="en-US" sz="3537" dirty="0">
              <a:solidFill>
                <a:srgbClr val="004A98"/>
              </a:solidFill>
              <a:latin typeface="Franklin Gothic Medium" panose="020B0603020102020204" pitchFamily="34" charset="0"/>
            </a:endParaRPr>
          </a:p>
          <a:p>
            <a:pPr marL="1260000" lvl="1" indent="-571500">
              <a:lnSpc>
                <a:spcPts val="4952"/>
              </a:lnSpc>
              <a:buFont typeface="Wingdings" panose="05000000000000000000" pitchFamily="2" charset="2"/>
              <a:buChar char="v"/>
            </a:pPr>
            <a:r>
              <a:rPr lang="en-US" sz="3537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опросы</a:t>
            </a:r>
            <a:endParaRPr lang="en-US" sz="3537" dirty="0">
              <a:solidFill>
                <a:srgbClr val="004A98"/>
              </a:solidFill>
              <a:latin typeface="Franklin Gothic Medium" panose="020B0603020102020204" pitchFamily="34" charset="0"/>
            </a:endParaRPr>
          </a:p>
          <a:p>
            <a:pPr marL="1260000" lvl="1" indent="-571500">
              <a:lnSpc>
                <a:spcPts val="4952"/>
              </a:lnSpc>
              <a:buFont typeface="Wingdings" panose="05000000000000000000" pitchFamily="2" charset="2"/>
              <a:buChar char="v"/>
            </a:pPr>
            <a:r>
              <a:rPr lang="en-US" sz="3537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статьи</a:t>
            </a:r>
            <a:endParaRPr lang="en-US" sz="3537" dirty="0">
              <a:solidFill>
                <a:srgbClr val="004A98"/>
              </a:solidFill>
              <a:latin typeface="Franklin Gothic Medium" panose="020B0603020102020204" pitchFamily="34" charset="0"/>
            </a:endParaRPr>
          </a:p>
          <a:p>
            <a:pPr marL="1260000" lvl="1" indent="-571500">
              <a:lnSpc>
                <a:spcPts val="4952"/>
              </a:lnSpc>
              <a:buFont typeface="Wingdings" panose="05000000000000000000" pitchFamily="2" charset="2"/>
              <a:buChar char="v"/>
            </a:pPr>
            <a:r>
              <a:rPr lang="en-US" sz="3537" dirty="0" err="1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инфографик</a:t>
            </a:r>
            <a:r>
              <a:rPr lang="ru-RU" sz="3537" dirty="0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а</a:t>
            </a:r>
            <a:endParaRPr lang="en-US" sz="3537" dirty="0">
              <a:solidFill>
                <a:srgbClr val="004A98"/>
              </a:solidFill>
              <a:latin typeface="Franklin Gothic Medium" panose="020B0603020102020204" pitchFamily="34" charset="0"/>
            </a:endParaRPr>
          </a:p>
          <a:p>
            <a:pPr marL="1260000" lvl="1" indent="-571500">
              <a:lnSpc>
                <a:spcPts val="4952"/>
              </a:lnSpc>
              <a:buFont typeface="Wingdings" panose="05000000000000000000" pitchFamily="2" charset="2"/>
              <a:buChar char="v"/>
            </a:pPr>
            <a:r>
              <a:rPr lang="en-US" sz="3537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лонгриды</a:t>
            </a:r>
            <a:endParaRPr lang="en-US" sz="3537" dirty="0">
              <a:solidFill>
                <a:srgbClr val="004A98"/>
              </a:solidFill>
              <a:latin typeface="Franklin Gothic Medium" panose="020B0603020102020204" pitchFamily="34" charset="0"/>
            </a:endParaRPr>
          </a:p>
          <a:p>
            <a:pPr>
              <a:lnSpc>
                <a:spcPts val="4952"/>
              </a:lnSpc>
            </a:pPr>
            <a:endParaRPr lang="en-US" sz="3537" dirty="0">
              <a:solidFill>
                <a:srgbClr val="004A98"/>
              </a:solidFill>
              <a:latin typeface="IBM Plex Sans Bold"/>
            </a:endParaRPr>
          </a:p>
        </p:txBody>
      </p:sp>
      <p:sp>
        <p:nvSpPr>
          <p:cNvPr id="10" name="TextBox 10"/>
          <p:cNvSpPr txBox="1"/>
          <p:nvPr/>
        </p:nvSpPr>
        <p:spPr>
          <a:xfrm rot="18929655">
            <a:off x="10972802" y="5933486"/>
            <a:ext cx="8142963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ru-RU" sz="3200" dirty="0" smtClean="0">
                <a:solidFill>
                  <a:srgbClr val="002060"/>
                </a:solidFill>
                <a:latin typeface="Open Sans Bold"/>
              </a:rPr>
              <a:t>Все видим, все слышим, </a:t>
            </a:r>
            <a:br>
              <a:rPr lang="ru-RU" sz="3200" dirty="0" smtClean="0">
                <a:solidFill>
                  <a:srgbClr val="002060"/>
                </a:solidFill>
                <a:latin typeface="Open Sans Bold"/>
              </a:rPr>
            </a:br>
            <a:r>
              <a:rPr lang="ru-RU" sz="3200" dirty="0" smtClean="0">
                <a:solidFill>
                  <a:srgbClr val="002060"/>
                </a:solidFill>
                <a:latin typeface="Open Sans Bold"/>
              </a:rPr>
              <a:t>все снимаем, обо всем пишем, </a:t>
            </a:r>
            <a:br>
              <a:rPr lang="ru-RU" sz="3200" dirty="0" smtClean="0">
                <a:solidFill>
                  <a:srgbClr val="002060"/>
                </a:solidFill>
                <a:latin typeface="Open Sans Bold"/>
              </a:rPr>
            </a:br>
            <a:r>
              <a:rPr lang="ru-RU" sz="3200" dirty="0" smtClean="0">
                <a:solidFill>
                  <a:srgbClr val="002060"/>
                </a:solidFill>
                <a:latin typeface="Open Sans Bold"/>
              </a:rPr>
              <a:t>все интересное публикуем!</a:t>
            </a:r>
            <a:endParaRPr lang="en-US" sz="3200" dirty="0">
              <a:solidFill>
                <a:srgbClr val="002060"/>
              </a:solidFill>
              <a:latin typeface="Open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3344541">
            <a:off x="13461369" y="-8800892"/>
            <a:ext cx="8854294" cy="12711127"/>
          </a:xfrm>
          <a:prstGeom prst="rect">
            <a:avLst/>
          </a:prstGeom>
          <a:solidFill>
            <a:srgbClr val="0453F1"/>
          </a:solidFill>
        </p:spPr>
      </p:sp>
      <p:sp>
        <p:nvSpPr>
          <p:cNvPr id="3" name="AutoShape 3"/>
          <p:cNvSpPr/>
          <p:nvPr/>
        </p:nvSpPr>
        <p:spPr>
          <a:xfrm rot="-3387270">
            <a:off x="11138923" y="3322464"/>
            <a:ext cx="13807161" cy="6890911"/>
          </a:xfrm>
          <a:prstGeom prst="rect">
            <a:avLst/>
          </a:prstGeom>
          <a:solidFill>
            <a:srgbClr val="E1EBFF"/>
          </a:solidFill>
        </p:spPr>
      </p:sp>
      <p:sp>
        <p:nvSpPr>
          <p:cNvPr id="5" name="TextBox 5"/>
          <p:cNvSpPr txBox="1"/>
          <p:nvPr/>
        </p:nvSpPr>
        <p:spPr>
          <a:xfrm>
            <a:off x="2895600" y="1195187"/>
            <a:ext cx="9204337" cy="612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74"/>
              </a:lnSpc>
              <a:spcBef>
                <a:spcPct val="0"/>
              </a:spcBef>
            </a:pPr>
            <a:r>
              <a:rPr lang="en-US" sz="3624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В </a:t>
            </a:r>
            <a:r>
              <a:rPr lang="en-US" sz="3624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социальной</a:t>
            </a:r>
            <a:r>
              <a:rPr lang="en-US" sz="3624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624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сети</a:t>
            </a:r>
            <a:r>
              <a:rPr lang="en-US" sz="3624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624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ВКонтакте</a:t>
            </a:r>
            <a:endParaRPr lang="en-US" sz="3624" dirty="0">
              <a:solidFill>
                <a:srgbClr val="004A98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16993" y="9525"/>
            <a:ext cx="12962445" cy="132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0559"/>
              </a:lnSpc>
              <a:spcBef>
                <a:spcPct val="0"/>
              </a:spcBef>
            </a:pPr>
            <a:r>
              <a:rPr lang="en-US" sz="8799" dirty="0">
                <a:solidFill>
                  <a:srgbClr val="0453F1"/>
                </a:solidFill>
                <a:latin typeface="Franklin Gothic Heavy" panose="020B0903020102020204" pitchFamily="34" charset="0"/>
              </a:rPr>
              <a:t>Он-лайн </a:t>
            </a:r>
            <a:r>
              <a:rPr lang="en-US" sz="8799" dirty="0" err="1">
                <a:solidFill>
                  <a:srgbClr val="0453F1"/>
                </a:solidFill>
                <a:latin typeface="Franklin Gothic Heavy" panose="020B0903020102020204" pitchFamily="34" charset="0"/>
              </a:rPr>
              <a:t>газета</a:t>
            </a:r>
            <a:r>
              <a:rPr lang="en-US" sz="8799" dirty="0">
                <a:solidFill>
                  <a:srgbClr val="0453F1"/>
                </a:solidFill>
                <a:latin typeface="Franklin Gothic Heavy" panose="020B0903020102020204" pitchFamily="34" charset="0"/>
              </a:rPr>
              <a:t> </a:t>
            </a:r>
            <a:r>
              <a:rPr lang="ru-RU" sz="8799" dirty="0" smtClean="0">
                <a:solidFill>
                  <a:srgbClr val="0453F1"/>
                </a:solidFill>
                <a:latin typeface="Franklin Gothic Heavy" panose="020B0903020102020204" pitchFamily="34" charset="0"/>
              </a:rPr>
              <a:t>«</a:t>
            </a:r>
            <a:r>
              <a:rPr lang="en-US" sz="8799" dirty="0" err="1" smtClean="0">
                <a:solidFill>
                  <a:srgbClr val="0453F1"/>
                </a:solidFill>
                <a:latin typeface="Franklin Gothic Heavy" panose="020B0903020102020204" pitchFamily="34" charset="0"/>
              </a:rPr>
              <a:t>Будни</a:t>
            </a:r>
            <a:r>
              <a:rPr lang="ru-RU" sz="8799" dirty="0" smtClean="0">
                <a:solidFill>
                  <a:srgbClr val="0453F1"/>
                </a:solidFill>
                <a:latin typeface="Franklin Gothic Heavy" panose="020B0903020102020204" pitchFamily="34" charset="0"/>
              </a:rPr>
              <a:t>»</a:t>
            </a:r>
            <a:endParaRPr lang="en-US" sz="8799" dirty="0">
              <a:solidFill>
                <a:srgbClr val="0453F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31558" y="2162915"/>
            <a:ext cx="11124429" cy="164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88625" lvl="1" indent="-494312">
              <a:lnSpc>
                <a:spcPts val="6410"/>
              </a:lnSpc>
              <a:buFont typeface="Arial"/>
              <a:buChar char="•"/>
            </a:pPr>
            <a:r>
              <a:rPr lang="en-US" sz="4579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Выпускается</a:t>
            </a:r>
            <a:r>
              <a:rPr lang="en-US" sz="4579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4579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полностью</a:t>
            </a:r>
            <a:r>
              <a:rPr lang="en-US" sz="4579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4579" dirty="0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учащимися</a:t>
            </a:r>
            <a:endParaRPr lang="en-US" sz="4579" dirty="0">
              <a:solidFill>
                <a:srgbClr val="004A98"/>
              </a:solidFill>
              <a:latin typeface="Franklin Gothic Medium" panose="020B0603020102020204" pitchFamily="34" charset="0"/>
            </a:endParaRPr>
          </a:p>
          <a:p>
            <a:pPr marL="988625" lvl="1" indent="-494312">
              <a:lnSpc>
                <a:spcPts val="6410"/>
              </a:lnSpc>
              <a:buFont typeface="Arial"/>
              <a:buChar char="•"/>
            </a:pPr>
            <a:r>
              <a:rPr lang="en-US" sz="4579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Посты</a:t>
            </a:r>
            <a:r>
              <a:rPr lang="en-US" sz="4579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4579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выходят</a:t>
            </a:r>
            <a:r>
              <a:rPr lang="en-US" sz="4579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4579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ежедневно</a:t>
            </a:r>
            <a:endParaRPr lang="en-US" sz="4579" dirty="0">
              <a:solidFill>
                <a:srgbClr val="004A98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44657" y="3903981"/>
            <a:ext cx="11520380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74"/>
              </a:lnSpc>
              <a:spcBef>
                <a:spcPct val="0"/>
              </a:spcBef>
            </a:pPr>
            <a:r>
              <a:rPr lang="ru-RU" sz="3624" dirty="0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Р</a:t>
            </a:r>
            <a:r>
              <a:rPr lang="en-US" sz="3624" dirty="0" err="1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убрики</a:t>
            </a:r>
            <a:r>
              <a:rPr lang="en-US" sz="3624" dirty="0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624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(</a:t>
            </a:r>
            <a:r>
              <a:rPr lang="en-US" sz="3624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обновились</a:t>
            </a:r>
            <a:r>
              <a:rPr lang="en-US" sz="3624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в </a:t>
            </a:r>
            <a:r>
              <a:rPr lang="en-US" sz="3624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сентябре</a:t>
            </a:r>
            <a:r>
              <a:rPr lang="en-US" sz="3624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2022 года):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44657" y="4753316"/>
            <a:ext cx="8103121" cy="5334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90"/>
              </a:lnSpc>
              <a:spcBef>
                <a:spcPct val="0"/>
              </a:spcBef>
            </a:pP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#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ВЭтотДень</a:t>
            </a: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– 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памятные</a:t>
            </a: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даты</a:t>
            </a: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, 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отмечаемые</a:t>
            </a: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в 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этот</a:t>
            </a: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день</a:t>
            </a:r>
            <a:endParaRPr lang="en-US" sz="2279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  <a:p>
            <a:pPr>
              <a:lnSpc>
                <a:spcPts val="3190"/>
              </a:lnSpc>
              <a:spcBef>
                <a:spcPct val="0"/>
              </a:spcBef>
            </a:pP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#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МойВыбор</a:t>
            </a: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– о 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спорте</a:t>
            </a: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и 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здоровом</a:t>
            </a: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образе</a:t>
            </a: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жизни</a:t>
            </a:r>
            <a:endParaRPr lang="en-US" sz="2279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  <a:p>
            <a:pPr>
              <a:lnSpc>
                <a:spcPts val="3190"/>
              </a:lnSpc>
              <a:spcBef>
                <a:spcPct val="0"/>
              </a:spcBef>
            </a:pP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#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Опросы</a:t>
            </a: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– 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опросы</a:t>
            </a: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на</a:t>
            </a: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самые</a:t>
            </a: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разные</a:t>
            </a: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темы</a:t>
            </a:r>
            <a:endParaRPr lang="en-US" sz="2279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  <a:p>
            <a:pPr>
              <a:lnSpc>
                <a:spcPts val="3190"/>
              </a:lnSpc>
              <a:spcBef>
                <a:spcPct val="0"/>
              </a:spcBef>
            </a:pP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#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СмотримЧитаемОбсуждаем</a:t>
            </a: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– 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рецензии</a:t>
            </a: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на</a:t>
            </a: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 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книги</a:t>
            </a: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или</a:t>
            </a: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фильмы</a:t>
            </a: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, 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рейтинги</a:t>
            </a: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, 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анонсы</a:t>
            </a:r>
            <a:endParaRPr lang="en-US" sz="2279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  <a:p>
            <a:pPr>
              <a:lnSpc>
                <a:spcPts val="3190"/>
              </a:lnSpc>
              <a:spcBef>
                <a:spcPct val="0"/>
              </a:spcBef>
            </a:pP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#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БудьвТренде</a:t>
            </a: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– 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все</a:t>
            </a: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о 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молодежных</a:t>
            </a: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трендах</a:t>
            </a:r>
            <a:endParaRPr lang="en-US" sz="2279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  <a:p>
            <a:pPr>
              <a:lnSpc>
                <a:spcPts val="3190"/>
              </a:lnSpc>
              <a:spcBef>
                <a:spcPct val="0"/>
              </a:spcBef>
            </a:pP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#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АртКреатив</a:t>
            </a: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– о 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творчестве</a:t>
            </a: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и 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искусстве</a:t>
            </a:r>
            <a:endParaRPr lang="en-US" sz="2279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  <a:p>
            <a:pPr>
              <a:lnSpc>
                <a:spcPts val="3190"/>
              </a:lnSpc>
              <a:spcBef>
                <a:spcPct val="0"/>
              </a:spcBef>
            </a:pP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#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Трэвел</a:t>
            </a: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– о 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маленьких</a:t>
            </a: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и 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больших</a:t>
            </a: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путешествиях</a:t>
            </a:r>
            <a:endParaRPr lang="en-US" sz="2279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  <a:p>
            <a:pPr>
              <a:lnSpc>
                <a:spcPts val="3190"/>
              </a:lnSpc>
              <a:spcBef>
                <a:spcPct val="0"/>
              </a:spcBef>
            </a:pP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#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Мотиватор</a:t>
            </a: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– 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мотивирующие</a:t>
            </a: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материалы</a:t>
            </a: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о 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социальных</a:t>
            </a: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проблемах</a:t>
            </a: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и 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способах</a:t>
            </a: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их</a:t>
            </a: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решения</a:t>
            </a:r>
            <a:endParaRPr lang="en-US" sz="2279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  <a:p>
            <a:pPr>
              <a:lnSpc>
                <a:spcPts val="3190"/>
              </a:lnSpc>
              <a:spcBef>
                <a:spcPct val="0"/>
              </a:spcBef>
            </a:pP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#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СоздавайБудущее</a:t>
            </a: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– о 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новинках</a:t>
            </a: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из</a:t>
            </a: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области</a:t>
            </a: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науки</a:t>
            </a: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и 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техники</a:t>
            </a:r>
            <a:endParaRPr lang="en-US" sz="2279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  <a:p>
            <a:pPr>
              <a:lnSpc>
                <a:spcPts val="3190"/>
              </a:lnSpc>
              <a:spcBef>
                <a:spcPct val="0"/>
              </a:spcBef>
            </a:pP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#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ПокоряемНовыеВершины</a:t>
            </a: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– 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об</a:t>
            </a: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успехах</a:t>
            </a: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, 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победах</a:t>
            </a:r>
            <a:r>
              <a:rPr lang="en-US" sz="2279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, </a:t>
            </a:r>
            <a:r>
              <a:rPr lang="en-US" sz="2279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достижениях</a:t>
            </a:r>
            <a:endParaRPr lang="en-US" sz="2279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752348" y="4743792"/>
            <a:ext cx="7621251" cy="5334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38"/>
              </a:lnSpc>
              <a:spcBef>
                <a:spcPct val="0"/>
              </a:spcBef>
            </a:pPr>
            <a:r>
              <a:rPr lang="en-US" sz="2313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#</a:t>
            </a:r>
            <a:r>
              <a:rPr lang="en-US" sz="2313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НашеМнение</a:t>
            </a:r>
            <a:r>
              <a:rPr lang="en-US" sz="2313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– </a:t>
            </a:r>
            <a:r>
              <a:rPr lang="en-US" sz="2313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как</a:t>
            </a:r>
            <a:r>
              <a:rPr lang="en-US" sz="2313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313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видит</a:t>
            </a:r>
            <a:r>
              <a:rPr lang="en-US" sz="2313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313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молодёжь</a:t>
            </a:r>
            <a:r>
              <a:rPr lang="en-US" sz="2313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313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разные</a:t>
            </a:r>
            <a:r>
              <a:rPr lang="en-US" sz="2313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313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сферы</a:t>
            </a:r>
            <a:r>
              <a:rPr lang="en-US" sz="2313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313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жизни</a:t>
            </a:r>
            <a:endParaRPr lang="en-US" sz="2313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  <a:p>
            <a:pPr>
              <a:lnSpc>
                <a:spcPts val="3238"/>
              </a:lnSpc>
              <a:spcBef>
                <a:spcPct val="0"/>
              </a:spcBef>
            </a:pPr>
            <a:r>
              <a:rPr lang="en-US" sz="2313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#</a:t>
            </a:r>
            <a:r>
              <a:rPr lang="en-US" sz="2313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БудниЗаКадром</a:t>
            </a:r>
            <a:r>
              <a:rPr lang="en-US" sz="2313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-  о </a:t>
            </a:r>
            <a:r>
              <a:rPr lang="en-US" sz="2313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жизни</a:t>
            </a:r>
            <a:r>
              <a:rPr lang="en-US" sz="2313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313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внутри</a:t>
            </a:r>
            <a:r>
              <a:rPr lang="en-US" sz="2313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313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редакции</a:t>
            </a:r>
            <a:endParaRPr lang="en-US" sz="2313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  <a:p>
            <a:pPr>
              <a:lnSpc>
                <a:spcPts val="3238"/>
              </a:lnSpc>
              <a:spcBef>
                <a:spcPct val="0"/>
              </a:spcBef>
            </a:pPr>
            <a:r>
              <a:rPr lang="en-US" sz="2313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#</a:t>
            </a:r>
            <a:r>
              <a:rPr lang="en-US" sz="2313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ТопПять</a:t>
            </a:r>
            <a:r>
              <a:rPr lang="en-US" sz="2313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– </a:t>
            </a:r>
            <a:r>
              <a:rPr lang="en-US" sz="2313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самые</a:t>
            </a:r>
            <a:r>
              <a:rPr lang="en-US" sz="2313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313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интересные</a:t>
            </a:r>
            <a:r>
              <a:rPr lang="en-US" sz="2313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313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подборки</a:t>
            </a:r>
            <a:r>
              <a:rPr lang="en-US" sz="2313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, </a:t>
            </a:r>
            <a:r>
              <a:rPr lang="en-US" sz="2313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лайфхаки</a:t>
            </a:r>
            <a:r>
              <a:rPr lang="en-US" sz="2313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и </a:t>
            </a:r>
            <a:r>
              <a:rPr lang="en-US" sz="2313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советы</a:t>
            </a:r>
            <a:endParaRPr lang="en-US" sz="2313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  <a:p>
            <a:pPr>
              <a:lnSpc>
                <a:spcPts val="3238"/>
              </a:lnSpc>
              <a:spcBef>
                <a:spcPct val="0"/>
              </a:spcBef>
            </a:pPr>
            <a:r>
              <a:rPr lang="en-US" sz="2313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#</a:t>
            </a:r>
            <a:r>
              <a:rPr lang="en-US" sz="2313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Дайджест</a:t>
            </a:r>
            <a:r>
              <a:rPr lang="en-US" sz="2313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– </a:t>
            </a:r>
            <a:r>
              <a:rPr lang="en-US" sz="2313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кратко</a:t>
            </a:r>
            <a:r>
              <a:rPr lang="en-US" sz="2313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о </a:t>
            </a:r>
            <a:r>
              <a:rPr lang="en-US" sz="2313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самых</a:t>
            </a:r>
            <a:r>
              <a:rPr lang="en-US" sz="2313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313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интересных</a:t>
            </a:r>
            <a:r>
              <a:rPr lang="en-US" sz="2313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313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событиях</a:t>
            </a:r>
            <a:r>
              <a:rPr lang="en-US" sz="2313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313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недели</a:t>
            </a:r>
            <a:endParaRPr lang="en-US" sz="2313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  <a:p>
            <a:pPr>
              <a:lnSpc>
                <a:spcPts val="3238"/>
              </a:lnSpc>
              <a:spcBef>
                <a:spcPct val="0"/>
              </a:spcBef>
            </a:pPr>
            <a:r>
              <a:rPr lang="en-US" sz="2313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#</a:t>
            </a:r>
            <a:r>
              <a:rPr lang="en-US" sz="2313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БудниВшколе</a:t>
            </a:r>
            <a:r>
              <a:rPr lang="en-US" sz="2313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– о </a:t>
            </a:r>
            <a:r>
              <a:rPr lang="en-US" sz="2313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школьных</a:t>
            </a:r>
            <a:r>
              <a:rPr lang="en-US" sz="2313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313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днях</a:t>
            </a:r>
            <a:r>
              <a:rPr lang="en-US" sz="2313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и </a:t>
            </a:r>
            <a:r>
              <a:rPr lang="en-US" sz="2313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проблемах</a:t>
            </a:r>
            <a:endParaRPr lang="en-US" sz="2313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  <a:p>
            <a:pPr>
              <a:lnSpc>
                <a:spcPts val="3238"/>
              </a:lnSpc>
              <a:spcBef>
                <a:spcPct val="0"/>
              </a:spcBef>
            </a:pPr>
            <a:r>
              <a:rPr lang="en-US" sz="2313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#</a:t>
            </a:r>
            <a:r>
              <a:rPr lang="en-US" sz="2313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МесяцВфото</a:t>
            </a:r>
            <a:r>
              <a:rPr lang="en-US" sz="2313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– </a:t>
            </a:r>
            <a:r>
              <a:rPr lang="en-US" sz="2313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рубрика</a:t>
            </a:r>
            <a:r>
              <a:rPr lang="en-US" sz="2313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с </a:t>
            </a:r>
            <a:r>
              <a:rPr lang="en-US" sz="2313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яркими</a:t>
            </a:r>
            <a:r>
              <a:rPr lang="en-US" sz="2313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313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фотографиями</a:t>
            </a:r>
            <a:endParaRPr lang="en-US" sz="2313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  <a:p>
            <a:pPr>
              <a:lnSpc>
                <a:spcPts val="3238"/>
              </a:lnSpc>
              <a:spcBef>
                <a:spcPct val="0"/>
              </a:spcBef>
            </a:pPr>
            <a:r>
              <a:rPr lang="en-US" sz="2313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#</a:t>
            </a:r>
            <a:r>
              <a:rPr lang="en-US" sz="2313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ФинансыЭтопросто</a:t>
            </a:r>
            <a:r>
              <a:rPr lang="en-US" sz="2313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– </a:t>
            </a:r>
            <a:r>
              <a:rPr lang="en-US" sz="2313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материалы</a:t>
            </a:r>
            <a:r>
              <a:rPr lang="en-US" sz="2313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о </a:t>
            </a:r>
            <a:r>
              <a:rPr lang="en-US" sz="2313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финансах</a:t>
            </a:r>
            <a:endParaRPr lang="en-US" sz="2313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  <a:p>
            <a:pPr>
              <a:lnSpc>
                <a:spcPts val="3238"/>
              </a:lnSpc>
              <a:spcBef>
                <a:spcPct val="0"/>
              </a:spcBef>
            </a:pPr>
            <a:r>
              <a:rPr lang="en-US" sz="2313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#</a:t>
            </a:r>
            <a:r>
              <a:rPr lang="en-US" sz="2313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СквозьВремя</a:t>
            </a:r>
            <a:r>
              <a:rPr lang="en-US" sz="2313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–</a:t>
            </a:r>
            <a:r>
              <a:rPr lang="en-US" sz="2313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исторические</a:t>
            </a:r>
            <a:r>
              <a:rPr lang="en-US" sz="2313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313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события</a:t>
            </a:r>
            <a:r>
              <a:rPr lang="en-US" sz="2313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и </a:t>
            </a:r>
            <a:r>
              <a:rPr lang="en-US" sz="2313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факты</a:t>
            </a:r>
            <a:endParaRPr lang="en-US" sz="2313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  <a:p>
            <a:pPr>
              <a:lnSpc>
                <a:spcPts val="3238"/>
              </a:lnSpc>
              <a:spcBef>
                <a:spcPct val="0"/>
              </a:spcBef>
            </a:pPr>
            <a:r>
              <a:rPr lang="en-US" sz="2313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#</a:t>
            </a:r>
            <a:r>
              <a:rPr lang="en-US" sz="2313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КудаПойтиНаВыходных</a:t>
            </a:r>
            <a:r>
              <a:rPr lang="en-US" sz="2313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– </a:t>
            </a:r>
            <a:r>
              <a:rPr lang="en-US" sz="2313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анонс</a:t>
            </a:r>
            <a:r>
              <a:rPr lang="en-US" sz="2313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313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мероприятий</a:t>
            </a:r>
            <a:r>
              <a:rPr lang="en-US" sz="2313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 в </a:t>
            </a:r>
            <a:r>
              <a:rPr lang="en-US" sz="2313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выходные</a:t>
            </a:r>
            <a:endParaRPr lang="en-US" sz="2313" dirty="0">
              <a:solidFill>
                <a:srgbClr val="000000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010049" y="1321234"/>
            <a:ext cx="4993207" cy="30216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3344541">
            <a:off x="13461369" y="-8800892"/>
            <a:ext cx="8854294" cy="12711127"/>
          </a:xfrm>
          <a:prstGeom prst="rect">
            <a:avLst/>
          </a:prstGeom>
          <a:solidFill>
            <a:srgbClr val="0453F1"/>
          </a:solidFill>
        </p:spPr>
      </p:sp>
      <p:sp>
        <p:nvSpPr>
          <p:cNvPr id="3" name="AutoShape 3"/>
          <p:cNvSpPr/>
          <p:nvPr/>
        </p:nvSpPr>
        <p:spPr>
          <a:xfrm rot="-3387270">
            <a:off x="11138923" y="3322464"/>
            <a:ext cx="13807161" cy="68909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575601" y="6022654"/>
            <a:ext cx="3312915" cy="38615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44657" y="2975715"/>
            <a:ext cx="3772419" cy="80203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3965" r="3965"/>
          <a:stretch>
            <a:fillRect/>
          </a:stretch>
        </p:blipFill>
        <p:spPr>
          <a:xfrm>
            <a:off x="5012006" y="2975715"/>
            <a:ext cx="3883036" cy="77614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t="2014" b="2014"/>
          <a:stretch>
            <a:fillRect/>
          </a:stretch>
        </p:blipFill>
        <p:spPr>
          <a:xfrm>
            <a:off x="9252022" y="2920891"/>
            <a:ext cx="4127416" cy="930161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44657" y="2191490"/>
            <a:ext cx="3772419" cy="527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81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Лента</a:t>
            </a:r>
            <a:r>
              <a:rPr lang="en-US" sz="3200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200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Новостей</a:t>
            </a:r>
            <a:r>
              <a:rPr lang="en-US" sz="3200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012006" y="2191490"/>
            <a:ext cx="3772419" cy="527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81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Статьи</a:t>
            </a:r>
            <a:r>
              <a:rPr lang="en-US" sz="3200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252022" y="2191490"/>
            <a:ext cx="3772419" cy="527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1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Фотоальбомы</a:t>
            </a:r>
            <a:r>
              <a:rPr lang="en-US" sz="3200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:</a:t>
            </a:r>
          </a:p>
        </p:txBody>
      </p:sp>
      <p:sp>
        <p:nvSpPr>
          <p:cNvPr id="13" name="TextBox 6"/>
          <p:cNvSpPr txBox="1"/>
          <p:nvPr/>
        </p:nvSpPr>
        <p:spPr>
          <a:xfrm>
            <a:off x="389561" y="50912"/>
            <a:ext cx="12962445" cy="132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0559"/>
              </a:lnSpc>
              <a:spcBef>
                <a:spcPct val="0"/>
              </a:spcBef>
            </a:pPr>
            <a:r>
              <a:rPr lang="en-US" sz="8799" dirty="0">
                <a:solidFill>
                  <a:srgbClr val="0453F1"/>
                </a:solidFill>
                <a:latin typeface="Franklin Gothic Heavy" panose="020B0903020102020204" pitchFamily="34" charset="0"/>
              </a:rPr>
              <a:t>Он-лайн </a:t>
            </a:r>
            <a:r>
              <a:rPr lang="en-US" sz="8799" dirty="0" err="1">
                <a:solidFill>
                  <a:srgbClr val="0453F1"/>
                </a:solidFill>
                <a:latin typeface="Franklin Gothic Heavy" panose="020B0903020102020204" pitchFamily="34" charset="0"/>
              </a:rPr>
              <a:t>газета</a:t>
            </a:r>
            <a:r>
              <a:rPr lang="en-US" sz="8799" dirty="0">
                <a:solidFill>
                  <a:srgbClr val="0453F1"/>
                </a:solidFill>
                <a:latin typeface="Franklin Gothic Heavy" panose="020B0903020102020204" pitchFamily="34" charset="0"/>
              </a:rPr>
              <a:t> </a:t>
            </a:r>
            <a:r>
              <a:rPr lang="ru-RU" sz="8799" dirty="0" smtClean="0">
                <a:solidFill>
                  <a:srgbClr val="0453F1"/>
                </a:solidFill>
                <a:latin typeface="Franklin Gothic Heavy" panose="020B0903020102020204" pitchFamily="34" charset="0"/>
              </a:rPr>
              <a:t>«</a:t>
            </a:r>
            <a:r>
              <a:rPr lang="en-US" sz="8799" dirty="0" err="1" smtClean="0">
                <a:solidFill>
                  <a:srgbClr val="0453F1"/>
                </a:solidFill>
                <a:latin typeface="Franklin Gothic Heavy" panose="020B0903020102020204" pitchFamily="34" charset="0"/>
              </a:rPr>
              <a:t>Будни</a:t>
            </a:r>
            <a:r>
              <a:rPr lang="ru-RU" sz="8799" dirty="0" smtClean="0">
                <a:solidFill>
                  <a:srgbClr val="0453F1"/>
                </a:solidFill>
                <a:latin typeface="Franklin Gothic Heavy" panose="020B0903020102020204" pitchFamily="34" charset="0"/>
              </a:rPr>
              <a:t>»</a:t>
            </a:r>
            <a:endParaRPr lang="en-US" sz="8799" dirty="0">
              <a:solidFill>
                <a:srgbClr val="0453F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14" name="TextBox 5"/>
          <p:cNvSpPr txBox="1"/>
          <p:nvPr/>
        </p:nvSpPr>
        <p:spPr>
          <a:xfrm>
            <a:off x="3352800" y="1321686"/>
            <a:ext cx="9204337" cy="612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74"/>
              </a:lnSpc>
              <a:spcBef>
                <a:spcPct val="0"/>
              </a:spcBef>
            </a:pPr>
            <a:r>
              <a:rPr lang="en-US" sz="3624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В </a:t>
            </a:r>
            <a:r>
              <a:rPr lang="en-US" sz="3624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социальной</a:t>
            </a:r>
            <a:r>
              <a:rPr lang="en-US" sz="3624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624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сети</a:t>
            </a:r>
            <a:r>
              <a:rPr lang="en-US" sz="3624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624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ВКонтакте</a:t>
            </a:r>
            <a:endParaRPr lang="en-US" sz="3624" dirty="0">
              <a:solidFill>
                <a:srgbClr val="004A98"/>
              </a:solidFill>
              <a:latin typeface="Franklin Gothic Medium" panose="020B0603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2118" y="187292"/>
            <a:ext cx="15455081" cy="2239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954"/>
              </a:lnSpc>
              <a:spcBef>
                <a:spcPct val="0"/>
              </a:spcBef>
            </a:pPr>
            <a:r>
              <a:rPr lang="ru-RU" sz="7462" dirty="0" smtClean="0">
                <a:solidFill>
                  <a:srgbClr val="0453F1"/>
                </a:solidFill>
                <a:latin typeface="Franklin Gothic Heavy" panose="020B0903020102020204" pitchFamily="34" charset="0"/>
              </a:rPr>
              <a:t>М</a:t>
            </a:r>
            <a:r>
              <a:rPr lang="en-US" sz="7462" dirty="0" err="1" smtClean="0">
                <a:solidFill>
                  <a:srgbClr val="0453F1"/>
                </a:solidFill>
                <a:latin typeface="Franklin Gothic Heavy" panose="020B0903020102020204" pitchFamily="34" charset="0"/>
              </a:rPr>
              <a:t>ультимедийные</a:t>
            </a:r>
            <a:r>
              <a:rPr lang="en-US" sz="7462" dirty="0" smtClean="0">
                <a:solidFill>
                  <a:srgbClr val="0453F1"/>
                </a:solidFill>
                <a:latin typeface="Franklin Gothic Heavy" panose="020B0903020102020204" pitchFamily="34" charset="0"/>
              </a:rPr>
              <a:t> </a:t>
            </a:r>
            <a:endParaRPr lang="ru-RU" sz="7462" dirty="0" smtClean="0">
              <a:solidFill>
                <a:srgbClr val="0453F1"/>
              </a:solidFill>
              <a:latin typeface="Franklin Gothic Heavy" panose="020B0903020102020204" pitchFamily="34" charset="0"/>
            </a:endParaRPr>
          </a:p>
          <a:p>
            <a:pPr marL="0" lvl="0" indent="0" algn="l">
              <a:lnSpc>
                <a:spcPts val="8954"/>
              </a:lnSpc>
              <a:spcBef>
                <a:spcPct val="0"/>
              </a:spcBef>
            </a:pPr>
            <a:r>
              <a:rPr lang="en-US" sz="7462" dirty="0" err="1" smtClean="0">
                <a:solidFill>
                  <a:srgbClr val="0453F1"/>
                </a:solidFill>
                <a:latin typeface="Franklin Gothic Heavy" panose="020B0903020102020204" pitchFamily="34" charset="0"/>
              </a:rPr>
              <a:t>проекты</a:t>
            </a:r>
            <a:r>
              <a:rPr lang="en-US" sz="7462" dirty="0" smtClean="0">
                <a:solidFill>
                  <a:srgbClr val="0453F1"/>
                </a:solidFill>
                <a:latin typeface="Franklin Gothic Heavy" panose="020B0903020102020204" pitchFamily="34" charset="0"/>
              </a:rPr>
              <a:t> </a:t>
            </a:r>
            <a:endParaRPr lang="en-US" sz="7462" dirty="0">
              <a:solidFill>
                <a:srgbClr val="0453F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" name="AutoShape 3"/>
          <p:cNvSpPr/>
          <p:nvPr/>
        </p:nvSpPr>
        <p:spPr>
          <a:xfrm rot="2319196">
            <a:off x="9633494" y="-1880379"/>
            <a:ext cx="16277766" cy="7764245"/>
          </a:xfrm>
          <a:prstGeom prst="rect">
            <a:avLst/>
          </a:prstGeom>
          <a:solidFill>
            <a:srgbClr val="0453F1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11637" r="2259" b="13160"/>
          <a:stretch>
            <a:fillRect/>
          </a:stretch>
        </p:blipFill>
        <p:spPr>
          <a:xfrm>
            <a:off x="339463" y="3035245"/>
            <a:ext cx="4918338" cy="21285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1941" t="14117" r="5027" b="16317"/>
          <a:stretch>
            <a:fillRect/>
          </a:stretch>
        </p:blipFill>
        <p:spPr>
          <a:xfrm>
            <a:off x="312030" y="5450698"/>
            <a:ext cx="4945771" cy="208028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39462" y="2397199"/>
            <a:ext cx="8178481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718"/>
              </a:lnSpc>
              <a:spcBef>
                <a:spcPct val="0"/>
              </a:spcBef>
            </a:pPr>
            <a:r>
              <a:rPr lang="en-US" sz="3931" dirty="0">
                <a:solidFill>
                  <a:srgbClr val="004A98"/>
                </a:solidFill>
                <a:latin typeface="Franklin Gothic Heavy" panose="020B0903020102020204" pitchFamily="34" charset="0"/>
              </a:rPr>
              <a:t>ЛОНГРИДЫ </a:t>
            </a:r>
            <a:r>
              <a:rPr lang="en-US" sz="3931" dirty="0" err="1">
                <a:solidFill>
                  <a:srgbClr val="004A98"/>
                </a:solidFill>
                <a:latin typeface="Franklin Gothic Heavy" panose="020B0903020102020204" pitchFamily="34" charset="0"/>
              </a:rPr>
              <a:t>на</a:t>
            </a:r>
            <a:r>
              <a:rPr lang="en-US" sz="3931" dirty="0">
                <a:solidFill>
                  <a:srgbClr val="004A98"/>
                </a:solidFill>
                <a:latin typeface="Franklin Gothic Heavy" panose="020B0903020102020204" pitchFamily="34" charset="0"/>
              </a:rPr>
              <a:t> </a:t>
            </a:r>
            <a:r>
              <a:rPr lang="en-US" sz="3931" dirty="0" err="1">
                <a:solidFill>
                  <a:srgbClr val="004A98"/>
                </a:solidFill>
                <a:latin typeface="Franklin Gothic Heavy" panose="020B0903020102020204" pitchFamily="34" charset="0"/>
              </a:rPr>
              <a:t>платформе</a:t>
            </a:r>
            <a:r>
              <a:rPr lang="en-US" sz="3931" dirty="0">
                <a:solidFill>
                  <a:srgbClr val="004A98"/>
                </a:solidFill>
                <a:latin typeface="Franklin Gothic Heavy" panose="020B0903020102020204" pitchFamily="34" charset="0"/>
              </a:rPr>
              <a:t> Tilda:</a:t>
            </a:r>
          </a:p>
        </p:txBody>
      </p:sp>
      <p:pic>
        <p:nvPicPr>
          <p:cNvPr id="13" name="Picture 6"/>
          <p:cNvPicPr>
            <a:picLocks noChangeAspect="1"/>
          </p:cNvPicPr>
          <p:nvPr/>
        </p:nvPicPr>
        <p:blipFill>
          <a:blip r:embed="rId4"/>
          <a:srcRect l="23" t="11835" r="1383" b="19622"/>
          <a:stretch>
            <a:fillRect/>
          </a:stretch>
        </p:blipFill>
        <p:spPr>
          <a:xfrm>
            <a:off x="5638800" y="5524500"/>
            <a:ext cx="5124869" cy="2004084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/>
          </p:cNvPicPr>
          <p:nvPr/>
        </p:nvPicPr>
        <p:blipFill>
          <a:blip r:embed="rId5"/>
          <a:srcRect l="790" t="13540" r="1958" b="12120"/>
          <a:stretch>
            <a:fillRect/>
          </a:stretch>
        </p:blipFill>
        <p:spPr>
          <a:xfrm>
            <a:off x="5638800" y="7810500"/>
            <a:ext cx="5124869" cy="2203592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6"/>
          <a:srcRect l="1174" t="13179" r="1958" b="13162"/>
          <a:stretch>
            <a:fillRect/>
          </a:stretch>
        </p:blipFill>
        <p:spPr>
          <a:xfrm>
            <a:off x="5638800" y="3048396"/>
            <a:ext cx="5124869" cy="2192024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7"/>
          <a:srcRect l="982" t="12528" r="2534" b="12108"/>
          <a:stretch>
            <a:fillRect/>
          </a:stretch>
        </p:blipFill>
        <p:spPr>
          <a:xfrm>
            <a:off x="242118" y="7811480"/>
            <a:ext cx="5015683" cy="2203710"/>
          </a:xfrm>
          <a:prstGeom prst="rect">
            <a:avLst/>
          </a:prstGeom>
        </p:spPr>
      </p:pic>
      <p:sp>
        <p:nvSpPr>
          <p:cNvPr id="11" name="TextBox 8"/>
          <p:cNvSpPr txBox="1"/>
          <p:nvPr/>
        </p:nvSpPr>
        <p:spPr>
          <a:xfrm>
            <a:off x="12697863" y="458890"/>
            <a:ext cx="5005044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В </a:t>
            </a:r>
            <a:r>
              <a:rPr lang="en-US" sz="32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ноябре</a:t>
            </a:r>
            <a:r>
              <a:rPr lang="en-US" sz="32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2022 </a:t>
            </a:r>
            <a:r>
              <a:rPr lang="en-US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г</a:t>
            </a:r>
            <a:r>
              <a:rPr lang="ru-RU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.</a:t>
            </a:r>
            <a:r>
              <a:rPr lang="en-US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/>
            </a:r>
            <a:br>
              <a:rPr lang="ru-RU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</a:br>
            <a:r>
              <a:rPr lang="en-US" sz="3200" dirty="0" err="1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запу</a:t>
            </a:r>
            <a:r>
              <a:rPr lang="ru-RU" sz="32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щен </a:t>
            </a:r>
            <a:r>
              <a:rPr lang="en-US" sz="32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новый</a:t>
            </a:r>
            <a:r>
              <a:rPr lang="en-US" sz="32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проект</a:t>
            </a:r>
            <a:r>
              <a:rPr lang="en-US" sz="32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- </a:t>
            </a:r>
            <a:r>
              <a:rPr lang="en-US" sz="32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телепрограмм</a:t>
            </a:r>
            <a:r>
              <a:rPr lang="ru-RU" sz="32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а</a:t>
            </a:r>
            <a:r>
              <a:rPr lang="en-US" sz="32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</a:p>
          <a:p>
            <a:pPr lvl="0" indent="0"/>
            <a:r>
              <a:rPr lang="ru-RU" sz="32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«</a:t>
            </a:r>
            <a:r>
              <a:rPr lang="en-US" sz="3200" kern="17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В </a:t>
            </a:r>
            <a:r>
              <a:rPr lang="en-US" sz="3200" kern="17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ритме</a:t>
            </a:r>
            <a:r>
              <a:rPr lang="en-US" sz="3200" kern="17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r>
              <a:rPr lang="en-US" sz="3200" kern="1700" dirty="0" err="1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жизни</a:t>
            </a:r>
            <a:r>
              <a:rPr lang="ru-RU" sz="3200" kern="17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»</a:t>
            </a:r>
            <a:r>
              <a:rPr lang="ru-RU" sz="3200" kern="1700" dirty="0" smtClean="0">
                <a:solidFill>
                  <a:srgbClr val="0453F1"/>
                </a:solidFill>
                <a:latin typeface="Franklin Gothic Heavy" panose="020B0903020102020204" pitchFamily="34" charset="0"/>
              </a:rPr>
              <a:t>»</a:t>
            </a:r>
            <a:endParaRPr lang="en-US" sz="3200" kern="1700" dirty="0">
              <a:solidFill>
                <a:srgbClr val="0453F1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12" name="Picture 6"/>
          <p:cNvPicPr>
            <a:picLocks noChangeAspect="1"/>
          </p:cNvPicPr>
          <p:nvPr/>
        </p:nvPicPr>
        <p:blipFill>
          <a:blip r:embed="rId8"/>
          <a:srcRect r="1144"/>
          <a:stretch>
            <a:fillRect/>
          </a:stretch>
        </p:blipFill>
        <p:spPr>
          <a:xfrm>
            <a:off x="11658600" y="3035245"/>
            <a:ext cx="6112338" cy="347293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692128" y="7033286"/>
            <a:ext cx="611233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2800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Сценарий</a:t>
            </a:r>
            <a:r>
              <a:rPr lang="en-US" sz="2800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, </a:t>
            </a:r>
            <a:r>
              <a:rPr lang="en-US" sz="2800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тексты</a:t>
            </a:r>
            <a:r>
              <a:rPr lang="en-US" sz="2800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800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ведущих</a:t>
            </a:r>
            <a:r>
              <a:rPr lang="en-US" sz="2800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, </a:t>
            </a:r>
            <a:r>
              <a:rPr lang="en-US" sz="2800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съемку</a:t>
            </a:r>
            <a:r>
              <a:rPr lang="en-US" sz="2800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и </a:t>
            </a:r>
            <a:r>
              <a:rPr lang="en-US" sz="2800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монтаж</a:t>
            </a:r>
            <a:r>
              <a:rPr lang="en-US" sz="2800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800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полностью</a:t>
            </a:r>
            <a:r>
              <a:rPr lang="en-US" sz="2800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800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делают</a:t>
            </a:r>
            <a:r>
              <a:rPr lang="en-US" sz="2800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2800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учащиеся</a:t>
            </a:r>
            <a:r>
              <a:rPr lang="en-US" sz="2800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. </a:t>
            </a:r>
            <a:r>
              <a:rPr lang="ru-RU" sz="2800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В</a:t>
            </a:r>
            <a:r>
              <a:rPr lang="en-US" sz="2800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ыбира</a:t>
            </a:r>
            <a:r>
              <a:rPr lang="ru-RU" sz="2800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ются</a:t>
            </a:r>
            <a:r>
              <a:rPr lang="en-US" sz="2800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800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нестандартные</a:t>
            </a:r>
            <a:r>
              <a:rPr lang="en-US" sz="2800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800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темы</a:t>
            </a:r>
            <a:r>
              <a:rPr lang="en-US" sz="2800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, </a:t>
            </a:r>
            <a:r>
              <a:rPr lang="en-US" sz="2800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которые</a:t>
            </a:r>
            <a:r>
              <a:rPr lang="en-US" sz="2800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800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интересны</a:t>
            </a:r>
            <a:r>
              <a:rPr lang="en-US" sz="2800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2800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и авторам и </a:t>
            </a:r>
            <a:r>
              <a:rPr lang="en-US" sz="2800" dirty="0" err="1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зрителям</a:t>
            </a:r>
            <a:endParaRPr lang="en-US" sz="2800" dirty="0">
              <a:solidFill>
                <a:srgbClr val="004A98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7" name="TextBox 12"/>
          <p:cNvSpPr txBox="1"/>
          <p:nvPr/>
        </p:nvSpPr>
        <p:spPr>
          <a:xfrm>
            <a:off x="6325647" y="5067300"/>
            <a:ext cx="114195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ru-RU" sz="2000" dirty="0" smtClean="0">
                <a:solidFill>
                  <a:srgbClr val="000000"/>
                </a:solidFill>
                <a:latin typeface="Franklin Gothic Demi Cond" panose="020B0706030402020204" pitchFamily="34" charset="0"/>
                <a:hlinkClick r:id="rId9"/>
              </a:rPr>
              <a:t>Читать</a:t>
            </a:r>
            <a:endParaRPr lang="en-US" sz="2000" dirty="0">
              <a:solidFill>
                <a:srgbClr val="00000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8" name="TextBox 12"/>
          <p:cNvSpPr txBox="1"/>
          <p:nvPr/>
        </p:nvSpPr>
        <p:spPr>
          <a:xfrm>
            <a:off x="6055534" y="7353300"/>
            <a:ext cx="1716866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ru-RU" sz="2000" dirty="0" smtClean="0">
                <a:solidFill>
                  <a:srgbClr val="000000"/>
                </a:solidFill>
                <a:latin typeface="Franklin Gothic Demi Cond" panose="020B0706030402020204" pitchFamily="34" charset="0"/>
                <a:hlinkClick r:id="rId10"/>
              </a:rPr>
              <a:t>Читать</a:t>
            </a:r>
            <a:endParaRPr lang="en-US" sz="2000" dirty="0">
              <a:solidFill>
                <a:srgbClr val="00000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9" name="TextBox 10"/>
          <p:cNvSpPr txBox="1"/>
          <p:nvPr/>
        </p:nvSpPr>
        <p:spPr>
          <a:xfrm>
            <a:off x="6491399" y="9824963"/>
            <a:ext cx="1204801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00"/>
              </a:lnSpc>
              <a:spcBef>
                <a:spcPct val="0"/>
              </a:spcBef>
            </a:pPr>
            <a:r>
              <a:rPr lang="ru-RU" sz="2000" dirty="0" smtClean="0">
                <a:solidFill>
                  <a:srgbClr val="0453F1"/>
                </a:solidFill>
                <a:latin typeface="Franklin Gothic Demi Cond" panose="020B0706030402020204" pitchFamily="34" charset="0"/>
                <a:hlinkClick r:id="rId11"/>
              </a:rPr>
              <a:t>Читать</a:t>
            </a:r>
            <a:endParaRPr lang="en-US" sz="2000" dirty="0">
              <a:solidFill>
                <a:srgbClr val="0453F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20" name="TextBox 6"/>
          <p:cNvSpPr txBox="1"/>
          <p:nvPr/>
        </p:nvSpPr>
        <p:spPr>
          <a:xfrm>
            <a:off x="941739" y="4991100"/>
            <a:ext cx="1115661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00"/>
              </a:lnSpc>
              <a:spcBef>
                <a:spcPct val="0"/>
              </a:spcBef>
            </a:pPr>
            <a:r>
              <a:rPr lang="ru-RU" sz="2000" dirty="0" smtClean="0">
                <a:solidFill>
                  <a:srgbClr val="0453F1"/>
                </a:solidFill>
                <a:latin typeface="Franklin Gothic Demi Cond" panose="020B0706030402020204" pitchFamily="34" charset="0"/>
                <a:hlinkClick r:id="rId12"/>
              </a:rPr>
              <a:t>Читать</a:t>
            </a:r>
            <a:endParaRPr lang="en-US" sz="2000" dirty="0">
              <a:solidFill>
                <a:srgbClr val="0453F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21" name="TextBox 11"/>
          <p:cNvSpPr txBox="1"/>
          <p:nvPr/>
        </p:nvSpPr>
        <p:spPr>
          <a:xfrm>
            <a:off x="511892" y="7353300"/>
            <a:ext cx="1504334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ru-RU" sz="2000" dirty="0" smtClean="0">
                <a:solidFill>
                  <a:srgbClr val="000000"/>
                </a:solidFill>
                <a:latin typeface="Franklin Gothic Demi Cond" panose="020B0706030402020204" pitchFamily="34" charset="0"/>
                <a:hlinkClick r:id="rId13"/>
              </a:rPr>
              <a:t>Читать</a:t>
            </a:r>
            <a:endParaRPr lang="en-US" sz="2000" dirty="0">
              <a:solidFill>
                <a:srgbClr val="00000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22" name="TextBox 9"/>
          <p:cNvSpPr txBox="1"/>
          <p:nvPr/>
        </p:nvSpPr>
        <p:spPr>
          <a:xfrm>
            <a:off x="386241" y="9824963"/>
            <a:ext cx="1594959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  <a:spcBef>
                <a:spcPct val="0"/>
              </a:spcBef>
            </a:pPr>
            <a:r>
              <a:rPr lang="ru-RU" sz="2000" dirty="0" smtClean="0">
                <a:solidFill>
                  <a:srgbClr val="0453F1"/>
                </a:solidFill>
                <a:latin typeface="Franklin Gothic Demi Cond" panose="020B0706030402020204" pitchFamily="34" charset="0"/>
                <a:hlinkClick r:id="rId14"/>
              </a:rPr>
              <a:t>Читать</a:t>
            </a:r>
            <a:endParaRPr lang="en-US" sz="2000" dirty="0">
              <a:solidFill>
                <a:srgbClr val="0453F1"/>
              </a:solidFill>
              <a:latin typeface="Franklin Gothic Demi Cond" panose="020B07060304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223312">
            <a:off x="-1943544" y="-2990275"/>
            <a:ext cx="9132011" cy="16841771"/>
            <a:chOff x="0" y="0"/>
            <a:chExt cx="3089100" cy="56970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89100" cy="5697093"/>
            </a:xfrm>
            <a:custGeom>
              <a:avLst/>
              <a:gdLst/>
              <a:ahLst/>
              <a:cxnLst/>
              <a:rect l="l" t="t" r="r" b="b"/>
              <a:pathLst>
                <a:path w="3089100" h="5697093">
                  <a:moveTo>
                    <a:pt x="0" y="0"/>
                  </a:moveTo>
                  <a:lnTo>
                    <a:pt x="3089100" y="0"/>
                  </a:lnTo>
                  <a:lnTo>
                    <a:pt x="3089100" y="5697093"/>
                  </a:lnTo>
                  <a:lnTo>
                    <a:pt x="0" y="5697093"/>
                  </a:lnTo>
                  <a:close/>
                </a:path>
              </a:pathLst>
            </a:custGeom>
            <a:solidFill>
              <a:srgbClr val="E1EBFF"/>
            </a:solidFill>
          </p:spPr>
        </p:sp>
      </p:grpSp>
      <p:sp>
        <p:nvSpPr>
          <p:cNvPr id="4" name="AutoShape 4"/>
          <p:cNvSpPr/>
          <p:nvPr/>
        </p:nvSpPr>
        <p:spPr>
          <a:xfrm rot="-3710222">
            <a:off x="621054" y="3269179"/>
            <a:ext cx="5405663" cy="16125027"/>
          </a:xfrm>
          <a:prstGeom prst="rect">
            <a:avLst/>
          </a:prstGeom>
          <a:solidFill>
            <a:srgbClr val="0453F1"/>
          </a:solidFill>
        </p:spPr>
      </p:sp>
      <p:sp>
        <p:nvSpPr>
          <p:cNvPr id="8" name="TextBox 8"/>
          <p:cNvSpPr txBox="1"/>
          <p:nvPr/>
        </p:nvSpPr>
        <p:spPr>
          <a:xfrm>
            <a:off x="2078224" y="121657"/>
            <a:ext cx="11582400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68"/>
              </a:lnSpc>
            </a:pPr>
            <a:r>
              <a:rPr lang="ru-RU" sz="5806" dirty="0" smtClean="0">
                <a:solidFill>
                  <a:srgbClr val="0453F1"/>
                </a:solidFill>
                <a:latin typeface="Franklin Gothic Heavy" panose="020B0903020102020204" pitchFamily="34" charset="0"/>
              </a:rPr>
              <a:t>Конкурсные достижения</a:t>
            </a:r>
            <a:endParaRPr lang="en-US" sz="5806" dirty="0">
              <a:solidFill>
                <a:srgbClr val="0453F1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9" r="8860"/>
          <a:stretch/>
        </p:blipFill>
        <p:spPr>
          <a:xfrm>
            <a:off x="4589036" y="1032483"/>
            <a:ext cx="3019965" cy="40685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8" y="1028700"/>
            <a:ext cx="3571572" cy="50521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80" y="6296006"/>
            <a:ext cx="4562320" cy="38245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0624" y="4622213"/>
            <a:ext cx="4119502" cy="54926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0612" y="1028700"/>
            <a:ext cx="4636590" cy="3306331"/>
          </a:xfrm>
          <a:prstGeom prst="rect">
            <a:avLst/>
          </a:prstGeom>
        </p:spPr>
      </p:pic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0636331"/>
              </p:ext>
            </p:extLst>
          </p:nvPr>
        </p:nvGraphicFramePr>
        <p:xfrm>
          <a:off x="5359381" y="5600700"/>
          <a:ext cx="7141945" cy="4282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9" t="11087" r="10301"/>
          <a:stretch/>
        </p:blipFill>
        <p:spPr>
          <a:xfrm>
            <a:off x="8052320" y="1032483"/>
            <a:ext cx="4574480" cy="402059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4390" y="5518907"/>
            <a:ext cx="2072443" cy="27632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9523" y="1530513"/>
            <a:ext cx="7051098" cy="1462211"/>
            <a:chOff x="0" y="0"/>
            <a:chExt cx="9401464" cy="1949615"/>
          </a:xfrm>
        </p:grpSpPr>
        <p:grpSp>
          <p:nvGrpSpPr>
            <p:cNvPr id="3" name="Group 3"/>
            <p:cNvGrpSpPr/>
            <p:nvPr/>
          </p:nvGrpSpPr>
          <p:grpSpPr>
            <a:xfrm rot="5400000">
              <a:off x="4940676" y="-2511174"/>
              <a:ext cx="1949615" cy="6971962"/>
              <a:chOff x="0" y="0"/>
              <a:chExt cx="3130550" cy="1119507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130550" cy="11195072"/>
              </a:xfrm>
              <a:custGeom>
                <a:avLst/>
                <a:gdLst/>
                <a:ahLst/>
                <a:cxnLst/>
                <a:rect l="l" t="t" r="r" b="b"/>
                <a:pathLst>
                  <a:path w="3130550" h="11195072">
                    <a:moveTo>
                      <a:pt x="0" y="1123950"/>
                    </a:moveTo>
                    <a:lnTo>
                      <a:pt x="0" y="11195072"/>
                    </a:lnTo>
                    <a:lnTo>
                      <a:pt x="3130550" y="11195072"/>
                    </a:lnTo>
                    <a:lnTo>
                      <a:pt x="3130550" y="0"/>
                    </a:lnTo>
                    <a:close/>
                  </a:path>
                </a:pathLst>
              </a:custGeom>
              <a:solidFill>
                <a:srgbClr val="0453F1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 rot="-5400000">
              <a:off x="807095" y="-807095"/>
              <a:ext cx="1949615" cy="3563805"/>
              <a:chOff x="0" y="0"/>
              <a:chExt cx="3130550" cy="57225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130550" cy="5722500"/>
              </a:xfrm>
              <a:custGeom>
                <a:avLst/>
                <a:gdLst/>
                <a:ahLst/>
                <a:cxnLst/>
                <a:rect l="l" t="t" r="r" b="b"/>
                <a:pathLst>
                  <a:path w="3130550" h="5722500">
                    <a:moveTo>
                      <a:pt x="0" y="1123950"/>
                    </a:moveTo>
                    <a:lnTo>
                      <a:pt x="0" y="5722500"/>
                    </a:lnTo>
                    <a:lnTo>
                      <a:pt x="3130550" y="5722500"/>
                    </a:lnTo>
                    <a:lnTo>
                      <a:pt x="3130550" y="0"/>
                    </a:lnTo>
                    <a:close/>
                  </a:path>
                </a:pathLst>
              </a:custGeom>
              <a:solidFill>
                <a:srgbClr val="0453F1"/>
              </a:solidFill>
            </p:spPr>
          </p:sp>
        </p:grpSp>
      </p:grpSp>
      <p:grpSp>
        <p:nvGrpSpPr>
          <p:cNvPr id="7" name="Group 7"/>
          <p:cNvGrpSpPr/>
          <p:nvPr/>
        </p:nvGrpSpPr>
        <p:grpSpPr>
          <a:xfrm>
            <a:off x="8628161" y="1557505"/>
            <a:ext cx="7051098" cy="1462211"/>
            <a:chOff x="0" y="0"/>
            <a:chExt cx="9401464" cy="1949615"/>
          </a:xfrm>
        </p:grpSpPr>
        <p:grpSp>
          <p:nvGrpSpPr>
            <p:cNvPr id="8" name="Group 8"/>
            <p:cNvGrpSpPr/>
            <p:nvPr/>
          </p:nvGrpSpPr>
          <p:grpSpPr>
            <a:xfrm rot="5400000">
              <a:off x="4940676" y="-2511174"/>
              <a:ext cx="1949615" cy="6971962"/>
              <a:chOff x="0" y="0"/>
              <a:chExt cx="3130550" cy="11195072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130550" cy="11195072"/>
              </a:xfrm>
              <a:custGeom>
                <a:avLst/>
                <a:gdLst/>
                <a:ahLst/>
                <a:cxnLst/>
                <a:rect l="l" t="t" r="r" b="b"/>
                <a:pathLst>
                  <a:path w="3130550" h="11195072">
                    <a:moveTo>
                      <a:pt x="0" y="1123950"/>
                    </a:moveTo>
                    <a:lnTo>
                      <a:pt x="0" y="11195072"/>
                    </a:lnTo>
                    <a:lnTo>
                      <a:pt x="3130550" y="11195072"/>
                    </a:lnTo>
                    <a:lnTo>
                      <a:pt x="3130550" y="0"/>
                    </a:lnTo>
                    <a:close/>
                  </a:path>
                </a:pathLst>
              </a:custGeom>
              <a:solidFill>
                <a:srgbClr val="0453F1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 rot="-5400000">
              <a:off x="807095" y="-807095"/>
              <a:ext cx="1949615" cy="3563805"/>
              <a:chOff x="0" y="0"/>
              <a:chExt cx="3130550" cy="57225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130550" cy="5722500"/>
              </a:xfrm>
              <a:custGeom>
                <a:avLst/>
                <a:gdLst/>
                <a:ahLst/>
                <a:cxnLst/>
                <a:rect l="l" t="t" r="r" b="b"/>
                <a:pathLst>
                  <a:path w="3130550" h="5722500">
                    <a:moveTo>
                      <a:pt x="0" y="1123950"/>
                    </a:moveTo>
                    <a:lnTo>
                      <a:pt x="0" y="5722500"/>
                    </a:lnTo>
                    <a:lnTo>
                      <a:pt x="3130550" y="5722500"/>
                    </a:lnTo>
                    <a:lnTo>
                      <a:pt x="3130550" y="0"/>
                    </a:lnTo>
                    <a:close/>
                  </a:path>
                </a:pathLst>
              </a:custGeom>
              <a:solidFill>
                <a:srgbClr val="0453F1"/>
              </a:solidFill>
            </p:spPr>
          </p:sp>
        </p:grpSp>
      </p:grpSp>
      <p:grpSp>
        <p:nvGrpSpPr>
          <p:cNvPr id="12" name="Group 12"/>
          <p:cNvGrpSpPr/>
          <p:nvPr/>
        </p:nvGrpSpPr>
        <p:grpSpPr>
          <a:xfrm>
            <a:off x="10855902" y="7737699"/>
            <a:ext cx="7051098" cy="1462211"/>
            <a:chOff x="0" y="0"/>
            <a:chExt cx="9401464" cy="1949615"/>
          </a:xfrm>
        </p:grpSpPr>
        <p:grpSp>
          <p:nvGrpSpPr>
            <p:cNvPr id="13" name="Group 13"/>
            <p:cNvGrpSpPr/>
            <p:nvPr/>
          </p:nvGrpSpPr>
          <p:grpSpPr>
            <a:xfrm rot="5400000">
              <a:off x="4940676" y="-2511174"/>
              <a:ext cx="1949615" cy="6971962"/>
              <a:chOff x="0" y="0"/>
              <a:chExt cx="3130550" cy="11195072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130550" cy="11195072"/>
              </a:xfrm>
              <a:custGeom>
                <a:avLst/>
                <a:gdLst/>
                <a:ahLst/>
                <a:cxnLst/>
                <a:rect l="l" t="t" r="r" b="b"/>
                <a:pathLst>
                  <a:path w="3130550" h="11195072">
                    <a:moveTo>
                      <a:pt x="0" y="1123950"/>
                    </a:moveTo>
                    <a:lnTo>
                      <a:pt x="0" y="11195072"/>
                    </a:lnTo>
                    <a:lnTo>
                      <a:pt x="3130550" y="11195072"/>
                    </a:lnTo>
                    <a:lnTo>
                      <a:pt x="3130550" y="0"/>
                    </a:lnTo>
                    <a:close/>
                  </a:path>
                </a:pathLst>
              </a:custGeom>
              <a:solidFill>
                <a:srgbClr val="0453F1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 rot="-5400000">
              <a:off x="807095" y="-807095"/>
              <a:ext cx="1949615" cy="3563805"/>
              <a:chOff x="0" y="0"/>
              <a:chExt cx="3130550" cy="57225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130550" cy="5722500"/>
              </a:xfrm>
              <a:custGeom>
                <a:avLst/>
                <a:gdLst/>
                <a:ahLst/>
                <a:cxnLst/>
                <a:rect l="l" t="t" r="r" b="b"/>
                <a:pathLst>
                  <a:path w="3130550" h="5722500">
                    <a:moveTo>
                      <a:pt x="0" y="1123950"/>
                    </a:moveTo>
                    <a:lnTo>
                      <a:pt x="0" y="5722500"/>
                    </a:lnTo>
                    <a:lnTo>
                      <a:pt x="3130550" y="5722500"/>
                    </a:lnTo>
                    <a:lnTo>
                      <a:pt x="3130550" y="0"/>
                    </a:lnTo>
                    <a:close/>
                  </a:path>
                </a:pathLst>
              </a:custGeom>
              <a:solidFill>
                <a:srgbClr val="0453F1"/>
              </a:solidFill>
            </p:spPr>
          </p:sp>
        </p:grpSp>
      </p:grpSp>
      <p:sp>
        <p:nvSpPr>
          <p:cNvPr id="17" name="TextBox 17"/>
          <p:cNvSpPr txBox="1"/>
          <p:nvPr/>
        </p:nvSpPr>
        <p:spPr>
          <a:xfrm>
            <a:off x="1132661" y="1811066"/>
            <a:ext cx="5673373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4"/>
              </a:lnSpc>
            </a:pPr>
            <a:r>
              <a:rPr lang="en-US" sz="4945" dirty="0" err="1">
                <a:solidFill>
                  <a:srgbClr val="FFFFFF"/>
                </a:solidFill>
                <a:latin typeface="Franklin Gothic Medium" panose="020B0603020102020204" pitchFamily="34" charset="0"/>
              </a:rPr>
              <a:t>около</a:t>
            </a:r>
            <a:r>
              <a:rPr lang="en-US" sz="4945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 350 </a:t>
            </a:r>
            <a:r>
              <a:rPr lang="en-US" sz="4945" dirty="0" err="1">
                <a:solidFill>
                  <a:srgbClr val="FFFFFF"/>
                </a:solidFill>
                <a:latin typeface="Franklin Gothic Medium" panose="020B0603020102020204" pitchFamily="34" charset="0"/>
              </a:rPr>
              <a:t>постов</a:t>
            </a:r>
            <a:endParaRPr lang="en-US" sz="4945" dirty="0">
              <a:solidFill>
                <a:srgbClr val="FFFFFF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8382000" y="1562971"/>
            <a:ext cx="7815225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6"/>
              </a:lnSpc>
            </a:pPr>
            <a:r>
              <a:rPr lang="en-US" sz="4945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9 </a:t>
            </a:r>
            <a:r>
              <a:rPr lang="en-US" sz="4945" dirty="0" err="1">
                <a:solidFill>
                  <a:srgbClr val="FFFFFF"/>
                </a:solidFill>
                <a:latin typeface="Franklin Gothic Medium" panose="020B0603020102020204" pitchFamily="34" charset="0"/>
              </a:rPr>
              <a:t>видео</a:t>
            </a:r>
            <a:r>
              <a:rPr lang="en-US" sz="4945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-</a:t>
            </a:r>
          </a:p>
          <a:p>
            <a:pPr algn="ctr">
              <a:lnSpc>
                <a:spcPts val="5706"/>
              </a:lnSpc>
            </a:pPr>
            <a:r>
              <a:rPr lang="en-US" sz="4945" dirty="0" err="1">
                <a:solidFill>
                  <a:srgbClr val="FFFFFF"/>
                </a:solidFill>
                <a:latin typeface="Franklin Gothic Medium" panose="020B0603020102020204" pitchFamily="34" charset="0"/>
              </a:rPr>
              <a:t>репортажей</a:t>
            </a:r>
            <a:endParaRPr lang="en-US" sz="4945" dirty="0">
              <a:solidFill>
                <a:srgbClr val="FFFFFF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460043" y="7963979"/>
            <a:ext cx="5083437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6"/>
              </a:lnSpc>
            </a:pPr>
            <a:r>
              <a:rPr lang="ru-RU" sz="4945" dirty="0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10</a:t>
            </a:r>
            <a:r>
              <a:rPr lang="en-US" sz="4945" dirty="0" smtClean="0">
                <a:solidFill>
                  <a:srgbClr val="FFFFFF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4945" dirty="0" err="1">
                <a:solidFill>
                  <a:srgbClr val="FFFFFF"/>
                </a:solidFill>
                <a:latin typeface="Franklin Gothic Medium" panose="020B0603020102020204" pitchFamily="34" charset="0"/>
              </a:rPr>
              <a:t>лонгридов</a:t>
            </a:r>
            <a:endParaRPr lang="en-US" sz="4945" dirty="0">
              <a:solidFill>
                <a:srgbClr val="FFFFFF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41470" y="138203"/>
            <a:ext cx="17765532" cy="1050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934"/>
              </a:lnSpc>
              <a:spcBef>
                <a:spcPct val="0"/>
              </a:spcBef>
            </a:pPr>
            <a:r>
              <a:rPr lang="ru-RU" sz="6600" dirty="0" smtClean="0">
                <a:solidFill>
                  <a:srgbClr val="0453F1"/>
                </a:solidFill>
                <a:latin typeface="Franklin Gothic Heavy" panose="020B0903020102020204" pitchFamily="34" charset="0"/>
              </a:rPr>
              <a:t>В </a:t>
            </a:r>
            <a:r>
              <a:rPr lang="en-US" sz="6600" dirty="0" smtClean="0">
                <a:solidFill>
                  <a:srgbClr val="0453F1"/>
                </a:solidFill>
                <a:latin typeface="Franklin Gothic Heavy" panose="020B0903020102020204" pitchFamily="34" charset="0"/>
              </a:rPr>
              <a:t>2021-2022 </a:t>
            </a:r>
            <a:r>
              <a:rPr lang="ru-RU" sz="6600" dirty="0" smtClean="0">
                <a:solidFill>
                  <a:srgbClr val="0453F1"/>
                </a:solidFill>
                <a:latin typeface="Franklin Gothic Heavy" panose="020B0903020102020204" pitchFamily="34" charset="0"/>
              </a:rPr>
              <a:t>учебном </a:t>
            </a:r>
            <a:r>
              <a:rPr lang="en-US" sz="6600" dirty="0" err="1" smtClean="0">
                <a:solidFill>
                  <a:srgbClr val="0453F1"/>
                </a:solidFill>
                <a:latin typeface="Franklin Gothic Heavy" panose="020B0903020102020204" pitchFamily="34" charset="0"/>
              </a:rPr>
              <a:t>год</a:t>
            </a:r>
            <a:r>
              <a:rPr lang="ru-RU" sz="6600" dirty="0" smtClean="0">
                <a:solidFill>
                  <a:srgbClr val="0453F1"/>
                </a:solidFill>
                <a:latin typeface="Franklin Gothic Heavy" panose="020B0903020102020204" pitchFamily="34" charset="0"/>
              </a:rPr>
              <a:t>у опубликовано</a:t>
            </a:r>
            <a:endParaRPr lang="en-US" sz="6600" dirty="0">
              <a:solidFill>
                <a:srgbClr val="0453F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41469" y="3789975"/>
            <a:ext cx="10037686" cy="65915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09"/>
              </a:lnSpc>
            </a:pPr>
            <a:r>
              <a:rPr lang="ru-RU" sz="4000" dirty="0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У</a:t>
            </a:r>
            <a:r>
              <a:rPr lang="en-US" sz="4000" dirty="0" err="1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част</a:t>
            </a:r>
            <a:r>
              <a:rPr lang="ru-RU" sz="4000" dirty="0" err="1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ие</a:t>
            </a:r>
            <a:r>
              <a:rPr lang="en-US" sz="4000" dirty="0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4000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в </a:t>
            </a:r>
            <a:r>
              <a:rPr lang="en-US" sz="4000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различных</a:t>
            </a:r>
            <a:r>
              <a:rPr lang="en-US" sz="4000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4000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фестивалях</a:t>
            </a:r>
            <a:r>
              <a:rPr lang="en-US" sz="4000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</a:p>
          <a:p>
            <a:pPr>
              <a:lnSpc>
                <a:spcPts val="3709"/>
              </a:lnSpc>
              <a:spcBef>
                <a:spcPct val="0"/>
              </a:spcBef>
            </a:pPr>
            <a:r>
              <a:rPr lang="en-US" sz="4000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и </a:t>
            </a:r>
            <a:r>
              <a:rPr lang="en-US" sz="4000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конкурсах</a:t>
            </a:r>
            <a:r>
              <a:rPr lang="en-US" sz="4000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по </a:t>
            </a:r>
            <a:r>
              <a:rPr lang="en-US" sz="4000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журналистике</a:t>
            </a:r>
            <a:r>
              <a:rPr lang="en-US" sz="4000" dirty="0" smtClean="0">
                <a:solidFill>
                  <a:srgbClr val="004A98"/>
                </a:solidFill>
                <a:latin typeface="Franklin Gothic Medium" panose="020B0603020102020204" pitchFamily="34" charset="0"/>
              </a:rPr>
              <a:t>:</a:t>
            </a:r>
            <a:endParaRPr lang="ru-RU" sz="4000" dirty="0" smtClean="0">
              <a:solidFill>
                <a:srgbClr val="004A98"/>
              </a:solidFill>
              <a:latin typeface="Franklin Gothic Medium" panose="020B0603020102020204" pitchFamily="34" charset="0"/>
            </a:endParaRPr>
          </a:p>
          <a:p>
            <a:pPr>
              <a:lnSpc>
                <a:spcPts val="3709"/>
              </a:lnSpc>
              <a:spcBef>
                <a:spcPct val="0"/>
              </a:spcBef>
            </a:pPr>
            <a:endParaRPr lang="en-US" sz="4000" dirty="0">
              <a:solidFill>
                <a:srgbClr val="004A98"/>
              </a:solidFill>
              <a:latin typeface="Franklin Gothic Medium" panose="020B0603020102020204" pitchFamily="34" charset="0"/>
            </a:endParaRPr>
          </a:p>
          <a:p>
            <a:pPr marL="572053" lvl="1" indent="-286027">
              <a:lnSpc>
                <a:spcPts val="3709"/>
              </a:lnSpc>
              <a:spcBef>
                <a:spcPct val="0"/>
              </a:spcBef>
              <a:buFont typeface="Arial"/>
              <a:buChar char="•"/>
            </a:pPr>
            <a:r>
              <a:rPr lang="en-US" sz="2649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Всероссийский</a:t>
            </a:r>
            <a:r>
              <a:rPr lang="en-US" sz="2649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649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конкурс</a:t>
            </a:r>
            <a:r>
              <a:rPr lang="en-US" sz="2649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649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по</a:t>
            </a:r>
            <a:r>
              <a:rPr lang="en-US" sz="2649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649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журналистике</a:t>
            </a:r>
            <a:r>
              <a:rPr lang="en-US" sz="2649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, </a:t>
            </a:r>
            <a:r>
              <a:rPr lang="en-US" sz="2649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рекламе</a:t>
            </a:r>
            <a:endParaRPr lang="en-US" sz="2649" dirty="0">
              <a:solidFill>
                <a:srgbClr val="004A98"/>
              </a:solidFill>
              <a:latin typeface="Franklin Gothic Medium" panose="020B0603020102020204" pitchFamily="34" charset="0"/>
            </a:endParaRPr>
          </a:p>
          <a:p>
            <a:pPr>
              <a:lnSpc>
                <a:spcPts val="3709"/>
              </a:lnSpc>
              <a:spcBef>
                <a:spcPct val="0"/>
              </a:spcBef>
            </a:pPr>
            <a:r>
              <a:rPr lang="en-US" sz="2649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и PR </a:t>
            </a:r>
            <a:r>
              <a:rPr lang="en-US" sz="2649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для</a:t>
            </a:r>
            <a:r>
              <a:rPr lang="en-US" sz="2649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649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школьников</a:t>
            </a:r>
            <a:r>
              <a:rPr lang="en-US" sz="2649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«</a:t>
            </a:r>
            <a:r>
              <a:rPr lang="en-US" sz="2649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Проба</a:t>
            </a:r>
            <a:r>
              <a:rPr lang="en-US" sz="2649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649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пера</a:t>
            </a:r>
            <a:r>
              <a:rPr lang="en-US" sz="2649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» </a:t>
            </a:r>
          </a:p>
          <a:p>
            <a:pPr marL="572053" lvl="1" indent="-286027">
              <a:lnSpc>
                <a:spcPts val="3709"/>
              </a:lnSpc>
              <a:spcBef>
                <a:spcPct val="0"/>
              </a:spcBef>
              <a:buFont typeface="Arial"/>
              <a:buChar char="•"/>
            </a:pPr>
            <a:r>
              <a:rPr lang="en-US" sz="2649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Региональный</a:t>
            </a:r>
            <a:r>
              <a:rPr lang="en-US" sz="2649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649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конкурс</a:t>
            </a:r>
            <a:r>
              <a:rPr lang="en-US" sz="2649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«Media-Z»</a:t>
            </a:r>
          </a:p>
          <a:p>
            <a:pPr marL="572053" lvl="1" indent="-286027">
              <a:lnSpc>
                <a:spcPts val="3709"/>
              </a:lnSpc>
              <a:spcBef>
                <a:spcPct val="0"/>
              </a:spcBef>
              <a:buFont typeface="Arial"/>
              <a:buChar char="•"/>
            </a:pPr>
            <a:r>
              <a:rPr lang="en-US" sz="2649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Всероссийский</a:t>
            </a:r>
            <a:r>
              <a:rPr lang="en-US" sz="2649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649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конкурс</a:t>
            </a:r>
            <a:r>
              <a:rPr lang="en-US" sz="2649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«</a:t>
            </a:r>
            <a:r>
              <a:rPr lang="en-US" sz="2649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Молодые</a:t>
            </a:r>
            <a:r>
              <a:rPr lang="en-US" sz="2649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649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медиалидеры</a:t>
            </a:r>
            <a:r>
              <a:rPr lang="en-US" sz="2649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649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России</a:t>
            </a:r>
            <a:r>
              <a:rPr lang="en-US" sz="2649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»</a:t>
            </a:r>
          </a:p>
          <a:p>
            <a:pPr marL="572053" lvl="1" indent="-286027">
              <a:lnSpc>
                <a:spcPts val="3709"/>
              </a:lnSpc>
              <a:spcBef>
                <a:spcPct val="0"/>
              </a:spcBef>
              <a:buFont typeface="Arial"/>
              <a:buChar char="•"/>
            </a:pPr>
            <a:r>
              <a:rPr lang="en-US" sz="2649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Региональная</a:t>
            </a:r>
            <a:r>
              <a:rPr lang="en-US" sz="2649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649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лаборатория</a:t>
            </a:r>
            <a:r>
              <a:rPr lang="en-US" sz="2649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«</a:t>
            </a:r>
            <a:r>
              <a:rPr lang="en-US" sz="2649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Мастерская</a:t>
            </a:r>
            <a:r>
              <a:rPr lang="en-US" sz="2649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649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юнкоров</a:t>
            </a:r>
            <a:r>
              <a:rPr lang="en-US" sz="2649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»</a:t>
            </a:r>
          </a:p>
          <a:p>
            <a:pPr marL="572053" lvl="1" indent="-286027">
              <a:lnSpc>
                <a:spcPts val="3709"/>
              </a:lnSpc>
              <a:spcBef>
                <a:spcPct val="0"/>
              </a:spcBef>
              <a:buFont typeface="Arial"/>
              <a:buChar char="•"/>
            </a:pPr>
            <a:r>
              <a:rPr lang="en-US" sz="2649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Фестиваль</a:t>
            </a:r>
            <a:r>
              <a:rPr lang="en-US" sz="2649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«</a:t>
            </a:r>
            <a:r>
              <a:rPr lang="en-US" sz="2649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Чтоб</a:t>
            </a:r>
            <a:r>
              <a:rPr lang="en-US" sz="2649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649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услышали</a:t>
            </a:r>
            <a:r>
              <a:rPr lang="en-US" sz="2649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649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голос</a:t>
            </a:r>
            <a:r>
              <a:rPr lang="en-US" sz="2649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649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поколения</a:t>
            </a:r>
            <a:r>
              <a:rPr lang="en-US" sz="2649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» и </a:t>
            </a:r>
            <a:r>
              <a:rPr lang="en-US" sz="2649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др</a:t>
            </a:r>
            <a:r>
              <a:rPr lang="en-US" sz="2649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.</a:t>
            </a:r>
          </a:p>
          <a:p>
            <a:pPr>
              <a:lnSpc>
                <a:spcPts val="3709"/>
              </a:lnSpc>
              <a:spcBef>
                <a:spcPct val="0"/>
              </a:spcBef>
            </a:pPr>
            <a:endParaRPr lang="en-US" sz="2649" dirty="0">
              <a:solidFill>
                <a:srgbClr val="004A98"/>
              </a:solidFill>
              <a:latin typeface="Franklin Gothic Medium" panose="020B0603020102020204" pitchFamily="34" charset="0"/>
            </a:endParaRPr>
          </a:p>
          <a:p>
            <a:pPr>
              <a:lnSpc>
                <a:spcPts val="4847"/>
              </a:lnSpc>
              <a:spcBef>
                <a:spcPct val="0"/>
              </a:spcBef>
            </a:pPr>
            <a:r>
              <a:rPr lang="en-US" sz="3462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Это</a:t>
            </a:r>
            <a:r>
              <a:rPr lang="en-US" sz="3462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462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способ</a:t>
            </a:r>
            <a:r>
              <a:rPr lang="en-US" sz="3462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462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не</a:t>
            </a:r>
            <a:r>
              <a:rPr lang="en-US" sz="3462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462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только</a:t>
            </a:r>
            <a:r>
              <a:rPr lang="en-US" sz="3462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462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показать</a:t>
            </a:r>
            <a:r>
              <a:rPr lang="en-US" sz="3462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462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свои</a:t>
            </a:r>
            <a:endParaRPr lang="en-US" sz="3462" dirty="0">
              <a:solidFill>
                <a:srgbClr val="004A98"/>
              </a:solidFill>
              <a:latin typeface="Franklin Gothic Medium" panose="020B0603020102020204" pitchFamily="34" charset="0"/>
            </a:endParaRPr>
          </a:p>
          <a:p>
            <a:pPr>
              <a:lnSpc>
                <a:spcPts val="4847"/>
              </a:lnSpc>
              <a:spcBef>
                <a:spcPct val="0"/>
              </a:spcBef>
            </a:pPr>
            <a:r>
              <a:rPr lang="en-US" sz="3462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навыки</a:t>
            </a:r>
            <a:r>
              <a:rPr lang="en-US" sz="3462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и </a:t>
            </a:r>
            <a:r>
              <a:rPr lang="en-US" sz="3462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умения</a:t>
            </a:r>
            <a:r>
              <a:rPr lang="en-US" sz="3462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, </a:t>
            </a:r>
            <a:r>
              <a:rPr lang="en-US" sz="3462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но</a:t>
            </a:r>
            <a:r>
              <a:rPr lang="en-US" sz="3462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и </a:t>
            </a:r>
            <a:r>
              <a:rPr lang="en-US" sz="3462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научиться</a:t>
            </a:r>
            <a:r>
              <a:rPr lang="en-US" sz="3462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462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новому</a:t>
            </a:r>
            <a:r>
              <a:rPr lang="en-US" sz="3462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</a:p>
          <a:p>
            <a:pPr>
              <a:lnSpc>
                <a:spcPts val="4847"/>
              </a:lnSpc>
              <a:spcBef>
                <a:spcPct val="0"/>
              </a:spcBef>
            </a:pPr>
            <a:r>
              <a:rPr lang="en-US" sz="3462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у </a:t>
            </a:r>
            <a:r>
              <a:rPr lang="en-US" sz="3462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профессионалов</a:t>
            </a:r>
            <a:r>
              <a:rPr lang="en-US" sz="3462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в </a:t>
            </a:r>
            <a:r>
              <a:rPr lang="en-US" sz="3462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сфере</a:t>
            </a:r>
            <a:r>
              <a:rPr lang="en-US" sz="3462" dirty="0">
                <a:solidFill>
                  <a:srgbClr val="004A98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3462" dirty="0" err="1">
                <a:solidFill>
                  <a:srgbClr val="004A98"/>
                </a:solidFill>
                <a:latin typeface="Franklin Gothic Medium" panose="020B0603020102020204" pitchFamily="34" charset="0"/>
              </a:rPr>
              <a:t>медиа</a:t>
            </a:r>
            <a:endParaRPr lang="en-US" sz="3462" dirty="0">
              <a:solidFill>
                <a:srgbClr val="004A98"/>
              </a:solidFill>
              <a:latin typeface="Franklin Gothic Medium" panose="020B0603020102020204" pitchFamily="34" charset="0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9408102" y="3808513"/>
            <a:ext cx="7051098" cy="1462211"/>
            <a:chOff x="0" y="0"/>
            <a:chExt cx="9401464" cy="1949615"/>
          </a:xfrm>
        </p:grpSpPr>
        <p:grpSp>
          <p:nvGrpSpPr>
            <p:cNvPr id="23" name="Group 23"/>
            <p:cNvGrpSpPr/>
            <p:nvPr/>
          </p:nvGrpSpPr>
          <p:grpSpPr>
            <a:xfrm rot="5400000">
              <a:off x="4940676" y="-2511174"/>
              <a:ext cx="1949615" cy="6971962"/>
              <a:chOff x="0" y="0"/>
              <a:chExt cx="3130550" cy="11195072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3130550" cy="11195072"/>
              </a:xfrm>
              <a:custGeom>
                <a:avLst/>
                <a:gdLst/>
                <a:ahLst/>
                <a:cxnLst/>
                <a:rect l="l" t="t" r="r" b="b"/>
                <a:pathLst>
                  <a:path w="3130550" h="11195072">
                    <a:moveTo>
                      <a:pt x="0" y="1123950"/>
                    </a:moveTo>
                    <a:lnTo>
                      <a:pt x="0" y="11195072"/>
                    </a:lnTo>
                    <a:lnTo>
                      <a:pt x="3130550" y="11195072"/>
                    </a:lnTo>
                    <a:lnTo>
                      <a:pt x="3130550" y="0"/>
                    </a:lnTo>
                    <a:close/>
                  </a:path>
                </a:pathLst>
              </a:custGeom>
              <a:solidFill>
                <a:srgbClr val="0453F1"/>
              </a:solidFill>
            </p:spPr>
          </p:sp>
        </p:grpSp>
        <p:grpSp>
          <p:nvGrpSpPr>
            <p:cNvPr id="25" name="Group 25"/>
            <p:cNvGrpSpPr/>
            <p:nvPr/>
          </p:nvGrpSpPr>
          <p:grpSpPr>
            <a:xfrm rot="-5400000">
              <a:off x="807095" y="-807095"/>
              <a:ext cx="1949615" cy="3563805"/>
              <a:chOff x="0" y="0"/>
              <a:chExt cx="3130550" cy="57225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3130550" cy="5722500"/>
              </a:xfrm>
              <a:custGeom>
                <a:avLst/>
                <a:gdLst/>
                <a:ahLst/>
                <a:cxnLst/>
                <a:rect l="l" t="t" r="r" b="b"/>
                <a:pathLst>
                  <a:path w="3130550" h="5722500">
                    <a:moveTo>
                      <a:pt x="0" y="1123950"/>
                    </a:moveTo>
                    <a:lnTo>
                      <a:pt x="0" y="5722500"/>
                    </a:lnTo>
                    <a:lnTo>
                      <a:pt x="3130550" y="5722500"/>
                    </a:lnTo>
                    <a:lnTo>
                      <a:pt x="3130550" y="0"/>
                    </a:lnTo>
                    <a:close/>
                  </a:path>
                </a:pathLst>
              </a:custGeom>
              <a:solidFill>
                <a:srgbClr val="0453F1"/>
              </a:solidFill>
            </p:spPr>
          </p:sp>
        </p:grpSp>
      </p:grpSp>
      <p:sp>
        <p:nvSpPr>
          <p:cNvPr id="27" name="TextBox 27"/>
          <p:cNvSpPr txBox="1"/>
          <p:nvPr/>
        </p:nvSpPr>
        <p:spPr>
          <a:xfrm>
            <a:off x="9144000" y="4091943"/>
            <a:ext cx="7815225" cy="732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6"/>
              </a:lnSpc>
            </a:pPr>
            <a:r>
              <a:rPr lang="en-US" sz="4945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25 </a:t>
            </a:r>
            <a:r>
              <a:rPr lang="en-US" sz="4945" dirty="0" err="1">
                <a:solidFill>
                  <a:srgbClr val="FFFFFF"/>
                </a:solidFill>
                <a:latin typeface="Franklin Gothic Medium" panose="020B0603020102020204" pitchFamily="34" charset="0"/>
              </a:rPr>
              <a:t>статей</a:t>
            </a:r>
            <a:r>
              <a:rPr lang="en-US" sz="4945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 ВК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0093902" y="5727924"/>
            <a:ext cx="7051098" cy="1462211"/>
            <a:chOff x="0" y="0"/>
            <a:chExt cx="9401464" cy="1949615"/>
          </a:xfrm>
        </p:grpSpPr>
        <p:grpSp>
          <p:nvGrpSpPr>
            <p:cNvPr id="29" name="Group 29"/>
            <p:cNvGrpSpPr/>
            <p:nvPr/>
          </p:nvGrpSpPr>
          <p:grpSpPr>
            <a:xfrm rot="5400000">
              <a:off x="4940676" y="-2511174"/>
              <a:ext cx="1949615" cy="6971962"/>
              <a:chOff x="0" y="0"/>
              <a:chExt cx="3130550" cy="11195072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3130550" cy="11195072"/>
              </a:xfrm>
              <a:custGeom>
                <a:avLst/>
                <a:gdLst/>
                <a:ahLst/>
                <a:cxnLst/>
                <a:rect l="l" t="t" r="r" b="b"/>
                <a:pathLst>
                  <a:path w="3130550" h="11195072">
                    <a:moveTo>
                      <a:pt x="0" y="1123950"/>
                    </a:moveTo>
                    <a:lnTo>
                      <a:pt x="0" y="11195072"/>
                    </a:lnTo>
                    <a:lnTo>
                      <a:pt x="3130550" y="11195072"/>
                    </a:lnTo>
                    <a:lnTo>
                      <a:pt x="3130550" y="0"/>
                    </a:lnTo>
                    <a:close/>
                  </a:path>
                </a:pathLst>
              </a:custGeom>
              <a:solidFill>
                <a:srgbClr val="0453F1"/>
              </a:solidFill>
            </p:spPr>
          </p:sp>
        </p:grpSp>
        <p:grpSp>
          <p:nvGrpSpPr>
            <p:cNvPr id="31" name="Group 31"/>
            <p:cNvGrpSpPr/>
            <p:nvPr/>
          </p:nvGrpSpPr>
          <p:grpSpPr>
            <a:xfrm rot="-5400000">
              <a:off x="807095" y="-807095"/>
              <a:ext cx="1949615" cy="3563805"/>
              <a:chOff x="0" y="0"/>
              <a:chExt cx="3130550" cy="57225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3130550" cy="5722500"/>
              </a:xfrm>
              <a:custGeom>
                <a:avLst/>
                <a:gdLst/>
                <a:ahLst/>
                <a:cxnLst/>
                <a:rect l="l" t="t" r="r" b="b"/>
                <a:pathLst>
                  <a:path w="3130550" h="5722500">
                    <a:moveTo>
                      <a:pt x="0" y="1123950"/>
                    </a:moveTo>
                    <a:lnTo>
                      <a:pt x="0" y="5722500"/>
                    </a:lnTo>
                    <a:lnTo>
                      <a:pt x="3130550" y="5722500"/>
                    </a:lnTo>
                    <a:lnTo>
                      <a:pt x="3130550" y="0"/>
                    </a:lnTo>
                    <a:close/>
                  </a:path>
                </a:pathLst>
              </a:custGeom>
              <a:solidFill>
                <a:srgbClr val="0453F1"/>
              </a:solidFill>
            </p:spPr>
          </p:sp>
        </p:grpSp>
      </p:grpSp>
      <p:sp>
        <p:nvSpPr>
          <p:cNvPr id="33" name="TextBox 33"/>
          <p:cNvSpPr txBox="1"/>
          <p:nvPr/>
        </p:nvSpPr>
        <p:spPr>
          <a:xfrm>
            <a:off x="10269244" y="6083531"/>
            <a:ext cx="6689981" cy="733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6"/>
              </a:lnSpc>
            </a:pPr>
            <a:r>
              <a:rPr lang="en-US" sz="4945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16 </a:t>
            </a:r>
            <a:r>
              <a:rPr lang="en-US" sz="4945" dirty="0" err="1">
                <a:solidFill>
                  <a:srgbClr val="FFFFFF"/>
                </a:solidFill>
                <a:latin typeface="Franklin Gothic Medium" panose="020B0603020102020204" pitchFamily="34" charset="0"/>
              </a:rPr>
              <a:t>фоторепортажей</a:t>
            </a:r>
            <a:endParaRPr lang="en-US" sz="4945" dirty="0">
              <a:solidFill>
                <a:srgbClr val="FFFFFF"/>
              </a:solidFill>
              <a:latin typeface="Franklin Gothic Medium" panose="020B0603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611</Words>
  <Application>Microsoft Office PowerPoint</Application>
  <PresentationFormat>Произвольный</PresentationFormat>
  <Paragraphs>103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0" baseType="lpstr">
      <vt:lpstr>Arial</vt:lpstr>
      <vt:lpstr>Open Sans Bold</vt:lpstr>
      <vt:lpstr>IBM Plex Sans</vt:lpstr>
      <vt:lpstr>Wingdings</vt:lpstr>
      <vt:lpstr>Franklin Gothic Heavy</vt:lpstr>
      <vt:lpstr>Calibri</vt:lpstr>
      <vt:lpstr>IBM Plex Sans Bold</vt:lpstr>
      <vt:lpstr>Franklin Gothic Medium</vt:lpstr>
      <vt:lpstr>Franklin Gothic Demi Cond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Студия мультимедийной Журналистики «МультиVарка»</dc:title>
  <dc:creator>Екатерина Ю. Милькова</dc:creator>
  <cp:lastModifiedBy>Ольга Б. Дудкина</cp:lastModifiedBy>
  <cp:revision>41</cp:revision>
  <dcterms:created xsi:type="dcterms:W3CDTF">2006-08-16T00:00:00Z</dcterms:created>
  <dcterms:modified xsi:type="dcterms:W3CDTF">2023-04-21T10:20:29Z</dcterms:modified>
  <dc:identifier>DAFTz6UJVIA</dc:identifier>
</cp:coreProperties>
</file>