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60" r:id="rId3"/>
    <p:sldId id="259" r:id="rId4"/>
    <p:sldId id="268" r:id="rId5"/>
    <p:sldId id="266" r:id="rId6"/>
    <p:sldId id="275" r:id="rId7"/>
    <p:sldId id="276" r:id="rId8"/>
    <p:sldId id="258" r:id="rId9"/>
    <p:sldId id="261" r:id="rId10"/>
    <p:sldId id="272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9" autoAdjust="0"/>
    <p:restoredTop sz="96735" autoAdjust="0"/>
  </p:normalViewPr>
  <p:slideViewPr>
    <p:cSldViewPr snapToGrid="0">
      <p:cViewPr varScale="1">
        <p:scale>
          <a:sx n="111" d="100"/>
          <a:sy n="111" d="100"/>
        </p:scale>
        <p:origin x="534" y="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C75512-565E-47B3-ACB6-84317CC57504}" type="datetimeFigureOut">
              <a:rPr lang="ru-RU" smtClean="0"/>
              <a:t>22.04.2023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A2AC64-2D91-4D04-82DB-749D43B0A5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42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2AC64-2D91-4D04-82DB-749D43B0A50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3185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338AB-7813-446B-B869-729B0E5D92B1}" type="datetimeFigureOut">
              <a:rPr lang="ru-RU" smtClean="0"/>
              <a:t>22.04.2023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9386D-4D0C-4DFE-A29B-70FC7DB027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280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338AB-7813-446B-B869-729B0E5D92B1}" type="datetimeFigureOut">
              <a:rPr lang="ru-RU" smtClean="0"/>
              <a:t>22.04.2023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9386D-4D0C-4DFE-A29B-70FC7DB027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0676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338AB-7813-446B-B869-729B0E5D92B1}" type="datetimeFigureOut">
              <a:rPr lang="ru-RU" smtClean="0"/>
              <a:t>22.04.2023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9386D-4D0C-4DFE-A29B-70FC7DB027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8402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338AB-7813-446B-B869-729B0E5D92B1}" type="datetimeFigureOut">
              <a:rPr lang="ru-RU" smtClean="0"/>
              <a:t>22.04.2023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9386D-4D0C-4DFE-A29B-70FC7DB027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514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338AB-7813-446B-B869-729B0E5D92B1}" type="datetimeFigureOut">
              <a:rPr lang="ru-RU" smtClean="0"/>
              <a:t>22.04.2023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9386D-4D0C-4DFE-A29B-70FC7DB027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5795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338AB-7813-446B-B869-729B0E5D92B1}" type="datetimeFigureOut">
              <a:rPr lang="ru-RU" smtClean="0"/>
              <a:t>22.04.2023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9386D-4D0C-4DFE-A29B-70FC7DB027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91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338AB-7813-446B-B869-729B0E5D92B1}" type="datetimeFigureOut">
              <a:rPr lang="ru-RU" smtClean="0"/>
              <a:t>22.04.2023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9386D-4D0C-4DFE-A29B-70FC7DB027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6449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338AB-7813-446B-B869-729B0E5D92B1}" type="datetimeFigureOut">
              <a:rPr lang="ru-RU" smtClean="0"/>
              <a:t>22.04.2023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9386D-4D0C-4DFE-A29B-70FC7DB027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0094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338AB-7813-446B-B869-729B0E5D92B1}" type="datetimeFigureOut">
              <a:rPr lang="ru-RU" smtClean="0"/>
              <a:t>22.04.2023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9386D-4D0C-4DFE-A29B-70FC7DB027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5865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338AB-7813-446B-B869-729B0E5D92B1}" type="datetimeFigureOut">
              <a:rPr lang="ru-RU" smtClean="0"/>
              <a:t>22.04.2023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9386D-4D0C-4DFE-A29B-70FC7DB027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941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338AB-7813-446B-B869-729B0E5D92B1}" type="datetimeFigureOut">
              <a:rPr lang="ru-RU" smtClean="0"/>
              <a:t>22.04.2023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9386D-4D0C-4DFE-A29B-70FC7DB027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5913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338AB-7813-446B-B869-729B0E5D92B1}" type="datetimeFigureOut">
              <a:rPr lang="ru-RU" smtClean="0"/>
              <a:t>22.04.2023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69386D-4D0C-4DFE-A29B-70FC7DB027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418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729"/>
            <a:ext cx="12191998" cy="685627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757" y="226416"/>
            <a:ext cx="1193867" cy="99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365" y="161860"/>
            <a:ext cx="1126896" cy="990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464" y="226416"/>
            <a:ext cx="990000" cy="99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6425464" y="4295568"/>
            <a:ext cx="5217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Бабышев Юрий Анатольевич, </a:t>
            </a:r>
            <a:r>
              <a:rPr lang="ru-RU" sz="1400" dirty="0" err="1"/>
              <a:t>Нуренок</a:t>
            </a:r>
            <a:r>
              <a:rPr lang="ru-RU" sz="1400" dirty="0"/>
              <a:t> Павел Андреевич, педагоги дополнительного образования,</a:t>
            </a:r>
          </a:p>
          <a:p>
            <a:r>
              <a:rPr lang="ru-RU" sz="1400" dirty="0"/>
              <a:t>Доронина Наталья Сергеевна, методист МАУ ДО ДДТ г. Тобольска</a:t>
            </a:r>
          </a:p>
          <a:p>
            <a:r>
              <a:rPr lang="ru-RU" sz="1400" dirty="0"/>
              <a:t>(СП ДТ «Кванториум-Тобольск»)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146286" y="558705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2023 год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67751" y="1601830"/>
            <a:ext cx="1105263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Краткосрочная дополнительная общеобразовательная общеразвивающая программа </a:t>
            </a:r>
          </a:p>
          <a:p>
            <a:pPr lvl="0" algn="ctr"/>
            <a:r>
              <a:rPr lang="ru-RU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технической направленности</a:t>
            </a:r>
          </a:p>
          <a:p>
            <a:pPr lvl="0" algn="ctr"/>
            <a:r>
              <a:rPr lang="ru-RU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«Media Science» </a:t>
            </a:r>
          </a:p>
        </p:txBody>
      </p:sp>
    </p:spTree>
    <p:extLst>
      <p:ext uri="{BB962C8B-B14F-4D97-AF65-F5344CB8AC3E}">
        <p14:creationId xmlns:p14="http://schemas.microsoft.com/office/powerpoint/2010/main" val="16565658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730"/>
            <a:ext cx="12191998" cy="68562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4" y="88845"/>
            <a:ext cx="944440" cy="783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67" y="864"/>
            <a:ext cx="891461" cy="783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666" y="0"/>
            <a:ext cx="783166" cy="783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119" y="1144688"/>
            <a:ext cx="6819477" cy="451552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602747" y="1509623"/>
            <a:ext cx="414643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70C0"/>
                </a:solidFill>
              </a:rPr>
              <a:t>За пять дней смены «</a:t>
            </a:r>
            <a:r>
              <a:rPr lang="ru-RU" sz="2000" dirty="0" err="1">
                <a:solidFill>
                  <a:srgbClr val="0070C0"/>
                </a:solidFill>
              </a:rPr>
              <a:t>MediaScience</a:t>
            </a:r>
            <a:r>
              <a:rPr lang="ru-RU" sz="2000" dirty="0">
                <a:solidFill>
                  <a:srgbClr val="0070C0"/>
                </a:solidFill>
              </a:rPr>
              <a:t>» 17 обучающихся многое освоили, изучили видео-, аудио- и световую аппаратуру, научились грамотно распределять обязанности при создании проекта и, конечно, подружились.</a:t>
            </a:r>
          </a:p>
          <a:p>
            <a:pPr algn="ctr"/>
            <a:endParaRPr lang="ru-RU" sz="2000" dirty="0">
              <a:solidFill>
                <a:srgbClr val="0070C0"/>
              </a:solidFill>
            </a:endParaRPr>
          </a:p>
          <a:p>
            <a:pPr algn="ctr"/>
            <a:r>
              <a:rPr lang="ru-RU" sz="2000" dirty="0">
                <a:solidFill>
                  <a:srgbClr val="0070C0"/>
                </a:solidFill>
              </a:rPr>
              <a:t>Проект получился достаточно удачным. У ребят есть желание двигаться дальше, а это значит, что работа будет продолжаться! </a:t>
            </a:r>
          </a:p>
        </p:txBody>
      </p:sp>
    </p:spTree>
    <p:extLst>
      <p:ext uri="{BB962C8B-B14F-4D97-AF65-F5344CB8AC3E}">
        <p14:creationId xmlns:p14="http://schemas.microsoft.com/office/powerpoint/2010/main" val="2518402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0"/>
            <a:ext cx="12191998" cy="68562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4" y="88845"/>
            <a:ext cx="944440" cy="783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67" y="864"/>
            <a:ext cx="891461" cy="783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666" y="0"/>
            <a:ext cx="783166" cy="783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853" y="2153221"/>
            <a:ext cx="4895764" cy="324587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180663" y="1225537"/>
            <a:ext cx="710238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70C0"/>
                </a:solidFill>
              </a:rPr>
              <a:t>Обучающие: </a:t>
            </a:r>
          </a:p>
          <a:p>
            <a:r>
              <a:rPr lang="ru-RU" sz="1600" dirty="0">
                <a:solidFill>
                  <a:srgbClr val="0070C0"/>
                </a:solidFill>
              </a:rPr>
              <a:t>- научить детей писать подкасты, создавать ролики и обрабатывать мультимедиа;</a:t>
            </a:r>
          </a:p>
          <a:p>
            <a:r>
              <a:rPr lang="ru-RU" sz="1600" dirty="0">
                <a:solidFill>
                  <a:srgbClr val="0070C0"/>
                </a:solidFill>
              </a:rPr>
              <a:t>- сформировать у детей навыки работы с фото- и видеоаппаратурой; </a:t>
            </a:r>
          </a:p>
          <a:p>
            <a:r>
              <a:rPr lang="ru-RU" sz="1600" dirty="0">
                <a:solidFill>
                  <a:srgbClr val="0070C0"/>
                </a:solidFill>
              </a:rPr>
              <a:t>- познакомить детей с основами работы со звукозаписывающим оборудованием, с правилами техники безопасности ДТ «Кванториум-Тобольск»;</a:t>
            </a:r>
          </a:p>
          <a:p>
            <a:r>
              <a:rPr lang="ru-RU" sz="1600" dirty="0">
                <a:solidFill>
                  <a:srgbClr val="0070C0"/>
                </a:solidFill>
              </a:rPr>
              <a:t>- познакомить детей с основами проектной деятельности.</a:t>
            </a:r>
          </a:p>
          <a:p>
            <a:r>
              <a:rPr lang="ru-RU" sz="1600" b="1" dirty="0">
                <a:solidFill>
                  <a:srgbClr val="0070C0"/>
                </a:solidFill>
              </a:rPr>
              <a:t>Развивающие:</a:t>
            </a:r>
          </a:p>
          <a:p>
            <a:r>
              <a:rPr lang="ru-RU" sz="1600" dirty="0">
                <a:solidFill>
                  <a:srgbClr val="0070C0"/>
                </a:solidFill>
              </a:rPr>
              <a:t>- способствовать развитию образного, технического, логического мышления обучающихся;</a:t>
            </a:r>
          </a:p>
          <a:p>
            <a:r>
              <a:rPr lang="ru-RU" sz="1600" dirty="0">
                <a:solidFill>
                  <a:srgbClr val="0070C0"/>
                </a:solidFill>
              </a:rPr>
              <a:t>- развивать техническое мышление, творческий подход детей;</a:t>
            </a:r>
          </a:p>
          <a:p>
            <a:r>
              <a:rPr lang="ru-RU" sz="1600" dirty="0">
                <a:solidFill>
                  <a:srgbClr val="0070C0"/>
                </a:solidFill>
              </a:rPr>
              <a:t>- предоставить обучающимся возможность выражать свои творческие замыслы в практической и проектной деятельности;</a:t>
            </a:r>
          </a:p>
          <a:p>
            <a:r>
              <a:rPr lang="ru-RU" sz="1600" dirty="0">
                <a:solidFill>
                  <a:srgbClr val="0070C0"/>
                </a:solidFill>
              </a:rPr>
              <a:t>- научить детей излагать мысли в четкой логической последовательности, отстаивать свою точку зрения, анализировать ситуацию и самостоятельно находить ответы на вопросы путем логических рассуждений.</a:t>
            </a:r>
          </a:p>
          <a:p>
            <a:r>
              <a:rPr lang="ru-RU" sz="1600" b="1" dirty="0">
                <a:solidFill>
                  <a:srgbClr val="0070C0"/>
                </a:solidFill>
              </a:rPr>
              <a:t>Воспитательные:</a:t>
            </a:r>
          </a:p>
          <a:p>
            <a:r>
              <a:rPr lang="ru-RU" sz="1600" dirty="0">
                <a:solidFill>
                  <a:srgbClr val="0070C0"/>
                </a:solidFill>
              </a:rPr>
              <a:t>- развивать у обучающихся аккуратность, силу воли, самостоятельность, внимательность, усидчивость, стремление доводить начатое дело до конца и сохранять порядок на рабочем месте.</a:t>
            </a:r>
            <a:endParaRPr lang="ru-RU" sz="1600" dirty="0">
              <a:solidFill>
                <a:srgbClr val="0070C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431249" y="686928"/>
            <a:ext cx="725481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</a:rPr>
              <a:t>Задачи программы </a:t>
            </a:r>
            <a:r>
              <a:rPr lang="en-US" sz="3200" b="1" dirty="0">
                <a:solidFill>
                  <a:srgbClr val="0070C0"/>
                </a:solidFill>
              </a:rPr>
              <a:t>«Media Science» </a:t>
            </a:r>
          </a:p>
          <a:p>
            <a:r>
              <a:rPr lang="ru-RU" sz="3200" b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417904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62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4" y="88845"/>
            <a:ext cx="944440" cy="783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67" y="864"/>
            <a:ext cx="891461" cy="783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666" y="0"/>
            <a:ext cx="783166" cy="783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5857334" y="2240809"/>
            <a:ext cx="6096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solidFill>
                  <a:srgbClr val="0070C0"/>
                </a:solidFill>
              </a:rPr>
              <a:t>- словесные (рассуждение, диалог, обсуждение, дискуссия);</a:t>
            </a:r>
          </a:p>
          <a:p>
            <a:r>
              <a:rPr lang="ru-RU" sz="2800" dirty="0">
                <a:solidFill>
                  <a:srgbClr val="0070C0"/>
                </a:solidFill>
              </a:rPr>
              <a:t>- практические (работа с </a:t>
            </a:r>
            <a:r>
              <a:rPr lang="ru-RU" sz="2800" dirty="0" err="1">
                <a:solidFill>
                  <a:srgbClr val="0070C0"/>
                </a:solidFill>
              </a:rPr>
              <a:t>медиафайлами</a:t>
            </a:r>
            <a:r>
              <a:rPr lang="ru-RU" sz="2800" dirty="0">
                <a:solidFill>
                  <a:srgbClr val="0070C0"/>
                </a:solidFill>
              </a:rPr>
              <a:t>, создание логичного видеоряда, работа с необходимым софтом);</a:t>
            </a:r>
          </a:p>
          <a:p>
            <a:r>
              <a:rPr lang="ru-RU" sz="2800" dirty="0">
                <a:solidFill>
                  <a:srgbClr val="0070C0"/>
                </a:solidFill>
              </a:rPr>
              <a:t>- проектные (дизайн-концепция).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787212" y="872011"/>
            <a:ext cx="33413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0070C0"/>
                </a:solidFill>
              </a:rPr>
              <a:t>Методы обучения</a:t>
            </a:r>
            <a:endParaRPr lang="en-US" sz="3200" dirty="0">
              <a:solidFill>
                <a:srgbClr val="0070C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012" y="2046643"/>
            <a:ext cx="5214658" cy="345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3447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3"/>
            <a:ext cx="12191998" cy="68562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4" y="88845"/>
            <a:ext cx="944440" cy="783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67" y="864"/>
            <a:ext cx="891461" cy="783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666" y="0"/>
            <a:ext cx="783166" cy="783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304" y="2125952"/>
            <a:ext cx="5050222" cy="334421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512525" y="2028346"/>
            <a:ext cx="667947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70C0"/>
                </a:solidFill>
              </a:rPr>
              <a:t>Педагог дополнительного образования Юрий Анатольевич Бабышев подробно рассказал и показал, как записываются звуковые дорожки, как голос сводится с музыкальной фонограммой или фоновой музыкой.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97619" y="959993"/>
            <a:ext cx="103540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</a:rPr>
              <a:t>Основы работы со звукозаписывающим оборудованием</a:t>
            </a:r>
          </a:p>
        </p:txBody>
      </p:sp>
    </p:spTree>
    <p:extLst>
      <p:ext uri="{BB962C8B-B14F-4D97-AF65-F5344CB8AC3E}">
        <p14:creationId xmlns:p14="http://schemas.microsoft.com/office/powerpoint/2010/main" val="40670258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64"/>
            <a:ext cx="12191998" cy="68562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4" y="88845"/>
            <a:ext cx="944440" cy="783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67" y="864"/>
            <a:ext cx="891461" cy="783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666" y="0"/>
            <a:ext cx="783166" cy="783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AutoShape 2" descr="C:\Users\%D0%9F%D0%BE%D0%BB%D1%8C%D0%B7%D0%BE%D0%B2%D0%B0%D1%82%D0%B5%D0%BB%D1%8C\Downloads\IMG_20230209_094633_24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613" y="1801357"/>
            <a:ext cx="5500244" cy="364391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885857" y="1930542"/>
            <a:ext cx="6096000" cy="33855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dirty="0">
                <a:solidFill>
                  <a:srgbClr val="0070C0"/>
                </a:solidFill>
              </a:rPr>
              <a:t>Педагог дополнительного образования Павел Андреевич </a:t>
            </a:r>
            <a:r>
              <a:rPr lang="ru-RU" sz="2800" dirty="0" err="1">
                <a:solidFill>
                  <a:srgbClr val="0070C0"/>
                </a:solidFill>
              </a:rPr>
              <a:t>Нуренок</a:t>
            </a:r>
            <a:r>
              <a:rPr lang="ru-RU" sz="2800" dirty="0">
                <a:solidFill>
                  <a:srgbClr val="0070C0"/>
                </a:solidFill>
              </a:rPr>
              <a:t> дал теорию по основам монтажа, видеосъемки и постановке света, а потом ребята закрепили все на практике, поработав ведущими, осветителями и операторами. </a:t>
            </a:r>
          </a:p>
          <a:p>
            <a:pPr algn="ctr"/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71691" y="850434"/>
            <a:ext cx="65608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</a:rPr>
              <a:t>Работа с фото- и видеоаппаратурой</a:t>
            </a:r>
          </a:p>
        </p:txBody>
      </p:sp>
    </p:spTree>
    <p:extLst>
      <p:ext uri="{BB962C8B-B14F-4D97-AF65-F5344CB8AC3E}">
        <p14:creationId xmlns:p14="http://schemas.microsoft.com/office/powerpoint/2010/main" val="2314281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0"/>
            <a:ext cx="12191998" cy="68562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4" y="88845"/>
            <a:ext cx="944440" cy="783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67" y="864"/>
            <a:ext cx="891461" cy="783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666" y="0"/>
            <a:ext cx="783166" cy="783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5888191" y="1728511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>
                <a:solidFill>
                  <a:srgbClr val="0070C0"/>
                </a:solidFill>
              </a:rPr>
              <a:t>Новизна программы - в её практической направленности в медиапространство: по итогам обучения подростки создали медиапроект к Десятилетию науки и технологий. Во время обучения у детей появилась возможность применять реальные, современные навыки, полученные во время изучения основ медиажурналистики через включение в систему средств массовой коммуникации.</a:t>
            </a:r>
          </a:p>
          <a:p>
            <a:pPr algn="just"/>
            <a:endParaRPr lang="ru-RU" dirty="0">
              <a:solidFill>
                <a:srgbClr val="0070C0"/>
              </a:solidFill>
            </a:endParaRPr>
          </a:p>
          <a:p>
            <a:pPr algn="just"/>
            <a:r>
              <a:rPr lang="ru-RU" dirty="0">
                <a:solidFill>
                  <a:srgbClr val="0070C0"/>
                </a:solidFill>
              </a:rPr>
              <a:t>Программа «Media Science» реализована впервые в рамках «Инженерных каникул». Обучение по программе привлекает детей в Кванториум. В 2023-2024 учебном году планируем продолжить реализовывать программу по медиа-направлению уже в долгосрочном варианте, а также по системе ПФДО в связи с запросом детей и родителей.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28711" y="867903"/>
            <a:ext cx="119632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solidFill>
                  <a:srgbClr val="0070C0"/>
                </a:solidFill>
              </a:rPr>
              <a:t>Новизна и потенциал развития образовательной практики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929" y="1887760"/>
            <a:ext cx="5511262" cy="365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082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64"/>
            <a:ext cx="12191998" cy="68562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4" y="88845"/>
            <a:ext cx="944440" cy="783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67" y="864"/>
            <a:ext cx="891461" cy="783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666" y="0"/>
            <a:ext cx="783166" cy="783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/>
          <a:srcRect l="10177"/>
          <a:stretch/>
        </p:blipFill>
        <p:spPr>
          <a:xfrm>
            <a:off x="564734" y="1214387"/>
            <a:ext cx="5072332" cy="37411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/>
          <a:srcRect r="8647"/>
          <a:stretch/>
        </p:blipFill>
        <p:spPr>
          <a:xfrm>
            <a:off x="6096000" y="1214387"/>
            <a:ext cx="5286000" cy="383206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070567" y="5386535"/>
            <a:ext cx="103344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70C0"/>
                </a:solidFill>
              </a:rPr>
              <a:t>Подростки научились писать подкасты, создавать ролики и обрабатывать мультимедиа</a:t>
            </a:r>
          </a:p>
        </p:txBody>
      </p:sp>
    </p:spTree>
    <p:extLst>
      <p:ext uri="{BB962C8B-B14F-4D97-AF65-F5344CB8AC3E}">
        <p14:creationId xmlns:p14="http://schemas.microsoft.com/office/powerpoint/2010/main" val="2511967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62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4" y="88845"/>
            <a:ext cx="944440" cy="783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67" y="864"/>
            <a:ext cx="891461" cy="783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666" y="0"/>
            <a:ext cx="783166" cy="783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6234022" y="1046607"/>
            <a:ext cx="581995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0070C0"/>
                </a:solidFill>
              </a:rPr>
              <a:t>В ходе реализации программы были использованы интересные формы работы и контроля. При проведении занятий мы принимали для себя следующие утверждения:</a:t>
            </a:r>
          </a:p>
          <a:p>
            <a:r>
              <a:rPr lang="ru-RU" sz="2000" dirty="0">
                <a:solidFill>
                  <a:srgbClr val="0070C0"/>
                </a:solidFill>
              </a:rPr>
              <a:t>- атмосфера доброжелательности на занятии - одно из главных требований к реализации программы;</a:t>
            </a:r>
          </a:p>
          <a:p>
            <a:r>
              <a:rPr lang="ru-RU" sz="2000" dirty="0">
                <a:solidFill>
                  <a:srgbClr val="0070C0"/>
                </a:solidFill>
              </a:rPr>
              <a:t>- смена деятельности на занятии: от теории к практике, от бесед и рассказов к игре.</a:t>
            </a:r>
          </a:p>
          <a:p>
            <a:r>
              <a:rPr lang="ru-RU" sz="2000" dirty="0">
                <a:solidFill>
                  <a:srgbClr val="0070C0"/>
                </a:solidFill>
              </a:rPr>
              <a:t>- новый материал краток и понятен, цель доступна каждому;</a:t>
            </a:r>
          </a:p>
          <a:p>
            <a:r>
              <a:rPr lang="ru-RU" sz="2000" dirty="0">
                <a:solidFill>
                  <a:srgbClr val="0070C0"/>
                </a:solidFill>
              </a:rPr>
              <a:t>- выразительная наглядность - обязательное условие каждого занятия;</a:t>
            </a:r>
          </a:p>
          <a:p>
            <a:r>
              <a:rPr lang="ru-RU" sz="2000" dirty="0">
                <a:solidFill>
                  <a:srgbClr val="0070C0"/>
                </a:solidFill>
              </a:rPr>
              <a:t>- на каждом занятии уделять большую часть времени практической деятельности;</a:t>
            </a:r>
          </a:p>
          <a:p>
            <a:r>
              <a:rPr lang="ru-RU" sz="2000" dirty="0">
                <a:solidFill>
                  <a:srgbClr val="0070C0"/>
                </a:solidFill>
              </a:rPr>
              <a:t>- педагогический подход к каждому обучающемуся - индивидуален.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734" y="1636514"/>
            <a:ext cx="5409826" cy="358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39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64"/>
            <a:ext cx="12191998" cy="68562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4" y="88845"/>
            <a:ext cx="944440" cy="783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67" y="864"/>
            <a:ext cx="891461" cy="783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666" y="0"/>
            <a:ext cx="783166" cy="783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4921" y="1728149"/>
            <a:ext cx="5523781" cy="366225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00544" y="1851115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400" dirty="0">
                <a:solidFill>
                  <a:srgbClr val="0070C0"/>
                </a:solidFill>
              </a:rPr>
              <a:t>Воспитательный эффект образовательной практики – в знакомстве школьников как с азами проектной деятельности, так и с профессиями будущего. Окунувшись в море незнакомых названий, ребята запоминали их с помощью игры «Мемо», составленной по Атласу будущих профессий, попутно получая расшифровку той или иной специальности. </a:t>
            </a:r>
          </a:p>
        </p:txBody>
      </p:sp>
    </p:spTree>
    <p:extLst>
      <p:ext uri="{BB962C8B-B14F-4D97-AF65-F5344CB8AC3E}">
        <p14:creationId xmlns:p14="http://schemas.microsoft.com/office/powerpoint/2010/main" val="282963735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903</TotalTime>
  <Words>607</Words>
  <Application>Microsoft Office PowerPoint</Application>
  <PresentationFormat>Широкоэкранный</PresentationFormat>
  <Paragraphs>46</Paragraphs>
  <Slides>10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Galka</dc:creator>
  <cp:lastModifiedBy>Кванториум-Тобольск</cp:lastModifiedBy>
  <cp:revision>58</cp:revision>
  <dcterms:created xsi:type="dcterms:W3CDTF">2021-02-12T10:31:50Z</dcterms:created>
  <dcterms:modified xsi:type="dcterms:W3CDTF">2023-04-22T04:03:45Z</dcterms:modified>
</cp:coreProperties>
</file>