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ladimir Tarasov" initials="VT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898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E62C0F4-946A-4425-829F-D99A58BBC1F6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2A9F9E0-49B6-4CFE-AD5E-6272E0A8582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95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7000">
        <p14:glitter pattern="hexagon"/>
      </p:transition>
    </mc:Choice>
    <mc:Fallback xmlns="">
      <p:transition spd="slow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C0F4-946A-4425-829F-D99A58BBC1F6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F9E0-49B6-4CFE-AD5E-6272E0A85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16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7000">
        <p14:glitter pattern="hexagon"/>
      </p:transition>
    </mc:Choice>
    <mc:Fallback xmlns="">
      <p:transition spd="slow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C0F4-946A-4425-829F-D99A58BBC1F6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F9E0-49B6-4CFE-AD5E-6272E0A8582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26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7000">
        <p14:glitter pattern="hexagon"/>
      </p:transition>
    </mc:Choice>
    <mc:Fallback xmlns="">
      <p:transition spd="slow" advTm="7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C0F4-946A-4425-829F-D99A58BBC1F6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F9E0-49B6-4CFE-AD5E-6272E0A8582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30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7000">
        <p14:glitter pattern="hexagon"/>
      </p:transition>
    </mc:Choice>
    <mc:Fallback xmlns="">
      <p:transition spd="slow" advTm="7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C0F4-946A-4425-829F-D99A58BBC1F6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F9E0-49B6-4CFE-AD5E-6272E0A85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24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7000">
        <p14:glitter pattern="hexagon"/>
      </p:transition>
    </mc:Choice>
    <mc:Fallback xmlns="">
      <p:transition spd="slow" advTm="7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C0F4-946A-4425-829F-D99A58BBC1F6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F9E0-49B6-4CFE-AD5E-6272E0A8582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73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7000">
        <p14:glitter pattern="hexagon"/>
      </p:transition>
    </mc:Choice>
    <mc:Fallback xmlns="">
      <p:transition spd="slow" advTm="7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C0F4-946A-4425-829F-D99A58BBC1F6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F9E0-49B6-4CFE-AD5E-6272E0A8582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02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7000">
        <p14:glitter pattern="hexagon"/>
      </p:transition>
    </mc:Choice>
    <mc:Fallback xmlns="">
      <p:transition spd="slow" advTm="7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C0F4-946A-4425-829F-D99A58BBC1F6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F9E0-49B6-4CFE-AD5E-6272E0A8582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2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7000">
        <p14:glitter pattern="hexagon"/>
      </p:transition>
    </mc:Choice>
    <mc:Fallback xmlns="">
      <p:transition spd="slow" advTm="7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C0F4-946A-4425-829F-D99A58BBC1F6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F9E0-49B6-4CFE-AD5E-6272E0A8582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51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7000">
        <p14:glitter pattern="hexagon"/>
      </p:transition>
    </mc:Choice>
    <mc:Fallback xmlns="">
      <p:transition spd="slow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C0F4-946A-4425-829F-D99A58BBC1F6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F9E0-49B6-4CFE-AD5E-6272E0A85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44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7000">
        <p14:glitter pattern="hexagon"/>
      </p:transition>
    </mc:Choice>
    <mc:Fallback xmlns="">
      <p:transition spd="slow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C0F4-946A-4425-829F-D99A58BBC1F6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F9E0-49B6-4CFE-AD5E-6272E0A8582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71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7000">
        <p14:glitter pattern="hexagon"/>
      </p:transition>
    </mc:Choice>
    <mc:Fallback xmlns="">
      <p:transition spd="slow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C0F4-946A-4425-829F-D99A58BBC1F6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F9E0-49B6-4CFE-AD5E-6272E0A85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53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7000">
        <p14:glitter pattern="hexagon"/>
      </p:transition>
    </mc:Choice>
    <mc:Fallback xmlns="">
      <p:transition spd="slow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C0F4-946A-4425-829F-D99A58BBC1F6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F9E0-49B6-4CFE-AD5E-6272E0A8582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81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7000">
        <p14:glitter pattern="hexagon"/>
      </p:transition>
    </mc:Choice>
    <mc:Fallback xmlns="">
      <p:transition spd="slow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C0F4-946A-4425-829F-D99A58BBC1F6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F9E0-49B6-4CFE-AD5E-6272E0A8582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97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7000">
        <p14:glitter pattern="hexagon"/>
      </p:transition>
    </mc:Choice>
    <mc:Fallback xmlns="">
      <p:transition spd="slow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C0F4-946A-4425-829F-D99A58BBC1F6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F9E0-49B6-4CFE-AD5E-6272E0A85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65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7000">
        <p14:glitter pattern="hexagon"/>
      </p:transition>
    </mc:Choice>
    <mc:Fallback xmlns="">
      <p:transition spd="slow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C0F4-946A-4425-829F-D99A58BBC1F6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F9E0-49B6-4CFE-AD5E-6272E0A8582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53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7000">
        <p14:glitter pattern="hexagon"/>
      </p:transition>
    </mc:Choice>
    <mc:Fallback xmlns="">
      <p:transition spd="slow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C0F4-946A-4425-829F-D99A58BBC1F6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F9E0-49B6-4CFE-AD5E-6272E0A85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40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7000">
        <p14:glitter pattern="hexagon"/>
      </p:transition>
    </mc:Choice>
    <mc:Fallback xmlns="">
      <p:transition spd="slow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62C0F4-946A-4425-829F-D99A58BBC1F6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A9F9E0-49B6-4CFE-AD5E-6272E0A85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22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slow" p14:dur="3900" advTm="7000">
        <p14:glitter pattern="hexagon"/>
      </p:transition>
    </mc:Choice>
    <mc:Fallback xmlns="">
      <p:transition spd="slow" advTm="7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EDAFE71-F8B7-1E59-7B56-4BCAF7C6E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475A892D-A3B0-84D7-F92B-476CE7F07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4400" y="1544321"/>
            <a:ext cx="7813040" cy="1483359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областной конкурс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практик по обновлению содержания и технологий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7702AA81-0DF5-2225-19E4-308414A1D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4399" y="3169920"/>
            <a:ext cx="7813041" cy="153157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«Хранители культурного наследия» (фольклор)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направленность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1926A0D2-819B-02F0-2740-D34E58C7CAEB}"/>
              </a:ext>
            </a:extLst>
          </p:cNvPr>
          <p:cNvSpPr/>
          <p:nvPr/>
        </p:nvSpPr>
        <p:spPr>
          <a:xfrm>
            <a:off x="2184400" y="292878"/>
            <a:ext cx="7813040" cy="830997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solidFill>
              <a:schemeClr val="accent1">
                <a:alpha val="53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</a:t>
            </a:r>
          </a:p>
          <a:p>
            <a:pPr algn="ctr"/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Городского округа Балашиха</a:t>
            </a:r>
          </a:p>
          <a:p>
            <a:pPr algn="ctr"/>
            <a:r>
              <a:rPr lang="ru-RU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творческого развития и гуманитарного образования «Истоки»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862F936-2AC3-7AAE-2AED-081FCC292BAF}"/>
              </a:ext>
            </a:extLst>
          </p:cNvPr>
          <p:cNvSpPr/>
          <p:nvPr/>
        </p:nvSpPr>
        <p:spPr>
          <a:xfrm>
            <a:off x="6634480" y="5852124"/>
            <a:ext cx="5557520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практики: </a:t>
            </a:r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Тарасова Анна </a:t>
            </a:r>
            <a:r>
              <a:rPr lang="ru-RU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Сергеевна,</a:t>
            </a:r>
          </a:p>
          <a:p>
            <a:pPr algn="ctr"/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едагог </a:t>
            </a:r>
            <a:r>
              <a:rPr lang="ru-RU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</a:t>
            </a:r>
          </a:p>
          <a:p>
            <a:pPr algn="ctr"/>
            <a:r>
              <a:rPr lang="ru-RU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квалификационной категории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309C27D3-B4C2-D2E4-0848-7A8A9E487238}"/>
              </a:ext>
            </a:extLst>
          </p:cNvPr>
          <p:cNvSpPr/>
          <p:nvPr/>
        </p:nvSpPr>
        <p:spPr>
          <a:xfrm>
            <a:off x="2989701" y="4447490"/>
            <a:ext cx="621259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Панель методик и технологий образовательной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277714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7000">
        <p14:glitter pattern="hexagon"/>
      </p:transition>
    </mc:Choice>
    <mc:Fallback xmlns="">
      <p:transition spd="slow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CF03F45-6A99-3E29-034F-2DD0A19820A6}"/>
              </a:ext>
            </a:extLst>
          </p:cNvPr>
          <p:cNvSpPr/>
          <p:nvPr/>
        </p:nvSpPr>
        <p:spPr>
          <a:xfrm>
            <a:off x="799939" y="658701"/>
            <a:ext cx="105922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sandra" panose="03000600000000020000" pitchFamily="66" charset="0"/>
              </a:rPr>
              <a:t>Наши достижения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225F5D3-58EB-85B6-0B48-13056B24B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72257" y="4446776"/>
            <a:ext cx="2819972" cy="15862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4DA9ABF-E0B9-60C4-7954-39780E186D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15" y="2731928"/>
            <a:ext cx="2478476" cy="13941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6CDA981-DC0A-83D4-C6AD-37546B034C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361" y="2731928"/>
            <a:ext cx="2488680" cy="139988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0C37B8F-FDAE-1D7D-1BD2-DA8DF7560F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295" y="2627849"/>
            <a:ext cx="2099578" cy="11810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0D1C85F-E2B1-2679-E23D-0FD4409AC0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295" y="3860646"/>
            <a:ext cx="2084019" cy="11722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220408EB-F176-5579-8EE8-FC9758FEC4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154" y="2892859"/>
            <a:ext cx="1161611" cy="164314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739FF6A1-ECD2-FF02-8065-7A89620ADD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95" y="2892858"/>
            <a:ext cx="1161962" cy="164314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7B89D76-B90E-6838-2A0C-301DF8E574ED}"/>
              </a:ext>
            </a:extLst>
          </p:cNvPr>
          <p:cNvSpPr txBox="1"/>
          <p:nvPr/>
        </p:nvSpPr>
        <p:spPr>
          <a:xfrm>
            <a:off x="799939" y="1182458"/>
            <a:ext cx="106617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b="0" i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выше изложенного можно сделать 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правильно организованная работа с обучающимися и 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используемых 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мною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ехнологий </a:t>
            </a:r>
            <a:r>
              <a:rPr lang="ru-RU" sz="1600" b="0" i="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побуждают </a:t>
            </a:r>
            <a:r>
              <a:rPr lang="ru-RU" sz="16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творчеству и расширяют возможности современного образовательного процесса. 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A0FD5FD-0BF9-A31B-2DEA-31D956080730}"/>
              </a:ext>
            </a:extLst>
          </p:cNvPr>
          <p:cNvSpPr txBox="1"/>
          <p:nvPr/>
        </p:nvSpPr>
        <p:spPr>
          <a:xfrm>
            <a:off x="3708400" y="5064768"/>
            <a:ext cx="47548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Б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лагодаря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постоянной практике проведения семейных праздников по традиционному русскому календарю ребята свободно и уютно чувствуют себя даже на массовых вечерках!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85E8222-8C90-5FFD-CA3E-5C146376EE54}"/>
              </a:ext>
            </a:extLst>
          </p:cNvPr>
          <p:cNvSpPr txBox="1"/>
          <p:nvPr/>
        </p:nvSpPr>
        <p:spPr>
          <a:xfrm>
            <a:off x="799939" y="2013455"/>
            <a:ext cx="105922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Обучающиеся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студии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«Наследие»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являются постоянными участниками различных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культурно-массовых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мероприятий, лауреатами и дипломантами разноуровневых конкурсов вокального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искусства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C45CF5ED-FA53-FE7F-98A8-99EECD441B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9" y="4446776"/>
            <a:ext cx="2819973" cy="158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9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7000">
        <p14:glitter pattern="hexagon"/>
      </p:transition>
    </mc:Choice>
    <mc:Fallback xmlns="">
      <p:transition spd="slow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63B1846-7A90-E8D5-CF96-F76AC7D844C7}"/>
              </a:ext>
            </a:extLst>
          </p:cNvPr>
          <p:cNvSpPr txBox="1"/>
          <p:nvPr/>
        </p:nvSpPr>
        <p:spPr>
          <a:xfrm>
            <a:off x="4175761" y="1909117"/>
            <a:ext cx="5201920" cy="1775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u="sng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adora Cyr " panose="0200050006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Достигнутые результаты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kern="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Благодаря 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подобному мероприятию происходит укрепление семейных отношений, объединение родителей и детей в союз единомышленников, увлеченных народно-песенным </a:t>
            </a:r>
            <a:r>
              <a:rPr lang="ru-RU" sz="1600" kern="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творчеством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2381826-8205-B3D8-C608-461DD13351BD}"/>
              </a:ext>
            </a:extLst>
          </p:cNvPr>
          <p:cNvSpPr txBox="1"/>
          <p:nvPr/>
        </p:nvSpPr>
        <p:spPr>
          <a:xfrm>
            <a:off x="802640" y="618180"/>
            <a:ext cx="8575040" cy="1581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u="sng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adora Cyr " panose="0200050006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Планируемые образовательные </a:t>
            </a:r>
            <a:r>
              <a:rPr lang="ru-RU" sz="3200" u="sng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adora Cyr " panose="0200050006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kern="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Организация </a:t>
            </a:r>
            <a:r>
              <a:rPr lang="ru-RU" sz="1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жизнедеятельности студии на принципах проживания большой и дружной </a:t>
            </a:r>
            <a:r>
              <a:rPr lang="ru-RU" sz="1600" kern="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«семьи» </a:t>
            </a:r>
            <a:r>
              <a:rPr lang="ru-RU" sz="1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взрослых и </a:t>
            </a:r>
            <a:r>
              <a:rPr lang="ru-RU" sz="1600" kern="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i="1" u="none" strike="noStrike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EBE8949-481B-3233-B44E-0CD5C4C63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173" y="4212139"/>
            <a:ext cx="2672080" cy="178161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C519088C-B992-7D4F-EEDC-34C3C95D1F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" y="2041197"/>
            <a:ext cx="3200400" cy="180022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10442F44-3E7F-7CA0-40AF-CEA6C0D9A6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" y="4248116"/>
            <a:ext cx="3103350" cy="174563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2ECF0566-AD0C-A913-F33A-1FAF5F7D75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45015" y="1513975"/>
            <a:ext cx="3237872" cy="182060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1034BE3-A81C-6C65-DE12-003E72949064}"/>
              </a:ext>
            </a:extLst>
          </p:cNvPr>
          <p:cNvSpPr txBox="1"/>
          <p:nvPr/>
        </p:nvSpPr>
        <p:spPr>
          <a:xfrm>
            <a:off x="4003039" y="4043213"/>
            <a:ext cx="4723525" cy="1870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i="1" kern="100" dirty="0">
                <a:solidFill>
                  <a:schemeClr val="accent4">
                    <a:lumMod val="75000"/>
                  </a:schemeClr>
                </a:solidFill>
                <a:effectLst/>
                <a:latin typeface="Isadora Cyr " panose="0200050006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5400" i="1" kern="100" dirty="0" smtClean="0">
                <a:solidFill>
                  <a:schemeClr val="accent4">
                    <a:lumMod val="75000"/>
                  </a:schemeClr>
                </a:solidFill>
                <a:effectLst/>
                <a:latin typeface="Isadora Cyr " panose="0200050006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ru-RU" sz="1400" i="1" u="none" strike="noStrike" kern="1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kern="10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51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7000">
        <p14:glitter pattern="hexagon"/>
      </p:transition>
    </mc:Choice>
    <mc:Fallback xmlns="">
      <p:transition spd="slow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6CAE3F7-94AA-C354-8CD7-D20C10EF4597}"/>
              </a:ext>
            </a:extLst>
          </p:cNvPr>
          <p:cNvSpPr/>
          <p:nvPr/>
        </p:nvSpPr>
        <p:spPr>
          <a:xfrm>
            <a:off x="2045852" y="563418"/>
            <a:ext cx="8100291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/>
                <a:latin typeface="Isadora Cyr " panose="02000500060000020003" pitchFamily="2" charset="0"/>
                <a:ea typeface="Calibri" panose="020F0502020204030204" pitchFamily="34" charset="0"/>
              </a:rPr>
              <a:t>Мероприятие «Сундучок семейный традиций»</a:t>
            </a:r>
            <a:endParaRPr lang="ru-RU" sz="2800" b="1" i="1" u="sng" dirty="0">
              <a:solidFill>
                <a:srgbClr val="0070C0"/>
              </a:solidFill>
              <a:effectLst/>
              <a:latin typeface="Isadora Cyr " panose="02000500060000020003" pitchFamily="2" charset="0"/>
              <a:ea typeface="Calibri" panose="020F0502020204030204" pitchFamily="34" charset="0"/>
            </a:endParaRPr>
          </a:p>
          <a:p>
            <a:pPr algn="ctr"/>
            <a:r>
              <a:rPr lang="ru-RU" sz="2800" b="1" dirty="0">
                <a:solidFill>
                  <a:srgbClr val="0070C0"/>
                </a:solidFill>
                <a:effectLst/>
                <a:latin typeface="Isadora Cyr " panose="02000500060000020003" pitchFamily="2" charset="0"/>
                <a:ea typeface="Calibri" panose="020F0502020204030204" pitchFamily="34" charset="0"/>
              </a:rPr>
              <a:t>Семейный праздник «Капустная вечерка»</a:t>
            </a:r>
          </a:p>
          <a:p>
            <a:pPr algn="ctr"/>
            <a:r>
              <a:rPr lang="ru-RU" i="1" dirty="0">
                <a:ln w="0"/>
                <a:latin typeface="Times New Roman" panose="02020603050405020304" pitchFamily="18" charset="0"/>
              </a:rPr>
              <a:t>в</a:t>
            </a:r>
            <a:r>
              <a:rPr lang="ru-RU" b="0" i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</a:rPr>
              <a:t> рамках обучения по дополнительной общеразвивающей программе художественной направленности  «Наследие»</a:t>
            </a:r>
            <a:endParaRPr lang="ru-RU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A880CC3-AAC5-91E5-7D13-EEB06F835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79" y="2071523"/>
            <a:ext cx="6381639" cy="4036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975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7000">
        <p14:glitter pattern="hexagon"/>
      </p:transition>
    </mc:Choice>
    <mc:Fallback xmlns="">
      <p:transition spd="slow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1079E74-1E29-1B7E-D988-18AA721E8B35}"/>
              </a:ext>
            </a:extLst>
          </p:cNvPr>
          <p:cNvSpPr/>
          <p:nvPr/>
        </p:nvSpPr>
        <p:spPr>
          <a:xfrm>
            <a:off x="842771" y="604380"/>
            <a:ext cx="10506457" cy="20182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sadora Cyr " panose="02000500060000020003" pitchFamily="2" charset="0"/>
              </a:rPr>
              <a:t>Целевая </a:t>
            </a:r>
            <a:r>
              <a:rPr lang="ru-RU" sz="3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sadora Cyr " panose="02000500060000020003" pitchFamily="2" charset="0"/>
              </a:rPr>
              <a:t>а</a:t>
            </a:r>
            <a:r>
              <a:rPr lang="ru-RU" sz="32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sadora Cyr " panose="02000500060000020003" pitchFamily="2" charset="0"/>
              </a:rPr>
              <a:t>удитория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Обучающиеся </a:t>
            </a:r>
            <a:r>
              <a:rPr lang="ru-RU" sz="1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объединения детско-юношеской фольклорной студии «Наследие» МБУ ДО «Истоки» (7-18 лет), увлеченные изучением, освоением и сохранением традиционной русской музыкальной культуры, независимо от уровня способностей и развития, а так 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 гости мероприятия «Сундучок семейных традиций» семейного праздника  «Капустная вечерка</a:t>
            </a: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sadora Cyr " panose="02000500060000020003" pitchFamily="2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0075173-5051-F913-BF15-2E497ACD13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71" y="2280875"/>
            <a:ext cx="10506457" cy="390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043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7000">
        <p14:glitter pattern="hexagon"/>
      </p:transition>
    </mc:Choice>
    <mc:Fallback xmlns="">
      <p:transition spd="slow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D1984A7-04E1-73E1-63DB-918052214C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6" t="3594" r="31051" b="6416"/>
          <a:stretch/>
        </p:blipFill>
        <p:spPr>
          <a:xfrm>
            <a:off x="751438" y="1001734"/>
            <a:ext cx="4582562" cy="476212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E85B913-CCA5-AF9B-ADAB-85F10D88F8FD}"/>
              </a:ext>
            </a:extLst>
          </p:cNvPr>
          <p:cNvSpPr/>
          <p:nvPr/>
        </p:nvSpPr>
        <p:spPr>
          <a:xfrm>
            <a:off x="6853893" y="801254"/>
            <a:ext cx="30155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sadora Cyr " panose="02000500060000020003" pitchFamily="2" charset="0"/>
                <a:cs typeface="Times New Roman" panose="02020603050405020304" pitchFamily="18" charset="0"/>
              </a:rPr>
              <a:t>Актуальность</a:t>
            </a:r>
            <a:endParaRPr lang="ru-RU" sz="32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sadora Cyr " panose="0200050006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5F88E20-75C4-A653-7712-F743A79C6CA2}"/>
              </a:ext>
            </a:extLst>
          </p:cNvPr>
          <p:cNvSpPr txBox="1"/>
          <p:nvPr/>
        </p:nvSpPr>
        <p:spPr>
          <a:xfrm>
            <a:off x="5567678" y="1488505"/>
            <a:ext cx="5588001" cy="4522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Традиция </a:t>
            </a:r>
            <a:r>
              <a:rPr lang="ru-RU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русского народа — это бесценный опыт неисчислимых поколений наших </a:t>
            </a:r>
            <a:r>
              <a:rPr lang="ru-RU" sz="2400" kern="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предков.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Данная 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 практика нацелена на коллективную работу обучающихся с возможностью приобретения практического опыта взаимодействия в природно-социальной среде, привлечение и приобщение </a:t>
            </a:r>
            <a:r>
              <a:rPr lang="ru-RU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гостей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праздника к народной традиционной </a:t>
            </a:r>
            <a:r>
              <a:rPr lang="ru-RU" sz="24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культуре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88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7000">
        <p14:glitter pattern="hexagon"/>
      </p:transition>
    </mc:Choice>
    <mc:Fallback xmlns="">
      <p:transition spd="slow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4EB5D7B-E407-44E6-89F4-7EC60316B9FA}"/>
              </a:ext>
            </a:extLst>
          </p:cNvPr>
          <p:cNvSpPr txBox="1"/>
          <p:nvPr/>
        </p:nvSpPr>
        <p:spPr>
          <a:xfrm>
            <a:off x="768034" y="1086607"/>
            <a:ext cx="10655929" cy="4948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u="sng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adora Cyr " panose="0200050006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образовательной практики</a:t>
            </a:r>
          </a:p>
          <a:p>
            <a:pPr algn="just">
              <a:spcAft>
                <a:spcPts val="800"/>
              </a:spcAft>
            </a:pPr>
            <a:r>
              <a:rPr lang="ru-RU" sz="1600" b="1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Обучающие: </a:t>
            </a:r>
            <a:endParaRPr lang="ru-RU" sz="1600" b="1" i="1" kern="1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6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изучить и сохранить образцы традиционной русской музыкальной культуры;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обогатить знания обучающихся и гостей праздника о культуре и традиционных праздниках нашей страны;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использование комплексного подхода на основе взаимодействия различных видов творчества (пение, народно-бытовая хореография, игра на музыкальных инструментах, фольклорный театр)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600" b="1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Развивающие:</a:t>
            </a:r>
            <a:endParaRPr lang="ru-RU" sz="1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развить гармонический, музыкальный слух </a:t>
            </a:r>
            <a:r>
              <a:rPr lang="ru-RU" sz="1600" kern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обучающихся;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развить творческие способности, навык </a:t>
            </a:r>
            <a:r>
              <a:rPr lang="ru-RU" sz="1600" kern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импровизации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6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r>
              <a:rPr lang="ru-RU" sz="1600" b="1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1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сформировать интерес обучающихся и гостей праздника к традициям русской культуры и родного края;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воспитать чувство причастности к своему народу, к его истории и культуре;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1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бережно сохранить связующую нить с русским фольклором, которая вплетается в многокрасочное полотно современной культуры и где каждая краска имеет свой колорит, свое место и придает целостность всей </a:t>
            </a:r>
            <a:r>
              <a:rPr lang="ru-RU" sz="1600" kern="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композиции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DF2862D-A0AC-AC81-41FB-929C899927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96" y="610089"/>
            <a:ext cx="2541005" cy="4765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9BD489B-B077-070E-3C12-D3FC00B139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01" y="610089"/>
            <a:ext cx="2541005" cy="4765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04AD5B6-EB8A-B487-3298-0913B9B4F1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805" y="610089"/>
            <a:ext cx="2541005" cy="4765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27D97A2-3DF7-D96D-98E2-32CB7A6EA9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810" y="610089"/>
            <a:ext cx="2541005" cy="4765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67D2A63-2C81-F0DE-FA91-19ADD2EF50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89" r="70784"/>
          <a:stretch/>
        </p:blipFill>
        <p:spPr>
          <a:xfrm>
            <a:off x="10583502" y="610088"/>
            <a:ext cx="965702" cy="47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5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7000">
        <p14:glitter pattern="hexagon"/>
      </p:transition>
    </mc:Choice>
    <mc:Fallback xmlns="">
      <p:transition spd="slow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21FEAC0-7322-4B9B-9D54-383F8379C87B}"/>
              </a:ext>
            </a:extLst>
          </p:cNvPr>
          <p:cNvSpPr txBox="1"/>
          <p:nvPr/>
        </p:nvSpPr>
        <p:spPr>
          <a:xfrm>
            <a:off x="914401" y="585498"/>
            <a:ext cx="86682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adora Cyr " panose="02000500060000020003" pitchFamily="2" charset="0"/>
                <a:ea typeface="Calibri" panose="020F0502020204030204" pitchFamily="34" charset="0"/>
              </a:rPr>
              <a:t>Применяемые педагогические технологии </a:t>
            </a:r>
            <a:endParaRPr lang="ru-RU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adora Cyr " panose="0200050006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1303824-9DE3-9F6B-8952-2A99923F8564}"/>
              </a:ext>
            </a:extLst>
          </p:cNvPr>
          <p:cNvSpPr txBox="1"/>
          <p:nvPr/>
        </p:nvSpPr>
        <p:spPr>
          <a:xfrm>
            <a:off x="914401" y="1143976"/>
            <a:ext cx="86682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развивающего обучения (Д.Б. Эльконин, В.В. Давыдов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предполагает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в процессе обучения, раскрытие творческой индивидуальности каждого ребенка.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Значительным развивающим моментом является изучение песенного материала. Непросто выбрать вокальное произведение, подходящее по вокальным возможностям каждому участнику коллектива, по интересам, по </a:t>
            </a: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темпераменту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2A5403A-CF93-A2FC-648B-3DD2033122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49" y="2553078"/>
            <a:ext cx="1161107" cy="15481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720FB434-F602-82EB-1832-ADF0B66D29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717" y="2553081"/>
            <a:ext cx="1984909" cy="132343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DB64E09-BE9C-8593-147D-E74D939604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305" y="4368730"/>
            <a:ext cx="2413359" cy="160910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7C253BD9-7287-F750-091A-6AFD823307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3238" y="4281328"/>
            <a:ext cx="1783912" cy="178391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0CB5764E-1479-40D3-63AC-37B945FB67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205" y="4101222"/>
            <a:ext cx="3336206" cy="187661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E6D3BA55-CA89-3973-9AC5-825EE8A407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57415" y="2553081"/>
            <a:ext cx="2752250" cy="154814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9B89B4A8-C4D9-C949-E6E9-7F6ABECBA9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4825237" y="3367548"/>
            <a:ext cx="3250243" cy="182755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65492985-FBE5-2010-B445-D6DEFC1476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94889" y="1543342"/>
            <a:ext cx="2743201" cy="154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1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7000">
        <p14:glitter pattern="hexagon"/>
      </p:transition>
    </mc:Choice>
    <mc:Fallback xmlns="">
      <p:transition spd="slow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8FC935-180C-74C1-E6D0-ED3A29C2E8BA}"/>
              </a:ext>
            </a:extLst>
          </p:cNvPr>
          <p:cNvSpPr txBox="1"/>
          <p:nvPr/>
        </p:nvSpPr>
        <p:spPr>
          <a:xfrm>
            <a:off x="921190" y="700730"/>
            <a:ext cx="61156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Технология группового обучения (В.К. Дьяченко)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Групповая работа обеспечивает активность учебного процесса, достижение высокого уровня материала. 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роисходит взаимное интеллектуальное обогащение обучающихся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осуществляются совместные действия. В группе обеспечивается творческая коммуникация, обмен эмоциями,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DC4B062-B477-42FF-B34C-E65162E23BEB}"/>
              </a:ext>
            </a:extLst>
          </p:cNvPr>
          <p:cNvSpPr txBox="1"/>
          <p:nvPr/>
        </p:nvSpPr>
        <p:spPr>
          <a:xfrm>
            <a:off x="3814728" y="3851949"/>
            <a:ext cx="7488620" cy="225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Технология сотрудничества (В.Ф. Шаталов, С.Н. Лысенкова)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учимся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общаться друг с другом, ощущаем момент сотворчества, эмоционального отклика, а затем совместно анализируем ход и результаты мероприятия.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ажным и значимым для нас является вид сотрудничества — сотрудничество с родителями и другими гостями нашей вечерки.</a:t>
            </a:r>
            <a:r>
              <a:rPr lang="ru-RU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Именно для них мы проводим мероприятия «Сундучок семейных традиций» с последующим чаепитием и игровой </a:t>
            </a:r>
            <a:r>
              <a:rPr lang="ru-RU" sz="16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программой</a:t>
            </a:r>
            <a:endParaRPr lang="ru-RU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3E48177-AA0D-7FAB-F210-DF34D56F05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15661" y="2643156"/>
            <a:ext cx="1904501" cy="10708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19DE38C-E1D4-FECB-2F17-6253FD7A1D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90" y="2331479"/>
            <a:ext cx="1358020" cy="181069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E1493177-A69E-AE2E-00CD-7B022F1344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722" y="809806"/>
            <a:ext cx="1521673" cy="152167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D6C67773-A0BD-B826-8E0F-7B7275BB63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462" y="2564709"/>
            <a:ext cx="2237211" cy="125843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DCD278EC-40C7-99B1-239B-6DFB80B65F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60" y="4295656"/>
            <a:ext cx="2715699" cy="181069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730F994F-CF32-1DA1-E199-945492918A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35" y="2331479"/>
            <a:ext cx="2237211" cy="1491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3AA35195-2400-EE9B-E6C8-1B6DFE9884E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" b="43981"/>
          <a:stretch/>
        </p:blipFill>
        <p:spPr>
          <a:xfrm flipH="1">
            <a:off x="7334216" y="2564709"/>
            <a:ext cx="2683589" cy="113838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2240A5EC-D29C-955D-01A4-D1C72BD2583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76" y="809806"/>
            <a:ext cx="2365972" cy="133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1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7000">
        <p14:glitter pattern="hexagon"/>
      </p:transition>
    </mc:Choice>
    <mc:Fallback xmlns="">
      <p:transition spd="slow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C664B26-D085-BDBA-640D-8085F18EF55B}"/>
              </a:ext>
            </a:extLst>
          </p:cNvPr>
          <p:cNvSpPr txBox="1"/>
          <p:nvPr/>
        </p:nvSpPr>
        <p:spPr>
          <a:xfrm>
            <a:off x="904240" y="704702"/>
            <a:ext cx="76809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Игровые технологии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обучающихся в играх способствует их самоутверждению, развивает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настойчивость, стремление к успеху и различным мотивационным качествам, развивают двигательные способности, воображение и творчество. А фольклорные музыкальные игры направлены на развитие интеллекта, чувства ритма и такта, памяти, музыкального слуха, голоса, самой творческой деятельности ребёнка. Они способствуют быстрому запоминанию изученного материала, делают занятие более интересным, насыщенным, повышают эмоциональный настрой, сохраняя при этом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контингент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561146F-327A-075B-AE19-04B03F0B74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965" y="4155541"/>
            <a:ext cx="1874067" cy="187406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578D99A-692F-2800-C49A-7CC55FBFEA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51733" y="3700702"/>
            <a:ext cx="2981413" cy="16764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0142F751-4C05-863F-73B4-858F0646EB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59520" y="766435"/>
            <a:ext cx="2405512" cy="32073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C664B26-D085-BDBA-640D-8085F18EF55B}"/>
              </a:ext>
            </a:extLst>
          </p:cNvPr>
          <p:cNvSpPr txBox="1"/>
          <p:nvPr/>
        </p:nvSpPr>
        <p:spPr>
          <a:xfrm>
            <a:off x="2824480" y="4348682"/>
            <a:ext cx="63296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Коллективно-творческая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 с использованием музыкальных образов при создании театрализованных народных праздников, стимулируют фантазию ребенка, живость воображения, надолго сохраняют сформированные музыкой образы, что важно как средство и способ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познания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9BD489B-B077-070E-3C12-D3FC00B139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42" y="2987590"/>
            <a:ext cx="5577838" cy="104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7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7000">
        <p14:glitter pattern="hexagon"/>
      </p:transition>
    </mc:Choice>
    <mc:Fallback xmlns="">
      <p:transition spd="slow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1CC7619-1919-9BB1-194F-A96EF4433F8E}"/>
              </a:ext>
            </a:extLst>
          </p:cNvPr>
          <p:cNvSpPr txBox="1"/>
          <p:nvPr/>
        </p:nvSpPr>
        <p:spPr>
          <a:xfrm>
            <a:off x="837747" y="800614"/>
            <a:ext cx="8031934" cy="3046988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доровьесберегающие</a:t>
            </a: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</a:p>
          <a:p>
            <a:pPr algn="just"/>
            <a:r>
              <a:rPr lang="ru-RU" sz="160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6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семейного праздника это совокупность </a:t>
            </a:r>
            <a:r>
              <a:rPr lang="ru-RU" sz="160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16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технологий! Это </a:t>
            </a:r>
            <a:r>
              <a:rPr lang="ru-RU" sz="16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музыкотерапия,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окалотерапия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итмотерапия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</a:t>
            </a:r>
            <a:r>
              <a:rPr lang="ru-RU" sz="16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ерапия творчеством,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лыбкотерапия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600" i="0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огоритмическая</a:t>
            </a:r>
            <a:r>
              <a:rPr lang="ru-RU" sz="160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гимнастика.</a:t>
            </a:r>
          </a:p>
          <a:p>
            <a:pPr algn="just"/>
            <a:r>
              <a:rPr lang="ru-RU" sz="160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Импровизация </a:t>
            </a:r>
            <a:r>
              <a:rPr lang="ru-RU" sz="16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развитию </a:t>
            </a:r>
            <a:r>
              <a:rPr lang="ru-RU" sz="160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музыкально-творческих </a:t>
            </a:r>
            <a:r>
              <a:rPr lang="ru-RU" sz="16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способностей. </a:t>
            </a:r>
            <a:r>
              <a:rPr lang="ru-RU" sz="160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6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п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омощью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вокалотерапии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Руси с издревле осуществлялось лечение.</a:t>
            </a:r>
            <a:r>
              <a:rPr lang="ru-RU" sz="16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6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подбор дыхательных и голосовых упражнений обеспечивает и более качественное функционирование </a:t>
            </a:r>
            <a:r>
              <a:rPr lang="ru-RU" sz="160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сердечнососудистой</a:t>
            </a:r>
            <a:r>
              <a:rPr lang="ru-RU" sz="16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системы.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6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лечебных свойствах отдельных звуков, произносимых голосом, знали испокон веков. С их помощью лечили самые различные заболевания.</a:t>
            </a:r>
            <a:endParaRPr lang="ru-RU" sz="16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Ритмотерапия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танец, мимика и жест являются одним из древнейших способов выражения чувств и </a:t>
            </a:r>
            <a:r>
              <a:rPr lang="ru-RU" sz="1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переживаний</a:t>
            </a:r>
            <a:r>
              <a:rPr lang="ru-RU" sz="1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4E22E881-8B86-27EA-B7B9-5FE15DBE24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" t="14925" r="-271" b="45035"/>
          <a:stretch/>
        </p:blipFill>
        <p:spPr>
          <a:xfrm>
            <a:off x="837743" y="4153414"/>
            <a:ext cx="5583378" cy="162069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17D47B95-91C4-FB1F-E63B-556EBD94B9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76" y="800614"/>
            <a:ext cx="2317558" cy="154518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7C98472-0719-FE0B-C470-354E35F61E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6" t="17558" r="69" b="15512"/>
          <a:stretch/>
        </p:blipFill>
        <p:spPr>
          <a:xfrm>
            <a:off x="9276081" y="2462057"/>
            <a:ext cx="1824948" cy="15925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1CC7619-1919-9BB1-194F-A96EF4433F8E}"/>
              </a:ext>
            </a:extLst>
          </p:cNvPr>
          <p:cNvSpPr txBox="1"/>
          <p:nvPr/>
        </p:nvSpPr>
        <p:spPr>
          <a:xfrm>
            <a:off x="6543040" y="4153414"/>
            <a:ext cx="4804294" cy="1815882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160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Ритмотерапия</a:t>
            </a:r>
            <a:r>
              <a:rPr lang="ru-RU" sz="1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танец, мимика и жест являются одним из древнейших способов выражения чувств и </a:t>
            </a:r>
            <a:r>
              <a:rPr lang="ru-RU" sz="1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переживаний.</a:t>
            </a:r>
          </a:p>
          <a:p>
            <a:pPr algn="just"/>
            <a:r>
              <a:rPr lang="ru-RU" sz="1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 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творчеством развивает такие функции, как восприятие, воображение, мышление, внимание. 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уж е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сли ребенок поет и улыбается, то за счет этого звук становится светлым, чистым и </a:t>
            </a:r>
            <a:r>
              <a:rPr lang="ru-RU" sz="1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свободным</a:t>
            </a:r>
            <a:endParaRPr lang="ru-RU" sz="16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66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7000">
        <p14:glitter pattern="hexagon"/>
      </p:transition>
    </mc:Choice>
    <mc:Fallback xmlns="">
      <p:transition spd="slow" advTm="7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397</TotalTime>
  <Words>455</Words>
  <Application>Microsoft Office PowerPoint</Application>
  <PresentationFormat>Произвольный</PresentationFormat>
  <Paragraphs>61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Натуральные материалы</vt:lpstr>
      <vt:lpstr>Московский областной конкурс  образовательных практик по обновлению содержания и технологий  дополнительного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Московский областной конкурс  образовательных практик по обновлению содержания и технологий  дополнительного образования</dc:title>
  <dc:creator>Vladimir Tarasov</dc:creator>
  <cp:lastModifiedBy>мвидео</cp:lastModifiedBy>
  <cp:revision>41</cp:revision>
  <dcterms:created xsi:type="dcterms:W3CDTF">2023-04-19T09:21:49Z</dcterms:created>
  <dcterms:modified xsi:type="dcterms:W3CDTF">2023-04-21T09:18:10Z</dcterms:modified>
</cp:coreProperties>
</file>