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0" r:id="rId4"/>
    <p:sldId id="261" r:id="rId5"/>
    <p:sldId id="263" r:id="rId6"/>
    <p:sldId id="265" r:id="rId7"/>
    <p:sldId id="266" r:id="rId8"/>
    <p:sldId id="276" r:id="rId9"/>
    <p:sldId id="262" r:id="rId10"/>
    <p:sldId id="29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2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9794-8C62-4906-B244-4A081789011C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B473-CA15-4077-9FD0-E2A32608D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81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9794-8C62-4906-B244-4A081789011C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B473-CA15-4077-9FD0-E2A32608D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16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9794-8C62-4906-B244-4A081789011C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B473-CA15-4077-9FD0-E2A32608D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980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59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9794-8C62-4906-B244-4A081789011C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B473-CA15-4077-9FD0-E2A32608D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20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9794-8C62-4906-B244-4A081789011C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B473-CA15-4077-9FD0-E2A32608D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99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9794-8C62-4906-B244-4A081789011C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B473-CA15-4077-9FD0-E2A32608D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09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9794-8C62-4906-B244-4A081789011C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B473-CA15-4077-9FD0-E2A32608D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98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9794-8C62-4906-B244-4A081789011C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B473-CA15-4077-9FD0-E2A32608D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3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9794-8C62-4906-B244-4A081789011C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B473-CA15-4077-9FD0-E2A32608D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05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9794-8C62-4906-B244-4A081789011C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B473-CA15-4077-9FD0-E2A32608D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3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9794-8C62-4906-B244-4A081789011C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B473-CA15-4077-9FD0-E2A32608D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62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F9794-8C62-4906-B244-4A081789011C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9B473-CA15-4077-9FD0-E2A32608D8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57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5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11" Type="http://schemas.openxmlformats.org/officeDocument/2006/relationships/hyperlink" Target="http://my.rodina.tilda.ws/" TargetMode="External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cdutt.ru/3d_tehnologii/6032019_itogi_simvol_moej_maloj_rodiny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cdutt.ru/3d_tehnologii/itogi_ochnogo_otkrytogo_gorodskogo_festivalya_konkursa_sredi_shkolnikov__5_11_klassov_simvol_pamyati_moej_maloj_rodiny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dutt.ru/metodicheskaya_sluzhba/itogi_ochnogo_otkrytogo_gorodskogo_festivalya_konkursa_sredi_shkolnikov__5_11_klassov_simvol_pamyati_moej_maloj_rodiny_2021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hyperlink" Target="https://cdutt.ru/metodicheskaya_sluzhba/simvol_pamyati_moej_maloj_rodiny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utt.ru/3d_tehnologii/6032019_itogi_simvol_moej_maloj_rodiny.html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29.jpeg"/><Relationship Id="rId3" Type="http://schemas.openxmlformats.org/officeDocument/2006/relationships/hyperlink" Target="https://www.youtube.com/watch?v=5FBK99IcGRI" TargetMode="External"/><Relationship Id="rId7" Type="http://schemas.microsoft.com/office/2007/relationships/hdphoto" Target="../media/hdphoto1.wdp"/><Relationship Id="rId12" Type="http://schemas.openxmlformats.org/officeDocument/2006/relationships/image" Target="../media/image28.jpeg"/><Relationship Id="rId2" Type="http://schemas.openxmlformats.org/officeDocument/2006/relationships/hyperlink" Target="https://www.youtube.com/watch?v=VWELB_ja5R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hyperlink" Target="https://k-obr.spb.ru/o-komitete/news/75616/" TargetMode="External"/><Relationship Id="rId5" Type="http://schemas.openxmlformats.org/officeDocument/2006/relationships/hyperlink" Target="https://www.youtube.com/watch?v=TZFSoq9nG7I" TargetMode="External"/><Relationship Id="rId10" Type="http://schemas.openxmlformats.org/officeDocument/2006/relationships/hyperlink" Target="https://cdutt.ru/3d_tehnologii/6032019_itogi_simvol_moej_maloj_rodiny.html" TargetMode="External"/><Relationship Id="rId4" Type="http://schemas.openxmlformats.org/officeDocument/2006/relationships/hyperlink" Target="https://www.youtube.com/watch?v=8pOd_cr-6FI" TargetMode="Externa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4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5774" y="5077611"/>
            <a:ext cx="8570811" cy="169970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/>
              <a:t>Назарова  </a:t>
            </a:r>
            <a:r>
              <a:rPr lang="ru-RU" dirty="0"/>
              <a:t>Виктория Геннадьевна, педагог дополнительного образования, </a:t>
            </a:r>
          </a:p>
          <a:p>
            <a:pPr algn="l"/>
            <a:r>
              <a:rPr lang="ru-RU" dirty="0"/>
              <a:t>Милькова Екатерина Юльевна, </a:t>
            </a:r>
            <a:r>
              <a:rPr lang="ru-RU" dirty="0" smtClean="0"/>
              <a:t>методист,</a:t>
            </a:r>
          </a:p>
          <a:p>
            <a:pPr algn="l"/>
            <a:r>
              <a:rPr lang="ru-RU" dirty="0"/>
              <a:t>Бондарь Ольга Святославовна, педагог дополнительного образования, </a:t>
            </a:r>
          </a:p>
          <a:p>
            <a:pPr algn="l"/>
            <a:r>
              <a:rPr lang="ru-RU" dirty="0" smtClean="0"/>
              <a:t>ГБУ ДО ЦДЮТТ Московского района Санкт-Петербурга </a:t>
            </a:r>
            <a:endParaRPr lang="ru-RU" dirty="0"/>
          </a:p>
        </p:txBody>
      </p:sp>
      <p:sp>
        <p:nvSpPr>
          <p:cNvPr id="6" name="Полилиния: фигура 8">
            <a:extLst>
              <a:ext uri="{FF2B5EF4-FFF2-40B4-BE49-F238E27FC236}">
                <a16:creationId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-83993" y="1236552"/>
            <a:ext cx="16576433" cy="3434861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4100" y="1236552"/>
            <a:ext cx="9144000" cy="3023213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Образовательный проект «Символ </a:t>
            </a:r>
            <a:r>
              <a:rPr lang="ru-RU" dirty="0" smtClean="0">
                <a:solidFill>
                  <a:schemeClr val="bg1"/>
                </a:solidFill>
              </a:rPr>
              <a:t>памяти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моей </a:t>
            </a:r>
            <a:r>
              <a:rPr lang="ru-RU" dirty="0">
                <a:solidFill>
                  <a:schemeClr val="bg1"/>
                </a:solidFill>
              </a:rPr>
              <a:t>малой Родины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6" y="1706387"/>
            <a:ext cx="1395736" cy="12211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223" y="164366"/>
            <a:ext cx="11442550" cy="965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Государственное бюджетное учреждение дополнительного </a:t>
            </a:r>
            <a:r>
              <a:rPr lang="ru-RU" dirty="0" smtClean="0"/>
              <a:t>образования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 smtClean="0"/>
              <a:t>Центр </a:t>
            </a:r>
            <a:r>
              <a:rPr lang="ru-RU" dirty="0"/>
              <a:t>детского (юношеского) </a:t>
            </a:r>
            <a:r>
              <a:rPr lang="ru-RU" dirty="0"/>
              <a:t>технического</a:t>
            </a:r>
            <a:r>
              <a:rPr lang="ru-RU" dirty="0"/>
              <a:t> творчества Московского района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28204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674" y="3232061"/>
            <a:ext cx="2256659" cy="315932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" y="204160"/>
            <a:ext cx="2083093" cy="29448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54" y="406582"/>
            <a:ext cx="2082652" cy="29459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58" y="212824"/>
            <a:ext cx="2085091" cy="2925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19" y="145750"/>
            <a:ext cx="2176033" cy="30595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" t="-1" b="706"/>
          <a:stretch/>
        </p:blipFill>
        <p:spPr>
          <a:xfrm>
            <a:off x="76229" y="3411573"/>
            <a:ext cx="2229990" cy="31573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553" y="3634049"/>
            <a:ext cx="2263663" cy="320107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990" y="3232061"/>
            <a:ext cx="2240116" cy="318806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046" y="74864"/>
            <a:ext cx="2213037" cy="313044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861505" y="6382393"/>
            <a:ext cx="405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Сайт конкурса </a:t>
            </a:r>
            <a:r>
              <a:rPr lang="en-US" dirty="0">
                <a:hlinkClick r:id="rId11"/>
              </a:rPr>
              <a:t>http://my.rodina.tilda.ws/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09" y="3490863"/>
            <a:ext cx="2279871" cy="314865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069" y="282196"/>
            <a:ext cx="2156370" cy="3059555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379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578" y="155065"/>
            <a:ext cx="11080531" cy="11259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b="1" dirty="0" smtClean="0">
                <a:solidFill>
                  <a:srgbClr val="3381C7"/>
                </a:solidFill>
              </a:rPr>
              <a:t>ДООП ЦДЮТТ </a:t>
            </a:r>
            <a:r>
              <a:rPr lang="ru-RU" b="1" dirty="0">
                <a:solidFill>
                  <a:srgbClr val="3381C7"/>
                </a:solidFill>
              </a:rPr>
              <a:t>по освоению 3</a:t>
            </a:r>
            <a:r>
              <a:rPr lang="en-US" b="1" dirty="0">
                <a:solidFill>
                  <a:srgbClr val="3381C7"/>
                </a:solidFill>
              </a:rPr>
              <a:t>D</a:t>
            </a:r>
            <a:r>
              <a:rPr lang="ru-RU" b="1" dirty="0">
                <a:solidFill>
                  <a:srgbClr val="3381C7"/>
                </a:solidFill>
              </a:rPr>
              <a:t>-моделирования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579" y="1268870"/>
            <a:ext cx="9272752" cy="313200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3D для младших школьников. </a:t>
            </a:r>
            <a:r>
              <a:rPr lang="ru-RU" dirty="0" smtClean="0"/>
              <a:t>Старт</a:t>
            </a:r>
            <a:endParaRPr lang="ru-RU" dirty="0" smtClean="0"/>
          </a:p>
          <a:p>
            <a:r>
              <a:rPr lang="ru-RU" dirty="0"/>
              <a:t>Юный конструктор 3D-проектов </a:t>
            </a:r>
          </a:p>
          <a:p>
            <a:r>
              <a:rPr lang="ru-RU" dirty="0"/>
              <a:t>Инженерный </a:t>
            </a:r>
            <a:r>
              <a:rPr lang="ru-RU" dirty="0" smtClean="0"/>
              <a:t>дизайн</a:t>
            </a:r>
          </a:p>
          <a:p>
            <a:r>
              <a:rPr lang="ru-RU" dirty="0"/>
              <a:t>Основы трехмерной графики и анимации </a:t>
            </a:r>
            <a:endParaRPr lang="ru-RU" dirty="0" smtClean="0"/>
          </a:p>
          <a:p>
            <a:r>
              <a:rPr lang="en-US" dirty="0"/>
              <a:t>3D-</a:t>
            </a:r>
            <a:r>
              <a:rPr lang="ru-RU" dirty="0"/>
              <a:t>проектирование </a:t>
            </a:r>
            <a:r>
              <a:rPr lang="ru-RU" dirty="0" smtClean="0"/>
              <a:t>в </a:t>
            </a:r>
            <a:r>
              <a:rPr lang="en-US" dirty="0" smtClean="0"/>
              <a:t>Blender</a:t>
            </a:r>
            <a:endParaRPr lang="ru-RU" dirty="0" smtClean="0"/>
          </a:p>
          <a:p>
            <a:r>
              <a:rPr lang="ru-RU" dirty="0"/>
              <a:t>Основы инженерного конструирования </a:t>
            </a:r>
            <a:endParaRPr lang="ru-RU" dirty="0" smtClean="0"/>
          </a:p>
          <a:p>
            <a:r>
              <a:rPr lang="ru-RU" dirty="0"/>
              <a:t>Трёхмерное компьютерное моделирование и анимация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07579" y="4541635"/>
            <a:ext cx="10820400" cy="7461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Цель программ </a:t>
            </a:r>
            <a:r>
              <a:rPr lang="ru-RU" dirty="0" smtClean="0"/>
              <a:t>– освоение школьниками 3</a:t>
            </a:r>
            <a:r>
              <a:rPr lang="en-US" dirty="0" smtClean="0"/>
              <a:t>D-</a:t>
            </a:r>
            <a:r>
              <a:rPr lang="ru-RU" dirty="0" smtClean="0"/>
              <a:t>технологий, предпрофессиональные пробы, создание творческих проектов</a:t>
            </a:r>
            <a:endParaRPr lang="ru-RU" dirty="0"/>
          </a:p>
        </p:txBody>
      </p:sp>
      <p:pic>
        <p:nvPicPr>
          <p:cNvPr id="1026" name="Picture 2" descr="https://avatars.mds.yandex.net/i?id=1123080b7543f0ce62d2663f04ee860c5c907b63-6994724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61" y="5387944"/>
            <a:ext cx="1174482" cy="117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7598154f659504e8eaa4c42396f2bc096ae93987-8184802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790" y="5387944"/>
            <a:ext cx="1466325" cy="146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6001f835e001d45bf87583bc1b9ee75a50b96997-6926872-images-thumbs&amp;n=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6" b="27606"/>
          <a:stretch/>
        </p:blipFill>
        <p:spPr bwMode="auto">
          <a:xfrm>
            <a:off x="4934115" y="5514678"/>
            <a:ext cx="3230275" cy="103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i?id=335808d8ac6a923741d843385ff3bd171a85d1ff-8173407-images-thumb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 t="5598" r="24699" b="5172"/>
          <a:stretch/>
        </p:blipFill>
        <p:spPr bwMode="auto">
          <a:xfrm>
            <a:off x="3530962" y="5484321"/>
            <a:ext cx="1017999" cy="99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avatars.mds.yandex.net/i?id=61b813a53fd92943a4e304ceeddc2b2a1e475ab4-8763423-images-thumbs&amp;n=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1" b="36475"/>
          <a:stretch/>
        </p:blipFill>
        <p:spPr bwMode="auto">
          <a:xfrm>
            <a:off x="8397765" y="5580097"/>
            <a:ext cx="3545934" cy="96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810" y="2142452"/>
            <a:ext cx="2529169" cy="3372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114" y="1304589"/>
            <a:ext cx="3591256" cy="25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39"/>
          <a:stretch/>
        </p:blipFill>
        <p:spPr>
          <a:xfrm>
            <a:off x="261470" y="261951"/>
            <a:ext cx="2354370" cy="191082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981200" y="2708921"/>
            <a:ext cx="8695666" cy="8608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97531" y="290819"/>
            <a:ext cx="5328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FF0000"/>
                </a:solidFill>
              </a:rPr>
              <a:t>НАРОД, НЕ ЗНАЮЩИЙ СВОЕГО ПРОШЛОГО, НЕ ИМЕЕТ БУДУЩЕГО</a:t>
            </a:r>
            <a:r>
              <a:rPr lang="ru-RU" sz="2000" dirty="0">
                <a:solidFill>
                  <a:srgbClr val="FF0000"/>
                </a:solidFill>
              </a:rPr>
              <a:t>.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i="1" dirty="0"/>
              <a:t>Михаил Ломоносов</a:t>
            </a:r>
            <a:endParaRPr lang="ru-RU" sz="20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39954" y="2397349"/>
            <a:ext cx="10515600" cy="4319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Идеи практики: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Объединить юных 3</a:t>
            </a:r>
            <a:r>
              <a:rPr lang="en-US" dirty="0" smtClean="0">
                <a:solidFill>
                  <a:srgbClr val="002060"/>
                </a:solidFill>
              </a:rPr>
              <a:t>D-</a:t>
            </a:r>
            <a:r>
              <a:rPr lang="ru-RU" dirty="0" smtClean="0">
                <a:solidFill>
                  <a:srgbClr val="002060"/>
                </a:solidFill>
              </a:rPr>
              <a:t>моделистов через проекты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Патриотическое воспитание молодежи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Сохранять историческую память средствами 3</a:t>
            </a:r>
            <a:r>
              <a:rPr lang="en-US" dirty="0" smtClean="0">
                <a:solidFill>
                  <a:srgbClr val="002060"/>
                </a:solidFill>
              </a:rPr>
              <a:t>D-</a:t>
            </a:r>
            <a:r>
              <a:rPr lang="ru-RU" dirty="0" smtClean="0">
                <a:solidFill>
                  <a:srgbClr val="002060"/>
                </a:solidFill>
              </a:rPr>
              <a:t>технологий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Создать единое открытое пространство для представления проектов</a:t>
            </a:r>
          </a:p>
          <a:p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</a:rPr>
              <a:t>Выявлять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</a:rPr>
              <a:t>и </a:t>
            </a: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</a:rPr>
              <a:t>поддерживать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</a:rPr>
              <a:t>талантливых детей, подростков и </a:t>
            </a: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</a:rPr>
              <a:t>молодёжь</a:t>
            </a:r>
            <a:b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</a:rPr>
              <a:t>в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</a:rPr>
              <a:t>области технического творчества и информационных технологий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err="1" smtClean="0">
                <a:solidFill>
                  <a:srgbClr val="002060"/>
                </a:solidFill>
                <a:ea typeface="Calibri" panose="020F0502020204030204" pitchFamily="34" charset="0"/>
              </a:rPr>
              <a:t>Профориентировать</a:t>
            </a: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ea typeface="Calibri" panose="020F0502020204030204" pitchFamily="34" charset="0"/>
              </a:rPr>
              <a:t>детей, подростков и </a:t>
            </a:r>
            <a:r>
              <a:rPr lang="ru-RU" dirty="0" smtClean="0">
                <a:solidFill>
                  <a:srgbClr val="002060"/>
                </a:solidFill>
                <a:ea typeface="Calibri" panose="020F0502020204030204" pitchFamily="34" charset="0"/>
              </a:rPr>
              <a:t>молодежь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Создать сообщество педагогов-единомышленников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9165" b="14555"/>
          <a:stretch/>
        </p:blipFill>
        <p:spPr>
          <a:xfrm>
            <a:off x="7809182" y="1274310"/>
            <a:ext cx="4132858" cy="25855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414" y="261951"/>
            <a:ext cx="3025986" cy="24469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55"/>
          <a:stretch/>
        </p:blipFill>
        <p:spPr>
          <a:xfrm>
            <a:off x="10743838" y="3674976"/>
            <a:ext cx="1198202" cy="299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267" y="1745"/>
            <a:ext cx="11247236" cy="124898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Открытый очный региональный фестиваль-конкурс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по 3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-моделированию «Символ памяти моей малой Родины»</a:t>
            </a:r>
            <a:endParaRPr lang="ru-RU" sz="2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267" y="788276"/>
            <a:ext cx="11480800" cy="3588071"/>
          </a:xfrm>
        </p:spPr>
        <p:txBody>
          <a:bodyPr>
            <a:normAutofit fontScale="92500"/>
          </a:bodyPr>
          <a:lstStyle/>
          <a:p>
            <a:endParaRPr lang="ru-RU" sz="2600" dirty="0" smtClean="0">
              <a:solidFill>
                <a:srgbClr val="002060"/>
              </a:solidFill>
              <a:latin typeface="+mj-lt"/>
              <a:ea typeface="Calibri" panose="020F0502020204030204" pitchFamily="34" charset="0"/>
              <a:cs typeface="+mj-cs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Условия участия в </a:t>
            </a:r>
            <a:r>
              <a:rPr lang="ru-RU" b="1" dirty="0" smtClean="0">
                <a:solidFill>
                  <a:srgbClr val="002060"/>
                </a:solidFill>
              </a:rPr>
              <a:t>фестивале-конкурсе</a:t>
            </a:r>
          </a:p>
          <a:p>
            <a:r>
              <a:rPr lang="ru-RU" sz="2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+mj-cs"/>
              </a:rPr>
              <a:t>Фестиваль-конкурс </a:t>
            </a:r>
            <a:r>
              <a:rPr lang="ru-RU" sz="2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+mj-cs"/>
              </a:rPr>
              <a:t>проходит ежегодно для учащихся общеобразовательных учреждений и обучающихся учреждений дополнительного образования 11-18 лет.</a:t>
            </a:r>
          </a:p>
          <a:p>
            <a:r>
              <a:rPr lang="ru-RU" sz="2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+mj-cs"/>
              </a:rPr>
              <a:t>На Конкурс необходимо представить трехмерную модель реально существующего объекта, выбранного участником в качестве символа памяти своей Малой Родины (существующий объект), или создать 3D-модель авторского проекта символа памяти своей Малой Родины (авторский объект) в любой компьютерной </a:t>
            </a:r>
            <a:r>
              <a:rPr lang="ru-RU" sz="2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+mj-cs"/>
              </a:rPr>
              <a:t>программе</a:t>
            </a:r>
            <a:br>
              <a:rPr lang="ru-RU" sz="2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+mj-cs"/>
              </a:rPr>
            </a:br>
            <a:r>
              <a:rPr lang="ru-RU" sz="26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+mj-cs"/>
              </a:rPr>
              <a:t>для </a:t>
            </a:r>
            <a:r>
              <a:rPr lang="ru-RU" sz="2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+mj-cs"/>
              </a:rPr>
              <a:t>3D-моделирования.</a:t>
            </a:r>
          </a:p>
          <a:p>
            <a:pPr marL="0" indent="0">
              <a:buNone/>
            </a:pPr>
            <a:endParaRPr lang="ru-RU" sz="2600" b="1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+mj-cs"/>
            </a:endParaRPr>
          </a:p>
        </p:txBody>
      </p:sp>
      <p:pic>
        <p:nvPicPr>
          <p:cNvPr id="4" name="Picture 2" descr="W:\bondar\Для_Назаровой\2014-2015\фонтан со сфинксами\фонтан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2172" y="5185148"/>
            <a:ext cx="2202861" cy="1473886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8" y="4315582"/>
            <a:ext cx="2003103" cy="216220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2" descr="F:\фото2\Фонтан проз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346631" y="4264641"/>
            <a:ext cx="1219028" cy="1657450"/>
          </a:xfrm>
          <a:prstGeom prst="rect">
            <a:avLst/>
          </a:prstGeom>
          <a:noFill/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356642" y="4315582"/>
            <a:ext cx="6564425" cy="2085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+mj-cs"/>
              </a:rPr>
              <a:t>Обязательно должна быть </a:t>
            </a:r>
            <a:r>
              <a:rPr lang="ru-RU" sz="26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+mj-cs"/>
              </a:rPr>
              <a:t>аннотация</a:t>
            </a:r>
            <a:br>
              <a:rPr lang="ru-RU" sz="26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+mj-cs"/>
              </a:rPr>
            </a:br>
            <a:r>
              <a:rPr lang="ru-RU" sz="2600" b="1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+mj-cs"/>
              </a:rPr>
              <a:t>к </a:t>
            </a:r>
            <a:r>
              <a:rPr lang="ru-RU" sz="26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+mj-cs"/>
              </a:rPr>
              <a:t>конкурсной работе с обоснованием, почему представленный объект является символом памяти Малой Родины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311619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79" y="70051"/>
            <a:ext cx="2211800" cy="530048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2019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год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924" y="949186"/>
            <a:ext cx="5550659" cy="924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Более </a:t>
            </a:r>
            <a:r>
              <a:rPr lang="ru-RU" b="1" dirty="0">
                <a:solidFill>
                  <a:srgbClr val="FF0000"/>
                </a:solidFill>
              </a:rPr>
              <a:t>30 </a:t>
            </a:r>
            <a:r>
              <a:rPr lang="ru-RU" dirty="0">
                <a:solidFill>
                  <a:srgbClr val="FF0000"/>
                </a:solidFill>
              </a:rPr>
              <a:t>работ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из 6 районов Санкт-Петербурга</a:t>
            </a: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77475" y="2898454"/>
            <a:ext cx="51407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Итоги конкурса в сети интернет:</a:t>
            </a:r>
            <a:r>
              <a:rPr lang="ru-RU" dirty="0">
                <a:hlinkClick r:id="rId2"/>
              </a:rPr>
              <a:t/>
            </a:r>
            <a:br>
              <a:rPr lang="ru-RU" dirty="0">
                <a:hlinkClick r:id="rId2"/>
              </a:rPr>
            </a:br>
            <a:r>
              <a:rPr lang="en-US" dirty="0">
                <a:hlinkClick r:id="rId2"/>
              </a:rPr>
              <a:t>https://cdutt.ru/3d_tehnologii/6032019_itogi_simvol_moej_maloj_rodiny.html</a:t>
            </a:r>
            <a:endParaRPr lang="ru-RU" dirty="0"/>
          </a:p>
          <a:p>
            <a:endParaRPr lang="ru-RU" sz="14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77475" y="1727394"/>
            <a:ext cx="5445555" cy="2921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«Работа </a:t>
            </a:r>
            <a:r>
              <a:rPr lang="ru-RU" sz="1600" dirty="0">
                <a:solidFill>
                  <a:srgbClr val="002060"/>
                </a:solidFill>
              </a:rPr>
              <a:t>над проектом для конкурса - это не только разбор геометрических фигур, но и повод поговорить об истории, об Отечестве, о символах, о истории района и страны</a:t>
            </a:r>
            <a:r>
              <a:rPr lang="ru-RU" sz="1600" dirty="0" smtClean="0">
                <a:solidFill>
                  <a:srgbClr val="002060"/>
                </a:solidFill>
              </a:rPr>
              <a:t>» </a:t>
            </a:r>
            <a:r>
              <a:rPr lang="en-US" sz="1600" i="1" dirty="0" smtClean="0">
                <a:solidFill>
                  <a:srgbClr val="002060"/>
                </a:solidFill>
              </a:rPr>
              <a:t>—</a:t>
            </a:r>
            <a:br>
              <a:rPr lang="en-US" sz="1600" i="1" dirty="0" smtClean="0">
                <a:solidFill>
                  <a:srgbClr val="002060"/>
                </a:solidFill>
              </a:rPr>
            </a:br>
            <a:r>
              <a:rPr lang="ru-RU" sz="1600" i="1" dirty="0" smtClean="0">
                <a:solidFill>
                  <a:srgbClr val="002060"/>
                </a:solidFill>
              </a:rPr>
              <a:t>из отзывов </a:t>
            </a:r>
            <a:r>
              <a:rPr lang="ru-RU" sz="1600" i="1" dirty="0">
                <a:solidFill>
                  <a:srgbClr val="002060"/>
                </a:solidFill>
              </a:rPr>
              <a:t>участников</a:t>
            </a:r>
          </a:p>
        </p:txBody>
      </p:sp>
      <p:pic>
        <p:nvPicPr>
          <p:cNvPr id="9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5" y="4037227"/>
            <a:ext cx="5370799" cy="250497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55874" y="550704"/>
            <a:ext cx="5682404" cy="4192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solidFill>
                  <a:schemeClr val="tx2"/>
                </a:solidFill>
              </a:rPr>
              <a:t>Проведение Фестиваля-конкурса совместно </a:t>
            </a:r>
            <a:r>
              <a:rPr lang="ru-RU" sz="1800" dirty="0" smtClean="0">
                <a:solidFill>
                  <a:schemeClr val="tx2"/>
                </a:solidFill>
              </a:rPr>
              <a:t>с СПб АППО</a:t>
            </a: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423726" y="760311"/>
            <a:ext cx="4753740" cy="19873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Представлены </a:t>
            </a:r>
            <a:r>
              <a:rPr lang="ru-RU" sz="2400" b="1" dirty="0" smtClean="0">
                <a:solidFill>
                  <a:srgbClr val="FF0000"/>
                </a:solidFill>
              </a:rPr>
              <a:t>58</a:t>
            </a:r>
            <a:r>
              <a:rPr lang="ru-RU" sz="2400" dirty="0" smtClean="0">
                <a:solidFill>
                  <a:srgbClr val="FF0000"/>
                </a:solidFill>
              </a:rPr>
              <a:t> работ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65 участников </a:t>
            </a:r>
            <a:r>
              <a:rPr lang="en-US" sz="2400" dirty="0" smtClean="0">
                <a:solidFill>
                  <a:srgbClr val="FF0000"/>
                </a:solidFill>
              </a:rPr>
              <a:t>—</a:t>
            </a:r>
            <a:r>
              <a:rPr lang="ru-RU" sz="2400" dirty="0" smtClean="0">
                <a:solidFill>
                  <a:srgbClr val="FF0000"/>
                </a:solidFill>
              </a:rPr>
              <a:t> из 11 ОУ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6</a:t>
            </a:r>
            <a:r>
              <a:rPr lang="ru-RU" sz="2400" dirty="0" smtClean="0">
                <a:solidFill>
                  <a:srgbClr val="FF0000"/>
                </a:solidFill>
              </a:rPr>
              <a:t> районов Санкт-Петербурга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и Ленинградской области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365585" y="70051"/>
            <a:ext cx="1907704" cy="9876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2020 год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3725" y="2310896"/>
            <a:ext cx="55018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Итоги конкурса в 2020 году: </a:t>
            </a:r>
            <a:r>
              <a:rPr lang="ru-RU" dirty="0">
                <a:hlinkClick r:id="rId4"/>
              </a:rPr>
              <a:t>https://cdutt.ru/3d_tehnologii/itogi_ochnogo_otkrytogo_gorodskogo_festivalya_konkursa_sredi_shkolnikov__5_11_klassov_simvol_pamyati_moej_maloj_rodiny.html</a:t>
            </a:r>
            <a:endParaRPr lang="ru-RU" dirty="0"/>
          </a:p>
          <a:p>
            <a:endParaRPr lang="ru-RU" dirty="0"/>
          </a:p>
        </p:txBody>
      </p:sp>
      <p:pic>
        <p:nvPicPr>
          <p:cNvPr id="14" name="Рисунок 13"/>
          <p:cNvPicPr/>
          <p:nvPr/>
        </p:nvPicPr>
        <p:blipFill rotWithShape="1">
          <a:blip r:embed="rId5"/>
          <a:srcRect l="7311" t="24402" r="41764" b="24743"/>
          <a:stretch/>
        </p:blipFill>
        <p:spPr bwMode="auto">
          <a:xfrm>
            <a:off x="6852485" y="3692002"/>
            <a:ext cx="5073123" cy="2952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5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408" y="1073381"/>
            <a:ext cx="5426008" cy="18510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rgbClr val="FF0000"/>
                </a:solidFill>
              </a:rPr>
              <a:t>Представлены </a:t>
            </a:r>
            <a:r>
              <a:rPr lang="ru-RU" sz="2200" b="1" dirty="0">
                <a:solidFill>
                  <a:srgbClr val="FF0000"/>
                </a:solidFill>
              </a:rPr>
              <a:t>72</a:t>
            </a:r>
            <a:r>
              <a:rPr lang="ru-RU" sz="2200" dirty="0">
                <a:solidFill>
                  <a:srgbClr val="FF0000"/>
                </a:solidFill>
              </a:rPr>
              <a:t> работы. </a:t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>72 участника из 18-и образовательных организаций двенадцати районов </a:t>
            </a:r>
            <a:br>
              <a:rPr lang="ru-RU" sz="2200" dirty="0">
                <a:solidFill>
                  <a:srgbClr val="FF0000"/>
                </a:solidFill>
              </a:rPr>
            </a:br>
            <a:r>
              <a:rPr lang="ru-RU" sz="2200" dirty="0">
                <a:solidFill>
                  <a:srgbClr val="FF0000"/>
                </a:solidFill>
              </a:rPr>
              <a:t>Санкт-Петербурга, Ленинградской области и Казахстана</a:t>
            </a:r>
          </a:p>
          <a:p>
            <a:pPr marL="0" indent="0">
              <a:buNone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endParaRPr lang="ru-RU" sz="24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61606" y="82881"/>
            <a:ext cx="1907704" cy="649511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2021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год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408" y="3855378"/>
            <a:ext cx="4284804" cy="281755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33408" y="2655049"/>
            <a:ext cx="5575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https://cdutt.ru/metodicheskaya_sluzhba/itogi_ochnogo_otkrytogo_gorodskogo_festivalya_konkursa_sredi_shkolnikov__5_11_klassov_simvol_pamyati_moej_maloj_rodiny_2021.html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3408" y="600629"/>
            <a:ext cx="5682404" cy="4192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solidFill>
                  <a:schemeClr val="tx2"/>
                </a:solidFill>
              </a:rPr>
              <a:t>Проведение Фестиваля-конкурса совместно </a:t>
            </a:r>
            <a:r>
              <a:rPr lang="ru-RU" sz="1800" dirty="0" smtClean="0">
                <a:solidFill>
                  <a:schemeClr val="tx2"/>
                </a:solidFill>
              </a:rPr>
              <a:t>с СПб АППО</a:t>
            </a:r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510"/>
          <a:stretch/>
        </p:blipFill>
        <p:spPr>
          <a:xfrm>
            <a:off x="7367752" y="0"/>
            <a:ext cx="4799846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l="1584" t="18750" r="50805" b="-3297"/>
          <a:stretch/>
        </p:blipFill>
        <p:spPr>
          <a:xfrm>
            <a:off x="4626608" y="4689055"/>
            <a:ext cx="2065616" cy="2062312"/>
          </a:xfrm>
          <a:prstGeom prst="rect">
            <a:avLst/>
          </a:prstGeom>
        </p:spPr>
      </p:pic>
      <p:pic>
        <p:nvPicPr>
          <p:cNvPr id="12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708"/>
          <a:stretch/>
        </p:blipFill>
        <p:spPr>
          <a:xfrm>
            <a:off x="5970152" y="1187838"/>
            <a:ext cx="2370667" cy="333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2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548" y="0"/>
            <a:ext cx="2872733" cy="14655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9" b="19749"/>
          <a:stretch/>
        </p:blipFill>
        <p:spPr>
          <a:xfrm>
            <a:off x="10068284" y="95751"/>
            <a:ext cx="1957067" cy="1202267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35323" y="26807"/>
            <a:ext cx="7269063" cy="23380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2022 год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Фестиваль конкурс проводился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ЦДЮТТ совместно с: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ФГБОУ ВО «Российский государственный</a:t>
            </a:r>
            <a:br>
              <a:rPr lang="ru-RU" sz="2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педагогический университет им. А.И. Герцена»</a:t>
            </a:r>
          </a:p>
          <a:p>
            <a:pPr lvl="0"/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Санкт-Петербургское государственное бюджетное учреждение культуры «Музейно-выставочный центр» (мультимедийный исторический парк «Россия – моя история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»)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3" y="3072687"/>
            <a:ext cx="6707122" cy="37671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445" y="3225693"/>
            <a:ext cx="4937954" cy="3491704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35323" y="2090606"/>
            <a:ext cx="11714939" cy="1135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</a:rPr>
              <a:t>В конкурсе приняли участие </a:t>
            </a:r>
            <a:r>
              <a:rPr lang="ru-RU" sz="2400" b="1" dirty="0">
                <a:solidFill>
                  <a:srgbClr val="FF0000"/>
                </a:solidFill>
              </a:rPr>
              <a:t>132 </a:t>
            </a:r>
            <a:r>
              <a:rPr lang="ru-RU" sz="2400" dirty="0">
                <a:solidFill>
                  <a:srgbClr val="FF0000"/>
                </a:solidFill>
              </a:rPr>
              <a:t>участника из 38 населённых пунктов 23 субъектов </a:t>
            </a:r>
            <a:r>
              <a:rPr lang="ru-RU" sz="2400" dirty="0" smtClean="0">
                <a:solidFill>
                  <a:srgbClr val="FF0000"/>
                </a:solidFill>
              </a:rPr>
              <a:t>РФ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и </a:t>
            </a:r>
            <a:r>
              <a:rPr lang="ru-RU" sz="2400" dirty="0">
                <a:solidFill>
                  <a:srgbClr val="FF0000"/>
                </a:solidFill>
              </a:rPr>
              <a:t>Республики Беларусь. Ребята из других регионов России подключились к </a:t>
            </a:r>
            <a:r>
              <a:rPr lang="ru-RU" sz="2400" dirty="0" smtClean="0">
                <a:solidFill>
                  <a:srgbClr val="FF0000"/>
                </a:solidFill>
              </a:rPr>
              <a:t>защите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в </a:t>
            </a:r>
            <a:r>
              <a:rPr lang="ru-RU" sz="2400" dirty="0">
                <a:solidFill>
                  <a:srgbClr val="FF0000"/>
                </a:solidFill>
              </a:rPr>
              <a:t>онлайн формате, но были и те, кто приехал на защиту издалека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41020" y="1256739"/>
            <a:ext cx="41726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Итоги конкурса в сети интернет:</a:t>
            </a:r>
            <a:r>
              <a:rPr lang="ru-RU" dirty="0">
                <a:hlinkClick r:id="rId6"/>
              </a:rPr>
              <a:t/>
            </a:r>
            <a:br>
              <a:rPr lang="ru-RU" dirty="0">
                <a:hlinkClick r:id="rId6"/>
              </a:rPr>
            </a:br>
            <a:r>
              <a:rPr lang="ru-RU" dirty="0" smtClean="0">
                <a:hlinkClick r:id="rId7"/>
              </a:rPr>
              <a:t>https</a:t>
            </a:r>
            <a:r>
              <a:rPr lang="ru-RU" dirty="0">
                <a:hlinkClick r:id="rId7"/>
              </a:rPr>
              <a:t>://cdutt.ru/metodicheskaya_sluzhba/simvol_pamyati_moej_maloj_rodiny.html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46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id="{88CB4E0E-ECE5-4628-8AFC-87C9EFB0840C}"/>
              </a:ext>
            </a:extLst>
          </p:cNvPr>
          <p:cNvSpPr txBox="1">
            <a:spLocks/>
          </p:cNvSpPr>
          <p:nvPr/>
        </p:nvSpPr>
        <p:spPr>
          <a:xfrm>
            <a:off x="168095" y="2321976"/>
            <a:ext cx="5360347" cy="2092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Представлено 105 работ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118 </a:t>
            </a:r>
            <a:r>
              <a:rPr lang="ru-RU" sz="2000" dirty="0" smtClean="0">
                <a:solidFill>
                  <a:srgbClr val="FF0000"/>
                </a:solidFill>
              </a:rPr>
              <a:t>участников из </a:t>
            </a:r>
            <a:r>
              <a:rPr lang="ru-RU" sz="2000" b="1" dirty="0" smtClean="0">
                <a:solidFill>
                  <a:srgbClr val="FF0000"/>
                </a:solidFill>
              </a:rPr>
              <a:t>19</a:t>
            </a:r>
            <a:r>
              <a:rPr lang="ru-RU" sz="2000" dirty="0" smtClean="0">
                <a:solidFill>
                  <a:srgbClr val="FF0000"/>
                </a:solidFill>
              </a:rPr>
              <a:t> населённых </a:t>
            </a:r>
            <a:r>
              <a:rPr lang="ru-RU" sz="2000" dirty="0" smtClean="0">
                <a:solidFill>
                  <a:srgbClr val="FF0000"/>
                </a:solidFill>
              </a:rPr>
              <a:t>пунктов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9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субъектов Российской Федерации,</a:t>
            </a:r>
          </a:p>
          <a:p>
            <a:pPr algn="l"/>
            <a:r>
              <a:rPr lang="ru-RU" sz="2000" dirty="0" smtClean="0">
                <a:solidFill>
                  <a:srgbClr val="FF0000"/>
                </a:solidFill>
              </a:rPr>
              <a:t>Республик </a:t>
            </a:r>
            <a:r>
              <a:rPr lang="ru-RU" sz="2000" dirty="0" smtClean="0">
                <a:solidFill>
                  <a:srgbClr val="FF0000"/>
                </a:solidFill>
              </a:rPr>
              <a:t>Беларусь </a:t>
            </a:r>
            <a:r>
              <a:rPr lang="ru-RU" sz="2000" dirty="0" smtClean="0">
                <a:solidFill>
                  <a:srgbClr val="FF0000"/>
                </a:solidFill>
              </a:rPr>
              <a:t>и Казахстан</a:t>
            </a:r>
            <a:endParaRPr lang="ru-RU" sz="2000" dirty="0" smtClean="0">
              <a:solidFill>
                <a:srgbClr val="FF0000"/>
              </a:solidFill>
            </a:endParaRPr>
          </a:p>
          <a:p>
            <a:pPr algn="l"/>
            <a:r>
              <a:rPr lang="ru-RU" sz="2000" dirty="0" smtClean="0">
                <a:solidFill>
                  <a:srgbClr val="FF0000"/>
                </a:solidFill>
              </a:rPr>
              <a:t>Из 9 районов </a:t>
            </a:r>
            <a:r>
              <a:rPr lang="ru-RU" sz="2000" dirty="0" smtClean="0">
                <a:solidFill>
                  <a:srgbClr val="FF0000"/>
                </a:solidFill>
              </a:rPr>
              <a:t>Санкт-Петербурга</a:t>
            </a:r>
            <a:endParaRPr lang="ru-RU" sz="20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064258"/>
              </p:ext>
            </p:extLst>
          </p:nvPr>
        </p:nvGraphicFramePr>
        <p:xfrm>
          <a:off x="5377014" y="4773070"/>
          <a:ext cx="6573248" cy="1868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3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9430">
                <a:tc>
                  <a:txBody>
                    <a:bodyPr/>
                    <a:lstStyle/>
                    <a:p>
                      <a:pPr marL="0" indent="-635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Памятники </a:t>
                      </a:r>
                      <a:r>
                        <a:rPr lang="ru-RU" sz="1800" b="1" dirty="0">
                          <a:effectLst/>
                        </a:rPr>
                        <a:t>Малой родине </a:t>
                      </a:r>
                      <a:endParaRPr lang="ru-RU" sz="1800" b="1" dirty="0" smtClean="0">
                        <a:effectLst/>
                      </a:endParaRPr>
                    </a:p>
                    <a:p>
                      <a:pPr marL="0" indent="-635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50" u="sng" dirty="0" smtClean="0">
                          <a:effectLst/>
                          <a:hlinkClick r:id="rId2"/>
                        </a:rPr>
                        <a:t>https</a:t>
                      </a:r>
                      <a:r>
                        <a:rPr lang="ru-RU" sz="1150" u="sng" dirty="0">
                          <a:effectLst/>
                          <a:hlinkClick r:id="rId2"/>
                        </a:rPr>
                        <a:t>://</a:t>
                      </a:r>
                      <a:r>
                        <a:rPr lang="en-US" sz="1150" u="sng" dirty="0">
                          <a:effectLst/>
                          <a:hlinkClick r:id="rId2"/>
                        </a:rPr>
                        <a:t>www</a:t>
                      </a:r>
                      <a:r>
                        <a:rPr lang="ru-RU" sz="1150" u="sng" dirty="0">
                          <a:effectLst/>
                          <a:hlinkClick r:id="rId2"/>
                        </a:rPr>
                        <a:t>.</a:t>
                      </a:r>
                      <a:r>
                        <a:rPr lang="en-US" sz="1150" u="sng" dirty="0" err="1">
                          <a:effectLst/>
                          <a:hlinkClick r:id="rId2"/>
                        </a:rPr>
                        <a:t>youtube</a:t>
                      </a:r>
                      <a:r>
                        <a:rPr lang="ru-RU" sz="1150" u="sng" dirty="0">
                          <a:effectLst/>
                          <a:hlinkClick r:id="rId2"/>
                        </a:rPr>
                        <a:t>.</a:t>
                      </a:r>
                      <a:r>
                        <a:rPr lang="en-US" sz="1150" u="sng" dirty="0">
                          <a:effectLst/>
                          <a:hlinkClick r:id="rId2"/>
                        </a:rPr>
                        <a:t>com</a:t>
                      </a:r>
                      <a:r>
                        <a:rPr lang="ru-RU" sz="1150" u="sng" dirty="0">
                          <a:effectLst/>
                          <a:hlinkClick r:id="rId2"/>
                        </a:rPr>
                        <a:t>/</a:t>
                      </a:r>
                      <a:r>
                        <a:rPr lang="en-US" sz="1150" u="sng" dirty="0">
                          <a:effectLst/>
                          <a:hlinkClick r:id="rId2"/>
                        </a:rPr>
                        <a:t>watch</a:t>
                      </a:r>
                      <a:r>
                        <a:rPr lang="ru-RU" sz="1150" u="sng" dirty="0">
                          <a:effectLst/>
                          <a:hlinkClick r:id="rId2"/>
                        </a:rPr>
                        <a:t>?</a:t>
                      </a:r>
                      <a:r>
                        <a:rPr lang="en-US" sz="1150" u="sng" dirty="0">
                          <a:effectLst/>
                          <a:hlinkClick r:id="rId2"/>
                        </a:rPr>
                        <a:t>v</a:t>
                      </a:r>
                      <a:r>
                        <a:rPr lang="ru-RU" sz="1150" u="sng" dirty="0">
                          <a:effectLst/>
                          <a:hlinkClick r:id="rId2"/>
                        </a:rPr>
                        <a:t>=</a:t>
                      </a:r>
                      <a:r>
                        <a:rPr lang="en-US" sz="1150" u="sng" dirty="0">
                          <a:effectLst/>
                          <a:hlinkClick r:id="rId2"/>
                        </a:rPr>
                        <a:t>VWELB</a:t>
                      </a:r>
                      <a:r>
                        <a:rPr lang="ru-RU" sz="1150" u="sng" dirty="0">
                          <a:effectLst/>
                          <a:hlinkClick r:id="rId2"/>
                        </a:rPr>
                        <a:t>_</a:t>
                      </a:r>
                      <a:r>
                        <a:rPr lang="en-US" sz="1150" u="sng" dirty="0">
                          <a:effectLst/>
                          <a:hlinkClick r:id="rId2"/>
                        </a:rPr>
                        <a:t>ja</a:t>
                      </a:r>
                      <a:r>
                        <a:rPr lang="ru-RU" sz="1150" u="sng" dirty="0">
                          <a:effectLst/>
                          <a:hlinkClick r:id="rId2"/>
                        </a:rPr>
                        <a:t>5</a:t>
                      </a:r>
                      <a:r>
                        <a:rPr lang="en-US" sz="1150" u="sng" dirty="0">
                          <a:effectLst/>
                          <a:hlinkClick r:id="rId2"/>
                        </a:rPr>
                        <a:t>R</a:t>
                      </a:r>
                      <a:r>
                        <a:rPr lang="ru-RU" sz="1150" u="sng" dirty="0">
                          <a:effectLst/>
                          <a:hlinkClick r:id="rId2"/>
                        </a:rPr>
                        <a:t>4</a:t>
                      </a:r>
                      <a:endParaRPr lang="ru-RU" sz="1400" dirty="0">
                        <a:effectLst/>
                      </a:endParaRPr>
                    </a:p>
                    <a:p>
                      <a:pPr marL="0" indent="-635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Влияние памятника на проживания человека в среде </a:t>
                      </a:r>
                      <a:r>
                        <a:rPr lang="en-US" sz="1150" u="sng" dirty="0">
                          <a:effectLst/>
                          <a:hlinkClick r:id="rId3"/>
                        </a:rPr>
                        <a:t>https</a:t>
                      </a:r>
                      <a:r>
                        <a:rPr lang="ru-RU" sz="1150" u="sng" dirty="0">
                          <a:effectLst/>
                          <a:hlinkClick r:id="rId3"/>
                        </a:rPr>
                        <a:t>://</a:t>
                      </a:r>
                      <a:r>
                        <a:rPr lang="en-US" sz="1150" u="sng" dirty="0">
                          <a:effectLst/>
                          <a:hlinkClick r:id="rId3"/>
                        </a:rPr>
                        <a:t>www</a:t>
                      </a:r>
                      <a:r>
                        <a:rPr lang="ru-RU" sz="1150" u="sng" dirty="0">
                          <a:effectLst/>
                          <a:hlinkClick r:id="rId3"/>
                        </a:rPr>
                        <a:t>.</a:t>
                      </a:r>
                      <a:r>
                        <a:rPr lang="en-US" sz="1150" u="sng" dirty="0" err="1">
                          <a:effectLst/>
                          <a:hlinkClick r:id="rId3"/>
                        </a:rPr>
                        <a:t>youtube</a:t>
                      </a:r>
                      <a:r>
                        <a:rPr lang="ru-RU" sz="1150" u="sng" dirty="0">
                          <a:effectLst/>
                          <a:hlinkClick r:id="rId3"/>
                        </a:rPr>
                        <a:t>.</a:t>
                      </a:r>
                      <a:r>
                        <a:rPr lang="en-US" sz="1150" u="sng" dirty="0">
                          <a:effectLst/>
                          <a:hlinkClick r:id="rId3"/>
                        </a:rPr>
                        <a:t>com</a:t>
                      </a:r>
                      <a:r>
                        <a:rPr lang="ru-RU" sz="1150" u="sng" dirty="0">
                          <a:effectLst/>
                          <a:hlinkClick r:id="rId3"/>
                        </a:rPr>
                        <a:t>/</a:t>
                      </a:r>
                      <a:r>
                        <a:rPr lang="en-US" sz="1150" u="sng" dirty="0">
                          <a:effectLst/>
                          <a:hlinkClick r:id="rId3"/>
                        </a:rPr>
                        <a:t>watch</a:t>
                      </a:r>
                      <a:r>
                        <a:rPr lang="ru-RU" sz="1150" u="sng" dirty="0">
                          <a:effectLst/>
                          <a:hlinkClick r:id="rId3"/>
                        </a:rPr>
                        <a:t>?</a:t>
                      </a:r>
                      <a:r>
                        <a:rPr lang="en-US" sz="1150" u="sng" dirty="0">
                          <a:effectLst/>
                          <a:hlinkClick r:id="rId3"/>
                        </a:rPr>
                        <a:t>v</a:t>
                      </a:r>
                      <a:r>
                        <a:rPr lang="ru-RU" sz="1150" u="sng" dirty="0">
                          <a:effectLst/>
                          <a:hlinkClick r:id="rId3"/>
                        </a:rPr>
                        <a:t>=5</a:t>
                      </a:r>
                      <a:r>
                        <a:rPr lang="en-US" sz="1150" u="sng" dirty="0">
                          <a:effectLst/>
                          <a:hlinkClick r:id="rId3"/>
                        </a:rPr>
                        <a:t>FBK</a:t>
                      </a:r>
                      <a:r>
                        <a:rPr lang="ru-RU" sz="1150" u="sng" dirty="0">
                          <a:effectLst/>
                          <a:hlinkClick r:id="rId3"/>
                        </a:rPr>
                        <a:t>99</a:t>
                      </a:r>
                      <a:r>
                        <a:rPr lang="en-US" sz="1150" u="sng" dirty="0" err="1">
                          <a:effectLst/>
                          <a:hlinkClick r:id="rId3"/>
                        </a:rPr>
                        <a:t>IcGRI</a:t>
                      </a:r>
                      <a:endParaRPr lang="ru-RU" sz="1400" dirty="0">
                        <a:effectLst/>
                      </a:endParaRPr>
                    </a:p>
                    <a:p>
                      <a:pPr marL="0" indent="-635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Отличия памятника хорошего от плохого </a:t>
                      </a:r>
                      <a:r>
                        <a:rPr lang="ru-RU" sz="1150" u="sng" dirty="0">
                          <a:effectLst/>
                          <a:hlinkClick r:id="rId4"/>
                        </a:rPr>
                        <a:t>https://</a:t>
                      </a:r>
                      <a:r>
                        <a:rPr lang="ru-RU" sz="1150" u="sng" dirty="0" smtClean="0">
                          <a:effectLst/>
                          <a:hlinkClick r:id="rId4"/>
                        </a:rPr>
                        <a:t>www.youtube.com/watch?v=8pOd_cr-6FI</a:t>
                      </a:r>
                      <a:endParaRPr lang="ru-RU" sz="1150" u="sng" dirty="0" smtClean="0">
                        <a:effectLst/>
                      </a:endParaRPr>
                    </a:p>
                    <a:p>
                      <a:pPr marL="0" indent="-6350" algn="l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Художественный образ. Что это?</a:t>
                      </a:r>
                    </a:p>
                    <a:p>
                      <a:pPr marL="0" marR="0" lvl="0" indent="-635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hlinkClick r:id="rId5"/>
                        </a:rPr>
                        <a:t>https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hlinkClick r:id="rId5"/>
                        </a:rPr>
                        <a:t>://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hlinkClick r:id="rId5"/>
                        </a:rPr>
                        <a:t>www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hlinkClick r:id="rId5"/>
                        </a:rPr>
                        <a:t>.</a:t>
                      </a:r>
                      <a:r>
                        <a:rPr kumimoji="0" lang="en-US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hlinkClick r:id="rId5"/>
                        </a:rPr>
                        <a:t>youtube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hlinkClick r:id="rId5"/>
                        </a:rPr>
                        <a:t>.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hlinkClick r:id="rId5"/>
                        </a:rPr>
                        <a:t>com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hlinkClick r:id="rId5"/>
                        </a:rPr>
                        <a:t>/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hlinkClick r:id="rId5"/>
                        </a:rPr>
                        <a:t>watch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hlinkClick r:id="rId5"/>
                        </a:rPr>
                        <a:t>?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hlinkClick r:id="rId5"/>
                        </a:rPr>
                        <a:t>v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hlinkClick r:id="rId5"/>
                        </a:rPr>
                        <a:t>=</a:t>
                      </a:r>
                      <a:r>
                        <a:rPr kumimoji="0" lang="en-US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hlinkClick r:id="rId5"/>
                        </a:rPr>
                        <a:t>TZFSoq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hlinkClick r:id="rId5"/>
                        </a:rPr>
                        <a:t>9</a:t>
                      </a:r>
                      <a:r>
                        <a:rPr kumimoji="0" lang="en-US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hlinkClick r:id="rId5"/>
                        </a:rPr>
                        <a:t>nG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hlinkClick r:id="rId5"/>
                        </a:rPr>
                        <a:t>7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  <a:hlinkClick r:id="rId5"/>
                        </a:rPr>
                        <a:t>I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77013" y="4248879"/>
            <a:ext cx="6268125" cy="822236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Мини-лекции студентов РГПУ им.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А.И.Герцена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Объект 8"/>
          <p:cNvSpPr txBox="1">
            <a:spLocks/>
          </p:cNvSpPr>
          <p:nvPr/>
        </p:nvSpPr>
        <p:spPr>
          <a:xfrm>
            <a:off x="166230" y="121400"/>
            <a:ext cx="7054381" cy="23380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2023 год </a:t>
            </a:r>
          </a:p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Фестиваль конкурс проводился ЦДЮТТ совместно с: </a:t>
            </a:r>
          </a:p>
          <a:p>
            <a:pPr algn="l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ФГБОУ ВО «Российский государственный</a:t>
            </a:r>
            <a:b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педагогический университет им. А.И. Герцена»</a:t>
            </a:r>
          </a:p>
          <a:p>
            <a:pPr algn="l"/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Санкт-Петербургское государственное бюджетное учреждение культуры «Музейно-выставочный центр» (мультимедийный исторический парк «Россия – моя история»)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77013" y="2534365"/>
            <a:ext cx="6667841" cy="16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Включен в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официальный перечень мероприятий для талантливой молодежи, утвержденный Комитетом по </a:t>
            </a: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образованию.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Теперь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школьников-победителей будут </a:t>
            </a: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заноситься</a:t>
            </a:r>
            <a:b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Региональную систему учета талантливых </a:t>
            </a: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детей,</a:t>
            </a:r>
            <a:b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которые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смогут пополнить свое цифровое портфолио.</a:t>
            </a: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267" y="5288863"/>
            <a:ext cx="1647161" cy="1569137"/>
          </a:xfrm>
          <a:prstGeom prst="rect">
            <a:avLst/>
          </a:prstGeom>
        </p:spPr>
      </p:pic>
      <p:pic>
        <p:nvPicPr>
          <p:cNvPr id="12" name="Picture 2" descr="https://lh3.googleusercontent.com/pw/AJFCJaV2MhY5nIlc1jVXulb6_6gwg4KdNjsdAokLWlKCUOU_Q8tjJXxsDEE0ocpWZuQEzpbPDYHGg5avaqpcd0v7gIAFU6n3_P3ilfLnazNPP4kanguMMLXikotvVkOQFzJNVjw7LM1UDT9lNS4y1ph4wvFu=w1363-h964-s-no?authuser=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832" y="121400"/>
            <a:ext cx="3303436" cy="233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Диск Д\eisaeva@kctt\Downloads\-5334570495594579912_12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171" y="120270"/>
            <a:ext cx="1753148" cy="233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57584" y="4336831"/>
            <a:ext cx="4489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Итоги конкурса в сети интернет:</a:t>
            </a:r>
            <a:r>
              <a:rPr lang="ru-RU" dirty="0">
                <a:hlinkClick r:id="rId10"/>
              </a:rPr>
              <a:t/>
            </a:r>
            <a:br>
              <a:rPr lang="ru-RU" dirty="0">
                <a:hlinkClick r:id="rId10"/>
              </a:rPr>
            </a:br>
            <a:r>
              <a:rPr lang="ru-RU" dirty="0" smtClean="0">
                <a:hlinkClick r:id="rId11"/>
              </a:rPr>
              <a:t>https</a:t>
            </a:r>
            <a:r>
              <a:rPr lang="ru-RU" dirty="0">
                <a:hlinkClick r:id="rId11"/>
              </a:rPr>
              <a:t>://k-obr.spb.ru/o-komitete/news/75616/</a:t>
            </a:r>
            <a:endParaRPr lang="ru-RU" dirty="0"/>
          </a:p>
        </p:txBody>
      </p:sp>
      <p:pic>
        <p:nvPicPr>
          <p:cNvPr id="15" name="Picture 2" descr="https://lh3.googleusercontent.com/pw/AJFCJaWcgMXWLuqIMsHH5qtjB9XHTpUhIBD-LapEQYtUxi6JJBjlKWP0TPRkCJpsNodgJSAcohTBFQeX2JNtUumyqwm3GqPmgu2xztW0Fn-UAyrP1Rb8kSMO06-gdV9zZR-MhrBttEQM8HNuKTvObflQpfGs=w1364-h964-s-no?authuser=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44" y="5071115"/>
            <a:ext cx="2356436" cy="166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lh3.googleusercontent.com/pw/AJFCJaV7KxcMOc6LQ0l3Hf6DQrgb8DGnvDAKI0K83O3Sa8bPn1-cx7YS74ku8X1uh8_SJOFNtFV5bdmUcg2dKfDoVanAjoUonu34qUFCWGwJz2zBgCx0y1uT7cOjrhF8ERh6SML5CVOIQkyGO3shWAb9p8Bo=w1364-h964-s-no?authuser=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844" y="5071115"/>
            <a:ext cx="2406544" cy="170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7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1" b="100000" l="0" r="899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07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529" y="0"/>
            <a:ext cx="5390641" cy="104431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3381C7"/>
                </a:solidFill>
              </a:rPr>
              <a:t>Результаты и </a:t>
            </a:r>
            <a:r>
              <a:rPr lang="ru-RU" sz="3200" b="1" dirty="0" smtClean="0">
                <a:solidFill>
                  <a:srgbClr val="3381C7"/>
                </a:solidFill>
              </a:rPr>
              <a:t>эффекты</a:t>
            </a:r>
            <a:br>
              <a:rPr lang="ru-RU" sz="3200" b="1" dirty="0" smtClean="0">
                <a:solidFill>
                  <a:srgbClr val="3381C7"/>
                </a:solidFill>
              </a:rPr>
            </a:br>
            <a:r>
              <a:rPr lang="ru-RU" sz="3200" b="1" dirty="0" smtClean="0">
                <a:solidFill>
                  <a:srgbClr val="3381C7"/>
                </a:solidFill>
              </a:rPr>
              <a:t>для </a:t>
            </a:r>
            <a:r>
              <a:rPr lang="ru-RU" sz="3200" b="1" dirty="0">
                <a:solidFill>
                  <a:srgbClr val="3381C7"/>
                </a:solidFill>
              </a:rPr>
              <a:t>обучающихся</a:t>
            </a:r>
          </a:p>
        </p:txBody>
      </p:sp>
      <p:pic>
        <p:nvPicPr>
          <p:cNvPr id="6146" name="Picture 2" descr="https://lh3.googleusercontent.com/pw/AJFCJaVxL0KQvr1XKxT_9HnRxAXh8B0PEH1RaVM_B3tTNV8ru1XBHiOqKifN_u3W5uo4IBY1On1qh5B0SNJeZEJjWsLhUeJxzjUGpXjQf6E8A0tEH4WPa1xGIG-ggISUwS1ZqEqCnXeiTqXUbkPL_CJCK1Ey=w1363-h964-s-no?authuser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5" y="4132870"/>
            <a:ext cx="3704196" cy="261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8"/>
          <a:stretch/>
        </p:blipFill>
        <p:spPr>
          <a:xfrm>
            <a:off x="4058194" y="4149248"/>
            <a:ext cx="3850919" cy="2603463"/>
          </a:xfrm>
          <a:prstGeom prst="rect">
            <a:avLst/>
          </a:prstGeom>
        </p:spPr>
      </p:pic>
      <p:pic>
        <p:nvPicPr>
          <p:cNvPr id="6148" name="Picture 4" descr="https://lh3.googleusercontent.com/pw/AJFCJaUr5BAAseEfbZ1OF0u07ynS-l4EwuDo3uw2RO7yOvz9Klo_VxhG4oXcDUi5zBgM5yczpwf4EpAVliS9gNtMy4cSpUhhY2NDhHV7iwktgWqy4XsWSG9LX_6LA6_Kh28RgI9XKIi_lN6Qh0DbmIrpRx4v=w1512-h669-s-no?authuser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432" y="4141059"/>
            <a:ext cx="5884060" cy="26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66" y="59285"/>
            <a:ext cx="5600634" cy="336971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6477" y="1044319"/>
            <a:ext cx="10719386" cy="316071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Новые смыслы</a:t>
            </a:r>
          </a:p>
          <a:p>
            <a:r>
              <a:rPr lang="ru-RU" dirty="0" smtClean="0"/>
              <a:t>Мотивация к сохранению исторической памяти</a:t>
            </a:r>
          </a:p>
          <a:p>
            <a:r>
              <a:rPr lang="ru-RU" dirty="0" smtClean="0"/>
              <a:t>Повышение интереса к истории своей страны</a:t>
            </a:r>
          </a:p>
          <a:p>
            <a:r>
              <a:rPr lang="ru-RU" dirty="0" smtClean="0"/>
              <a:t>Опыт взаимодействия со сверстниками </a:t>
            </a:r>
          </a:p>
          <a:p>
            <a:r>
              <a:rPr lang="ru-RU" dirty="0" smtClean="0"/>
              <a:t>Ответственность за свою работу</a:t>
            </a:r>
          </a:p>
          <a:p>
            <a:r>
              <a:rPr lang="ru-RU" dirty="0" smtClean="0"/>
              <a:t>Повышение уровня </a:t>
            </a:r>
            <a:r>
              <a:rPr lang="ru-RU" dirty="0" err="1"/>
              <a:t>общеинтеллектуальных</a:t>
            </a:r>
            <a:r>
              <a:rPr lang="ru-RU" dirty="0"/>
              <a:t>, </a:t>
            </a:r>
            <a:r>
              <a:rPr lang="ru-RU" dirty="0" smtClean="0"/>
              <a:t>проектно-конструкторских, </a:t>
            </a:r>
            <a:r>
              <a:rPr lang="ru-RU" dirty="0"/>
              <a:t>коммуникативных, исследовательских, </a:t>
            </a:r>
            <a:r>
              <a:rPr lang="ru-RU" dirty="0" smtClean="0"/>
              <a:t>информационных компетенций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1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513</Words>
  <Application>Microsoft Office PowerPoint</Application>
  <PresentationFormat>Широкоэкранный</PresentationFormat>
  <Paragraphs>77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Образовательный проект «Символ памяти моей малой Родины</vt:lpstr>
      <vt:lpstr>ДООП ЦДЮТТ по освоению 3D-моделирования</vt:lpstr>
      <vt:lpstr>Презентация PowerPoint</vt:lpstr>
      <vt:lpstr>Открытый очный региональный фестиваль-конкурс по 3D-моделированию «Символ памяти моей малой Родины»</vt:lpstr>
      <vt:lpstr>2019 год</vt:lpstr>
      <vt:lpstr>2021 год</vt:lpstr>
      <vt:lpstr>Презентация PowerPoint</vt:lpstr>
      <vt:lpstr>Презентация PowerPoint</vt:lpstr>
      <vt:lpstr>Результаты и эффекты для обучающихся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Патриотическое воспитание в эпоху современных технологий. Об опыте работы по патриотическому воспитанию молодежи ГБУ ДО ЦДЮТТ Московского района Санкт-Петербурга</dc:title>
  <dc:creator>user</dc:creator>
  <cp:lastModifiedBy>Ольга С. Бондарь</cp:lastModifiedBy>
  <cp:revision>51</cp:revision>
  <dcterms:created xsi:type="dcterms:W3CDTF">2023-04-18T19:22:27Z</dcterms:created>
  <dcterms:modified xsi:type="dcterms:W3CDTF">2023-04-21T17:33:48Z</dcterms:modified>
</cp:coreProperties>
</file>