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65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6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46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5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0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9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7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9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4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8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9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BC7D5-2B3F-4C27-9FC5-DAA0F49D27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5BA3-53E5-4AAE-A928-97BE9C0E5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2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aa/df/d6/aadfd6c7b053e97319c9be04b33cc965--public-domain-book-co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77" y="0"/>
            <a:ext cx="4716723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2112" y="2620576"/>
            <a:ext cx="293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Bahnschrift" panose="020B0502040204020203" pitchFamily="34" charset="0"/>
              </a:rPr>
              <a:t>ПЕДАГОГИЧЕСКИЙ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  <a:latin typeface="Bahnschrift" panose="020B0502040204020203" pitchFamily="34" charset="0"/>
              </a:rPr>
              <a:t>КОДЕКС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6168" y="1534809"/>
            <a:ext cx="2040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C000"/>
                </a:solidFill>
                <a:latin typeface="Bahnschrift" panose="020B0502040204020203" pitchFamily="34" charset="0"/>
              </a:rPr>
              <a:t>А.В. Лошаков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5309" y="5140702"/>
            <a:ext cx="2040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C000"/>
                </a:solidFill>
                <a:latin typeface="Bahnschrift" panose="020B0502040204020203" pitchFamily="34" charset="0"/>
              </a:rPr>
              <a:t>Ульяновск,2022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337967-BD0E-4D35-B7C5-B22FBA5C3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3" y="0"/>
            <a:ext cx="451073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75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A13AFB-3E19-47BE-BF43-D938E1452DAF}"/>
              </a:ext>
            </a:extLst>
          </p:cNvPr>
          <p:cNvSpPr txBox="1"/>
          <p:nvPr/>
        </p:nvSpPr>
        <p:spPr>
          <a:xfrm>
            <a:off x="5406501" y="435006"/>
            <a:ext cx="323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just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3F0E86-4BE3-431A-A6E8-4C11EC193DD2}"/>
              </a:ext>
            </a:extLst>
          </p:cNvPr>
          <p:cNvSpPr txBox="1"/>
          <p:nvPr/>
        </p:nvSpPr>
        <p:spPr>
          <a:xfrm>
            <a:off x="266330" y="310718"/>
            <a:ext cx="398607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ПЕДАГОГИЧЕСКИЙ КОДЕКС</a:t>
            </a:r>
          </a:p>
          <a:p>
            <a:pPr algn="ctr"/>
            <a:r>
              <a:rPr lang="ru-RU" sz="2000" b="1" dirty="0"/>
              <a:t>Раздел 1. Введение</a:t>
            </a:r>
          </a:p>
          <a:p>
            <a:pPr algn="ctr"/>
            <a:endParaRPr lang="ru-RU" sz="2000" b="1" dirty="0"/>
          </a:p>
          <a:p>
            <a:pPr algn="ctr"/>
            <a:r>
              <a:rPr lang="ru-RU" b="1" dirty="0"/>
              <a:t>Глава 1. </a:t>
            </a:r>
            <a:r>
              <a:rPr lang="ru-RU" dirty="0"/>
              <a:t>Источники и принципы ПЕДАГОГИЧЕСКОГО КОДЕКСА</a:t>
            </a:r>
          </a:p>
          <a:p>
            <a:pPr algn="ctr"/>
            <a:endParaRPr lang="ru-RU" dirty="0"/>
          </a:p>
          <a:p>
            <a:r>
              <a:rPr lang="ru-RU" sz="1400" b="1" dirty="0"/>
              <a:t>Статья 1.Жизненные приоритеты</a:t>
            </a:r>
          </a:p>
          <a:p>
            <a:pPr indent="450000"/>
            <a:r>
              <a:rPr lang="ru-RU" sz="1400" dirty="0"/>
              <a:t>1</a:t>
            </a:r>
            <a:r>
              <a:rPr lang="ru-RU" sz="1400" b="1" dirty="0"/>
              <a:t>.</a:t>
            </a:r>
            <a:r>
              <a:rPr lang="ru-RU" sz="1400" dirty="0"/>
              <a:t>Жизненное кредо.</a:t>
            </a:r>
          </a:p>
          <a:p>
            <a:pPr indent="450000"/>
            <a:r>
              <a:rPr lang="ru-RU" sz="1400" dirty="0"/>
              <a:t>2.</a:t>
            </a:r>
            <a:r>
              <a:rPr lang="ru-RU" sz="1400" b="1" dirty="0"/>
              <a:t>Что бы стать педагогом необходимо</a:t>
            </a:r>
            <a:r>
              <a:rPr lang="ru-RU" sz="1400" dirty="0"/>
              <a:t>:</a:t>
            </a:r>
          </a:p>
          <a:p>
            <a:pPr indent="450000"/>
            <a:r>
              <a:rPr lang="ru-RU" sz="1400" dirty="0"/>
              <a:t>а) </a:t>
            </a:r>
            <a:r>
              <a:rPr lang="ru-RU" sz="1400" b="1" dirty="0"/>
              <a:t>«иметь в руках профессию»:</a:t>
            </a:r>
          </a:p>
          <a:p>
            <a:pPr indent="450000"/>
            <a:r>
              <a:rPr lang="ru-RU" sz="1400" dirty="0"/>
              <a:t>-факультет права, экономики и управления;</a:t>
            </a:r>
          </a:p>
          <a:p>
            <a:pPr indent="450000"/>
            <a:r>
              <a:rPr lang="ru-RU" sz="1400" dirty="0"/>
              <a:t>-второе высшее образование, аспирантура;</a:t>
            </a:r>
          </a:p>
          <a:p>
            <a:pPr indent="450000"/>
            <a:r>
              <a:rPr lang="ru-RU" sz="1400" dirty="0"/>
              <a:t>б)</a:t>
            </a:r>
            <a:r>
              <a:rPr lang="ru-RU" sz="1400" b="1" dirty="0"/>
              <a:t>гибкость и мобильность</a:t>
            </a:r>
            <a:r>
              <a:rPr lang="ru-RU" sz="1400" dirty="0"/>
              <a:t>:</a:t>
            </a:r>
          </a:p>
          <a:p>
            <a:pPr indent="450000"/>
            <a:r>
              <a:rPr lang="ru-RU" sz="1400" dirty="0"/>
              <a:t>--Президент Ульяновской региональной общественной организации;</a:t>
            </a:r>
          </a:p>
          <a:p>
            <a:pPr indent="450000"/>
            <a:r>
              <a:rPr lang="ru-RU" sz="1400" dirty="0"/>
              <a:t>-депутат</a:t>
            </a:r>
          </a:p>
          <a:p>
            <a:pPr indent="450000"/>
            <a:r>
              <a:rPr lang="ru-RU" sz="1400" dirty="0"/>
              <a:t>-активный участник социальных акций</a:t>
            </a:r>
          </a:p>
          <a:p>
            <a:pPr indent="450000"/>
            <a:r>
              <a:rPr lang="ru-RU" sz="1400" dirty="0"/>
              <a:t>в) </a:t>
            </a:r>
            <a:r>
              <a:rPr lang="ru-RU" sz="1400" b="1" dirty="0"/>
              <a:t>любовь к профессии:</a:t>
            </a:r>
          </a:p>
          <a:p>
            <a:pPr indent="450000" algn="just"/>
            <a:r>
              <a:rPr lang="ru-RU" sz="1400" dirty="0"/>
              <a:t>-жюри, транслирование педагогического опыта (публикации, выступления), благодарственные письма, сертификаты.</a:t>
            </a:r>
          </a:p>
          <a:p>
            <a:r>
              <a:rPr lang="ru-RU" sz="1400" b="1" dirty="0"/>
              <a:t>Статья 2. Ведущие педагогические идеи</a:t>
            </a:r>
          </a:p>
          <a:p>
            <a:pPr indent="450000"/>
            <a:r>
              <a:rPr lang="ru-RU" sz="1400" dirty="0"/>
              <a:t>1. Казачество</a:t>
            </a:r>
          </a:p>
          <a:p>
            <a:pPr indent="450000"/>
            <a:r>
              <a:rPr lang="ru-RU" sz="1400" dirty="0"/>
              <a:t>2. Социальный лифт для каждого.</a:t>
            </a:r>
          </a:p>
          <a:p>
            <a:pPr indent="450000"/>
            <a:r>
              <a:rPr lang="ru-RU" sz="1400" dirty="0"/>
              <a:t>3. Профориентация, </a:t>
            </a:r>
            <a:r>
              <a:rPr lang="ru-RU" sz="1400" dirty="0" err="1"/>
              <a:t>конвергентность</a:t>
            </a:r>
            <a:r>
              <a:rPr lang="ru-RU" sz="1400" dirty="0"/>
              <a:t>.</a:t>
            </a:r>
          </a:p>
          <a:p>
            <a:pPr indent="450000"/>
            <a:r>
              <a:rPr lang="ru-RU" sz="1400" dirty="0"/>
              <a:t>4. Менторство.</a:t>
            </a:r>
          </a:p>
          <a:p>
            <a:pPr indent="450000"/>
            <a:r>
              <a:rPr lang="ru-RU" sz="1400" dirty="0"/>
              <a:t>5. Взаимодействие с педагогическим сообществом.</a:t>
            </a:r>
          </a:p>
          <a:p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F2858F-9926-42E1-8B79-852FE1C5D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32" y="2172908"/>
            <a:ext cx="1615736" cy="12118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72391C-C4B9-4A75-B12D-2446E71BF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04" y="130351"/>
            <a:ext cx="1365211" cy="19295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5C4246-2E8B-4DA0-A1DE-DEDA5229A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73" y="146721"/>
            <a:ext cx="1581335" cy="21084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6D68F7A-DE1C-45DF-9B15-3C8EC0392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01" y="3454245"/>
            <a:ext cx="1447168" cy="19295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CB5BC5-A320-43B7-A04F-FF94AD7D8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23" y="2128618"/>
            <a:ext cx="1467174" cy="260830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BC4B22C-1EB2-4CCF-8D17-93BAB4130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41" y="5061788"/>
            <a:ext cx="1308347" cy="17444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4BB0CA2-72D0-47FA-A273-CBC31C616E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29" y="125877"/>
            <a:ext cx="1333857" cy="200274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CC3AF2A-4070-46AA-B117-305D60ACA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34" y="4762166"/>
            <a:ext cx="1533063" cy="204408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D389A53-26A0-4D69-9662-B54ACCB168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22" y="5480663"/>
            <a:ext cx="1774844" cy="132558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51A1120-F235-472A-A497-DE7EA6793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37" y="3928769"/>
            <a:ext cx="2082445" cy="156313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2940DA9-7FCC-4C06-A53D-26A836C785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7" y="2217408"/>
            <a:ext cx="1641826" cy="16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4887F9-97E4-4E75-B4CF-2B7252A5A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64" y="4847819"/>
            <a:ext cx="1364387" cy="18191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76B472-6142-4E4A-ACB3-DB045AB80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17" y="5314954"/>
            <a:ext cx="2898753" cy="13395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B9C2B6D-C284-4603-B5AD-42B44BE89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270896"/>
            <a:ext cx="1300092" cy="23112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82ED5A-4133-4BAD-80D6-E59260DC9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66" y="124287"/>
            <a:ext cx="4660777" cy="660942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1621016-8889-4963-9C13-BFBCA737A2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85" y="270896"/>
            <a:ext cx="1258313" cy="167775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E83A0AB-676B-4918-B629-78F1407AC8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17" y="103083"/>
            <a:ext cx="1600961" cy="284615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5E176D3-E909-4406-98DD-028E5D028B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43" y="2609336"/>
            <a:ext cx="1511145" cy="201486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5EBE512-36FD-4195-AAB6-7F6D8A7E7A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57" y="1822541"/>
            <a:ext cx="1671227" cy="222830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4F4DC93-0A8F-4C2E-999C-5BC4C076D3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530" y="2206634"/>
            <a:ext cx="1721855" cy="22958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9517BF8-7FD4-40F3-AAF8-D8BFADEF43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96" y="4116506"/>
            <a:ext cx="2707689" cy="12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5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D16674-D960-4187-AE0E-3A2561A53AC7}"/>
              </a:ext>
            </a:extLst>
          </p:cNvPr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Раздел </a:t>
            </a:r>
            <a:r>
              <a:rPr lang="en-US" b="1" dirty="0"/>
              <a:t>II</a:t>
            </a:r>
            <a:r>
              <a:rPr lang="ru-RU" b="1" dirty="0"/>
              <a:t> Участники ПЕДАГОГИЧЕСКОГО КОДЕКСА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Глава 1. Клуб «Эдалос»</a:t>
            </a:r>
          </a:p>
          <a:p>
            <a:pPr algn="ctr"/>
            <a:endParaRPr lang="ru-RU" sz="1400" dirty="0"/>
          </a:p>
          <a:p>
            <a:r>
              <a:rPr lang="ru-RU" sz="1400" b="1" dirty="0"/>
              <a:t>Статья 1 Дети, родители, педагоги</a:t>
            </a:r>
          </a:p>
          <a:p>
            <a:pPr indent="450000"/>
            <a:r>
              <a:rPr lang="ru-RU" sz="1400" dirty="0"/>
              <a:t>1.Наставничество  «учащийся-учащийся». Кодекс.</a:t>
            </a:r>
          </a:p>
          <a:p>
            <a:pPr indent="450000"/>
            <a:r>
              <a:rPr lang="ru-RU" sz="1400" dirty="0"/>
              <a:t>2. Мотивация на успех и не на успех.</a:t>
            </a:r>
          </a:p>
          <a:p>
            <a:pPr indent="450000"/>
            <a:r>
              <a:rPr lang="ru-RU" sz="1400" dirty="0"/>
              <a:t>3. Сопровождение педагогом-психологом.</a:t>
            </a:r>
          </a:p>
          <a:p>
            <a:pPr indent="450000"/>
            <a:endParaRPr lang="ru-RU" sz="1400" dirty="0"/>
          </a:p>
          <a:p>
            <a:r>
              <a:rPr lang="ru-RU" sz="1400" b="1" dirty="0"/>
              <a:t>Статья 2. Ответственность :</a:t>
            </a:r>
          </a:p>
          <a:p>
            <a:pPr marL="228600"/>
            <a:r>
              <a:rPr lang="ru-RU" sz="1400" dirty="0"/>
              <a:t>       1. За результат. Актуальные НЕ школьные навыки.</a:t>
            </a:r>
          </a:p>
          <a:p>
            <a:pPr indent="450000"/>
            <a:r>
              <a:rPr lang="ru-RU" sz="1400" dirty="0"/>
              <a:t> 2. За тиражирование опыта педагогом </a:t>
            </a:r>
            <a:r>
              <a:rPr lang="ru-RU" sz="1400"/>
              <a:t>и   учащимися</a:t>
            </a:r>
            <a:r>
              <a:rPr lang="ru-RU" sz="1400" dirty="0"/>
              <a:t>.</a:t>
            </a:r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1D892D3-D517-4DF0-8D3F-77A858F0C3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010E42-2CF0-4DF3-AF21-98A20B318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01" y="446098"/>
            <a:ext cx="1479797" cy="19730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1C8778-AD25-4A48-8AE7-0E0A8D082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195"/>
            <a:ext cx="1361058" cy="18147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808E2B-E261-485E-9199-09E911F9A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64" y="5086165"/>
            <a:ext cx="1222344" cy="16297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111B1D-3724-4033-AEEA-C000AC6CFD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57" y="2132858"/>
            <a:ext cx="1222344" cy="16297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010C43-A346-417E-95F2-10CAC3564E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13" y="206195"/>
            <a:ext cx="1914899" cy="14361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5569B1-D9B2-4745-8DF3-13E6202BF1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34" y="1146326"/>
            <a:ext cx="1479797" cy="19730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3FF586F-5FDA-428F-9719-629B91A6D3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58" y="5036230"/>
            <a:ext cx="1302243" cy="17363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6D5C0B-3C16-45A3-8FBF-A82BDFD720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22" y="2456674"/>
            <a:ext cx="1855433" cy="13915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4AB24E9-2EEC-4C0C-BC68-59CCFF6168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71" y="2557958"/>
            <a:ext cx="1061991" cy="141598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BBA7DCD-3F8D-4E93-9F9A-5C6CBDF388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65" y="3581400"/>
            <a:ext cx="1088624" cy="14514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1B09C67-1BAA-4B44-9DEB-ED5EE18478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8" y="4915481"/>
            <a:ext cx="1302243" cy="173632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2178D29-90E5-463C-9AF7-8FB972716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090" y="3813943"/>
            <a:ext cx="1890944" cy="12608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45AB8E6-5594-4D18-8977-BA0552D375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01" y="3791084"/>
            <a:ext cx="1562470" cy="11718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EF21338-DDF1-4B68-AD6A-2666380DA4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7" y="3850384"/>
            <a:ext cx="2966806" cy="22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66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4c/6c/b0/4c6cb0c4df30819cf1c03ec54008af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91251" cy="68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5406" y="2425566"/>
            <a:ext cx="254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Удачи!</a:t>
            </a:r>
          </a:p>
        </p:txBody>
      </p:sp>
    </p:spTree>
    <p:extLst>
      <p:ext uri="{BB962C8B-B14F-4D97-AF65-F5344CB8AC3E}">
        <p14:creationId xmlns:p14="http://schemas.microsoft.com/office/powerpoint/2010/main" val="99334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210</Words>
  <Application>Microsoft Office PowerPoint</Application>
  <PresentationFormat>Экран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User</cp:lastModifiedBy>
  <cp:revision>62</cp:revision>
  <dcterms:created xsi:type="dcterms:W3CDTF">2020-02-15T11:24:23Z</dcterms:created>
  <dcterms:modified xsi:type="dcterms:W3CDTF">2022-12-23T05:12:44Z</dcterms:modified>
</cp:coreProperties>
</file>