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65" r:id="rId6"/>
    <p:sldId id="266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50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23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06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04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10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13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91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17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8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29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6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3BC1-A159-41FE-9714-87DCB17CEFC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50BA-69E6-408C-8349-308C584C9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91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Панель методик и технологий образовательной практики: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800" b="1" dirty="0" smtClean="0"/>
              <a:t>«Археологическая экспедиция, как способ воспитания гражданственности через социальные практики»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432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Номинация : 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Туристско-краеведческая</a:t>
            </a:r>
            <a:endParaRPr lang="ru-RU" sz="1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780"/>
            <a:ext cx="26638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040" y="4869160"/>
            <a:ext cx="594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Педагог ДО МБОУ </a:t>
            </a:r>
            <a:r>
              <a:rPr lang="ru-RU" dirty="0" err="1" smtClean="0"/>
              <a:t>Усть-Кемская</a:t>
            </a:r>
            <a:r>
              <a:rPr lang="ru-RU" dirty="0" smtClean="0"/>
              <a:t> </a:t>
            </a:r>
            <a:r>
              <a:rPr lang="ru-RU" dirty="0" smtClean="0"/>
              <a:t>СОШ № 10, </a:t>
            </a:r>
          </a:p>
          <a:p>
            <a:pPr algn="ctr"/>
            <a:r>
              <a:rPr lang="ru-RU" dirty="0" smtClean="0"/>
              <a:t>Енисейского района, Красноярского края</a:t>
            </a:r>
          </a:p>
          <a:p>
            <a:pPr algn="ctr"/>
            <a:r>
              <a:rPr lang="ru-RU" dirty="0" smtClean="0"/>
              <a:t>Журавский Игорь Олегович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507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Выводы: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300" dirty="0" smtClean="0">
                <a:latin typeface="+mj-lt"/>
              </a:rPr>
              <a:t>«Археологическая экспедиция» - это социальная проба, вид взаимо­действия, в ходе которого подросток получает и присваивает информа­цию о социальных объектах и явлениях. В первую очередь это встречи с компетентными специалистами. Социальные пробы знакомят учащихся с элементами деятельности профессионалов, что позволяет узнать осо­бенности археологической деятельности изнутри, убедиться в их досто­инствах, увидеть трудности. Ученики на собственном опыте узнают о своих индивидуальных возможностях и </a:t>
            </a:r>
            <a:r>
              <a:rPr lang="ru-RU" sz="2300" dirty="0" smtClean="0">
                <a:latin typeface="+mj-lt"/>
              </a:rPr>
              <a:t>способностях.</a:t>
            </a:r>
          </a:p>
          <a:p>
            <a:pPr algn="just">
              <a:defRPr/>
            </a:pPr>
            <a:r>
              <a:rPr lang="ru-RU" sz="2300" dirty="0" smtClean="0">
                <a:latin typeface="+mj-lt"/>
                <a:cs typeface="Times New Roman" panose="02020603050405020304" pitchFamily="18" charset="0"/>
              </a:rPr>
              <a:t>Практические навыки археологических исследований проверяются во время экспедиции. </a:t>
            </a:r>
          </a:p>
          <a:p>
            <a:pPr algn="just">
              <a:defRPr/>
            </a:pPr>
            <a:r>
              <a:rPr lang="ru-RU" sz="2300" dirty="0" smtClean="0">
                <a:latin typeface="+mj-lt"/>
                <a:cs typeface="Times New Roman" panose="02020603050405020304" pitchFamily="18" charset="0"/>
              </a:rPr>
              <a:t>Учащиеся после года обучения уже могут работать на раскопках, самостоятельно контролируя качество своей работы и работы новичков. </a:t>
            </a:r>
          </a:p>
          <a:p>
            <a:pPr algn="just">
              <a:defRPr/>
            </a:pPr>
            <a:r>
              <a:rPr lang="ru-RU" sz="2300" dirty="0" smtClean="0">
                <a:latin typeface="+mj-lt"/>
                <a:cs typeface="Times New Roman" panose="02020603050405020304" pitchFamily="18" charset="0"/>
              </a:rPr>
              <a:t>Так же ребята могут оказывать достаточно квалифицированную помощь в экспедиции при разбивке раскопа, нивелирования поверхности и находок, зачистка стенок раскопа и поверхности, первичной обработке массовых находок.</a:t>
            </a:r>
          </a:p>
          <a:p>
            <a:pPr algn="just">
              <a:defRPr/>
            </a:pPr>
            <a:r>
              <a:rPr lang="ru-RU" sz="2300" dirty="0" smtClean="0">
                <a:latin typeface="+mj-lt"/>
                <a:cs typeface="Times New Roman" panose="02020603050405020304" pitchFamily="18" charset="0"/>
              </a:rPr>
              <a:t>Получают опыт работы в команде на достижение общей цели.</a:t>
            </a:r>
          </a:p>
          <a:p>
            <a:pPr algn="just">
              <a:defRPr/>
            </a:pPr>
            <a:r>
              <a:rPr lang="ru-RU" sz="2300" dirty="0" smtClean="0">
                <a:latin typeface="+mj-lt"/>
                <a:cs typeface="Times New Roman" panose="02020603050405020304" pitchFamily="18" charset="0"/>
              </a:rPr>
              <a:t>Приобретают навыки комфортного проживания в полевых условиях.</a:t>
            </a:r>
          </a:p>
          <a:p>
            <a:pPr algn="just">
              <a:defRPr/>
            </a:pPr>
            <a:r>
              <a:rPr lang="ru-RU" sz="2300" dirty="0" smtClean="0">
                <a:latin typeface="+mj-lt"/>
                <a:cs typeface="Times New Roman" panose="02020603050405020304" pitchFamily="18" charset="0"/>
              </a:rPr>
              <a:t>Улучшают физическую подготовку и многое </a:t>
            </a:r>
            <a:r>
              <a:rPr lang="ru-RU" sz="2300" dirty="0" smtClean="0">
                <a:latin typeface="+mj-lt"/>
                <a:cs typeface="Times New Roman" panose="02020603050405020304" pitchFamily="18" charset="0"/>
              </a:rPr>
              <a:t>другое.</a:t>
            </a:r>
            <a:endParaRPr lang="ru-RU" sz="2300" dirty="0" smtClean="0">
              <a:latin typeface="+mj-lt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Новизна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smtClean="0"/>
              <a:t>школьном курсе истории археология несправедливо занимает незначительное место. Несколько уроков не позволяют закрепить достаточно прочно знания и общие понятия в этой области.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учебниках истории археологические материалы представлены абстрактно, практически без конкретной «привязки» к археологическим памятникам. Упоминаемые редкие памятники чаще всего расположены где-то далеко в Египте или Греции. </a:t>
            </a:r>
            <a:endParaRPr lang="ru-RU" dirty="0" smtClean="0"/>
          </a:p>
          <a:p>
            <a:pPr algn="just"/>
            <a:r>
              <a:rPr lang="ru-RU" dirty="0" smtClean="0"/>
              <a:t>Вся </a:t>
            </a:r>
            <a:r>
              <a:rPr lang="ru-RU" dirty="0" smtClean="0"/>
              <a:t>кропотливая повседневная исследовательская работа археологов остается, как правило, вне поля зрения людей. До сих пор программа общеобразовательной школы не включает в качестве обязательного и курс исторического краеведения, с которым археология связана непосредственно.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этой связи роль дополнительного образования несоизмеримо возрастает, так как именно в этом направлении у педагога появляются широкие возможности как для пропаганды и популяризации археологии, так и для решения задач воспитательного, образовательного и развивающего характера.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Учебное время программы распределяется между аудиторными и полевыми занятиями, существенную часть которых составляет археологическая экспедиция.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357298"/>
            <a:ext cx="3359486" cy="251832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357298"/>
            <a:ext cx="3433859" cy="2575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4000504"/>
            <a:ext cx="4000528" cy="2659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300039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Практика предполагает дифференцированный подход к учащимся - ориентацию массовую аудиторию и сравнительно узкий круг детей, проявляющих повышенный интерес к древнейшей истории и процессу научного познания. </a:t>
            </a:r>
          </a:p>
          <a:p>
            <a:pPr algn="just"/>
            <a:r>
              <a:rPr lang="ru-RU" sz="1800" dirty="0" smtClean="0"/>
              <a:t>Наряду с общими теоретическими знаниями, проводимыми в виде лекции или беседы, просто свободного разговора по теме занятия, обязательно используются интеллектуальные и подвижные игры, викторины, конкурсы, коллективные кроссворды. </a:t>
            </a:r>
          </a:p>
          <a:p>
            <a:pPr algn="just"/>
            <a:r>
              <a:rPr lang="ru-RU" sz="1800" dirty="0" smtClean="0"/>
              <a:t>На семинарах сообща обсуждаются отдельные изучаемые проблемы, заслушиваются рефераты и сообщения.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619633" cy="27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939" y="3643314"/>
            <a:ext cx="36192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Практические </a:t>
            </a:r>
            <a:r>
              <a:rPr lang="ru-RU" sz="1800" dirty="0" smtClean="0"/>
              <a:t>занятия проводятся непосредственно с </a:t>
            </a:r>
            <a:r>
              <a:rPr lang="ru-RU" sz="1800" dirty="0" smtClean="0"/>
              <a:t>археологическим </a:t>
            </a:r>
            <a:r>
              <a:rPr lang="ru-RU" sz="1800" dirty="0" smtClean="0"/>
              <a:t>материалом, чаще в Красноярском краеведческом музее и </a:t>
            </a:r>
            <a:r>
              <a:rPr lang="ru-RU" sz="1800" dirty="0" err="1" smtClean="0"/>
              <a:t>Енисейком</a:t>
            </a:r>
            <a:r>
              <a:rPr lang="ru-RU" sz="1800" dirty="0" smtClean="0"/>
              <a:t> </a:t>
            </a:r>
            <a:r>
              <a:rPr lang="ru-RU" sz="1800" dirty="0" smtClean="0"/>
              <a:t>музее им. Кытманова (зарисовки, шифровка материала и т.д.).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929090" cy="339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рия\Downloads\IMG_1504.HE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328886"/>
            <a:ext cx="4134013" cy="310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9001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Выезды на археологические памятники, экскурсии, поездки по </a:t>
            </a:r>
            <a:r>
              <a:rPr lang="ru-RU" sz="1800" dirty="0" smtClean="0"/>
              <a:t>историческим </a:t>
            </a:r>
            <a:r>
              <a:rPr lang="ru-RU" sz="1800" dirty="0" smtClean="0"/>
              <a:t>местам, многодневные и однодневные походы положительно влияют на привлечение ребят в объединение. </a:t>
            </a:r>
          </a:p>
          <a:p>
            <a:endParaRPr lang="ru-RU" dirty="0"/>
          </a:p>
        </p:txBody>
      </p:sp>
      <p:pic>
        <p:nvPicPr>
          <p:cNvPr id="2050" name="Picture 2" descr="C:\Users\Мария\Downloads\IMG_1513.HE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064" y="1285860"/>
            <a:ext cx="3810026" cy="2857520"/>
          </a:xfrm>
          <a:prstGeom prst="rect">
            <a:avLst/>
          </a:prstGeom>
          <a:noFill/>
        </p:spPr>
      </p:pic>
      <p:pic>
        <p:nvPicPr>
          <p:cNvPr id="2051" name="Picture 3" descr="C:\Users\Мария\Downloads\IMG_20220715_201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119591" cy="3089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71843" y="2571744"/>
            <a:ext cx="3114669" cy="31146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algn="just"/>
            <a:r>
              <a:rPr lang="ru-RU" sz="1800" dirty="0" smtClean="0"/>
              <a:t>Для формирования коллектива проводятся исторические и культурно – развлекательные вечера. 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876652"/>
            <a:ext cx="2857520" cy="285752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928670"/>
            <a:ext cx="2714676" cy="27146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768066"/>
            <a:ext cx="3929090" cy="29468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pPr algn="just"/>
            <a:r>
              <a:rPr lang="ru-RU" sz="1800" dirty="0" smtClean="0"/>
              <a:t>С детьми, проявляющими профессиональный интерес к археологии, организуются индивидуальные занятия, где педагоги курируют их </a:t>
            </a:r>
            <a:r>
              <a:rPr lang="ru-RU" sz="1800" dirty="0" smtClean="0"/>
              <a:t>работу </a:t>
            </a:r>
            <a:r>
              <a:rPr lang="ru-RU" sz="1800" dirty="0" smtClean="0"/>
              <a:t>по подготовке докладов, с которыми они участвуют в конференциях. Свои способности дети проявляют в предметных и краеведческих </a:t>
            </a:r>
            <a:r>
              <a:rPr lang="ru-RU" sz="1800" dirty="0" smtClean="0"/>
              <a:t>олимпиадах</a:t>
            </a:r>
            <a:r>
              <a:rPr lang="ru-RU" sz="1800" dirty="0" smtClean="0"/>
              <a:t>, научно-практических </a:t>
            </a:r>
            <a:r>
              <a:rPr lang="ru-RU" sz="1800" dirty="0" smtClean="0"/>
              <a:t>конференциях</a:t>
            </a:r>
            <a:r>
              <a:rPr lang="ru-RU" sz="1800" dirty="0" smtClean="0"/>
              <a:t> </a:t>
            </a:r>
            <a:r>
              <a:rPr lang="ru-RU" sz="1800" dirty="0" smtClean="0"/>
              <a:t>на различных уровнях.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3074" name="Picture 2" descr="C:\Users\Мария\Downloads\IMG_20230324_111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3809995" cy="285749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3857628"/>
            <a:ext cx="3786182" cy="2839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целом работа объединения проводится по нескольким </a:t>
            </a:r>
            <a:r>
              <a:rPr lang="ru-RU" sz="1800" dirty="0" smtClean="0"/>
              <a:t>направлениям</a:t>
            </a:r>
            <a:r>
              <a:rPr lang="ru-RU" sz="1800" dirty="0" smtClean="0"/>
              <a:t>: познавательному, развивающему и научному. В обычном занятии используется несколько форм. В зависимости от возраста учащихся, их потребностей и интеллектуальных возможностей выделя­ются несколько уровней обучения. </a:t>
            </a:r>
            <a:endParaRPr lang="ru-RU" sz="1800" dirty="0" smtClean="0"/>
          </a:p>
          <a:p>
            <a:pPr algn="just"/>
            <a:r>
              <a:rPr lang="ru-RU" sz="1800" dirty="0" smtClean="0"/>
              <a:t>I уровень рассчитан на школьников 7-8 классов. Условно этот уровень можно назвать научно-популярным. </a:t>
            </a:r>
            <a:endParaRPr lang="ru-RU" sz="1800" dirty="0" smtClean="0"/>
          </a:p>
          <a:p>
            <a:pPr algn="just"/>
            <a:r>
              <a:rPr lang="ru-RU" sz="1800" dirty="0" smtClean="0"/>
              <a:t>II уровень рассчитан на учащихся 9-11 классов. Его условно можно на­звать уровнем научных знаний, где учитываются возрастные особенно­сти учащихся. </a:t>
            </a:r>
            <a:endParaRPr lang="ru-RU" sz="1800" dirty="0"/>
          </a:p>
        </p:txBody>
      </p:sp>
      <p:pic>
        <p:nvPicPr>
          <p:cNvPr id="4098" name="Picture 2" descr="C:\Users\Мария\Downloads\IMG_20220714_102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143404" cy="3107553"/>
          </a:xfrm>
          <a:prstGeom prst="rect">
            <a:avLst/>
          </a:prstGeom>
          <a:noFill/>
        </p:spPr>
      </p:pic>
      <p:pic>
        <p:nvPicPr>
          <p:cNvPr id="4100" name="Picture 4" descr="C:\Users\Мария\Downloads\IMG_20220711_11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13" y="3500438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Панель методик и технологий образовательной практики: «Археологическая экспедиция, как способ воспитания гражданственности через социальные практики» </vt:lpstr>
      <vt:lpstr>Новизна</vt:lpstr>
      <vt:lpstr>Учебное время программы распределяется между аудиторными и полевыми занятиями, существенную часть которых составляет археологическая экспедиция.  </vt:lpstr>
      <vt:lpstr>Слайд 4</vt:lpstr>
      <vt:lpstr>Слайд 5</vt:lpstr>
      <vt:lpstr>Слайд 6</vt:lpstr>
      <vt:lpstr>Слайд 7</vt:lpstr>
      <vt:lpstr>Слайд 8</vt:lpstr>
      <vt:lpstr>Слайд 9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Панель методик и технологий образовательной практики: «Профориентационная образовательная практика через технологию стартап-проектирования в рамках реализации агротехнической сетевой программы дополнительного образования «Архитектор живых систем»»</dc:title>
  <dc:creator>Анна</dc:creator>
  <cp:lastModifiedBy>Мария</cp:lastModifiedBy>
  <cp:revision>17</cp:revision>
  <dcterms:created xsi:type="dcterms:W3CDTF">2023-04-23T09:04:33Z</dcterms:created>
  <dcterms:modified xsi:type="dcterms:W3CDTF">2023-04-23T14:02:51Z</dcterms:modified>
</cp:coreProperties>
</file>