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9" r:id="rId2"/>
    <p:sldId id="318" r:id="rId3"/>
    <p:sldId id="316" r:id="rId4"/>
    <p:sldId id="332" r:id="rId5"/>
    <p:sldId id="323" r:id="rId6"/>
    <p:sldId id="336" r:id="rId7"/>
    <p:sldId id="325" r:id="rId8"/>
    <p:sldId id="337" r:id="rId9"/>
    <p:sldId id="339" r:id="rId10"/>
    <p:sldId id="330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на Ильинкина" initials="ГИ" lastIdx="9" clrIdx="0">
    <p:extLst>
      <p:ext uri="{19B8F6BF-5375-455C-9EA6-DF929625EA0E}">
        <p15:presenceInfo xmlns:p15="http://schemas.microsoft.com/office/powerpoint/2012/main" xmlns="" userId="e7562dafeef6ba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66FFFF"/>
    <a:srgbClr val="16F2F2"/>
    <a:srgbClr val="EAB200"/>
    <a:srgbClr val="BCAE8B"/>
    <a:srgbClr val="2C3D92"/>
    <a:srgbClr val="24279A"/>
    <a:srgbClr val="66F9F6"/>
    <a:srgbClr val="09DEE9"/>
    <a:srgbClr val="DED7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1954" y="94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462040583513906"/>
          <c:y val="8.881696376603522E-2"/>
          <c:w val="0.62754646619399346"/>
          <c:h val="0.7863228532603637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0.27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0.65</c:v>
                </c:pt>
                <c:pt idx="1">
                  <c:v>0.7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</c:ser>
        <c:shape val="cylinder"/>
        <c:axId val="122592256"/>
        <c:axId val="122665984"/>
        <c:axId val="74119808"/>
      </c:bar3DChart>
      <c:catAx>
        <c:axId val="122592256"/>
        <c:scaling>
          <c:orientation val="minMax"/>
        </c:scaling>
        <c:axPos val="b"/>
        <c:numFmt formatCode="General" sourceLinked="1"/>
        <c:tickLblPos val="nextTo"/>
        <c:crossAx val="122665984"/>
        <c:crosses val="autoZero"/>
        <c:auto val="1"/>
        <c:lblAlgn val="ctr"/>
        <c:lblOffset val="100"/>
      </c:catAx>
      <c:valAx>
        <c:axId val="122665984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crossAx val="122592256"/>
        <c:crosses val="autoZero"/>
        <c:crossBetween val="between"/>
      </c:valAx>
      <c:serAx>
        <c:axId val="74119808"/>
        <c:scaling>
          <c:orientation val="minMax"/>
        </c:scaling>
        <c:axPos val="b"/>
        <c:tickLblPos val="nextTo"/>
        <c:crossAx val="122665984"/>
        <c:crosses val="autoZero"/>
      </c:serAx>
    </c:plotArea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0T14:33:45.885" idx="9">
    <p:pos x="6133" y="886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02AE2-F06B-4D9E-B133-40CE0BC4C23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7488-4182-46C9-A4D3-C50F3E86C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4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8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11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6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9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7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0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9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73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1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EA84-E49D-4467-B729-044ED94EC8A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8E12-0DDE-4D61-A9E7-96CABF5A8C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5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63298" cy="10000751"/>
          </a:xfrm>
          <a:prstGeom prst="rect">
            <a:avLst/>
          </a:prstGeom>
          <a:gradFill flip="none" rotWithShape="1">
            <a:gsLst>
              <a:gs pos="54569">
                <a:srgbClr val="C7FFFF"/>
              </a:gs>
              <a:gs pos="19160">
                <a:srgbClr val="AAFFFF"/>
              </a:gs>
              <a:gs pos="72520">
                <a:srgbClr val="D0FFFF"/>
              </a:gs>
              <a:gs pos="0">
                <a:srgbClr val="66FFFF">
                  <a:tint val="66000"/>
                  <a:satMod val="160000"/>
                </a:srgbClr>
              </a:gs>
              <a:gs pos="40000">
                <a:srgbClr val="66FFFF">
                  <a:tint val="44500"/>
                  <a:satMod val="160000"/>
                  <a:alpha val="75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F4DDE4D-87EA-48EF-B56A-770C24918B12}"/>
              </a:ext>
            </a:extLst>
          </p:cNvPr>
          <p:cNvSpPr txBox="1">
            <a:spLocks/>
          </p:cNvSpPr>
          <p:nvPr/>
        </p:nvSpPr>
        <p:spPr>
          <a:xfrm>
            <a:off x="568569" y="2125947"/>
            <a:ext cx="5720862" cy="1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rgbClr val="00206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F4DDE4D-87EA-48EF-B56A-770C24918B12}"/>
              </a:ext>
            </a:extLst>
          </p:cNvPr>
          <p:cNvSpPr txBox="1">
            <a:spLocks/>
          </p:cNvSpPr>
          <p:nvPr/>
        </p:nvSpPr>
        <p:spPr>
          <a:xfrm>
            <a:off x="568569" y="225709"/>
            <a:ext cx="5861260" cy="1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F4DDE4D-87EA-48EF-B56A-770C24918B12}"/>
              </a:ext>
            </a:extLst>
          </p:cNvPr>
          <p:cNvSpPr txBox="1">
            <a:spLocks/>
          </p:cNvSpPr>
          <p:nvPr/>
        </p:nvSpPr>
        <p:spPr>
          <a:xfrm>
            <a:off x="1475485" y="8941244"/>
            <a:ext cx="4129187" cy="61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Жирновск-2023</a:t>
            </a:r>
          </a:p>
        </p:txBody>
      </p:sp>
      <p:pic>
        <p:nvPicPr>
          <p:cNvPr id="12" name="Picture 2" descr="C:\Users\Надежда\Desktop\Конкурс 1-У меня это хорошо получается\zhirnov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44"/>
          <a:stretch/>
        </p:blipFill>
        <p:spPr bwMode="auto">
          <a:xfrm>
            <a:off x="703643" y="269046"/>
            <a:ext cx="542906" cy="6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D99DF-BF39-4941-9036-D84753D8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66865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втор:Краснюк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Ивановна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Ольга Ивановна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Удодова Наталья Алексеевна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«Панель методики 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спортивному туризму среди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образовательных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Жирновского муниципального района»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39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6858000" cy="9802483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Опыт реализации данной программы показал ее положительное влияние на развитие познавательных интересов  обучающихся, на раскрытие потенциальных способностей в туристско-краеведческой деятельности. 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396007" y="294799"/>
            <a:ext cx="60859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2427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n>
                <a:solidFill>
                  <a:srgbClr val="BCAE8B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5275" y="319178"/>
            <a:ext cx="7165675" cy="10058400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673"/>
            <a:ext cx="3657600" cy="2881222"/>
          </a:xfrm>
          <a:prstGeom prst="rect">
            <a:avLst/>
          </a:prstGeom>
        </p:spPr>
      </p:pic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6883" y="2855344"/>
            <a:ext cx="3761116" cy="3476446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72997"/>
            <a:ext cx="3838755" cy="33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3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69211" cy="9906000"/>
          </a:xfrm>
          <a:prstGeom prst="rect">
            <a:avLst/>
          </a:prstGeom>
          <a:solidFill>
            <a:srgbClr val="CC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7">
            <a:extLst>
              <a:ext uri="{FF2B5EF4-FFF2-40B4-BE49-F238E27FC236}">
                <a16:creationId xmlns:a16="http://schemas.microsoft.com/office/drawing/2014/main" xmlns="" id="{80A6253C-EA4E-49CE-A8DB-0FD26B54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476250"/>
            <a:ext cx="6443931" cy="19240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45DE32-36CE-47E0-8FBF-4C6D579FB92A}"/>
              </a:ext>
            </a:extLst>
          </p:cNvPr>
          <p:cNvSpPr txBox="1"/>
          <p:nvPr/>
        </p:nvSpPr>
        <p:spPr>
          <a:xfrm>
            <a:off x="285750" y="381000"/>
            <a:ext cx="627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соревнований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спортивному туризму-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образовательных школ Жирновского муниципального района.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A6B030-961A-44C4-97A8-0BF1ABE82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3" b="6109"/>
          <a:stretch/>
        </p:blipFill>
        <p:spPr>
          <a:xfrm>
            <a:off x="704335" y="4237149"/>
            <a:ext cx="6101199" cy="3992451"/>
          </a:xfrm>
          <a:prstGeom prst="rect">
            <a:avLst/>
          </a:prstGeom>
        </p:spPr>
      </p:pic>
      <p:pic>
        <p:nvPicPr>
          <p:cNvPr id="6" name="Рисунок 5" descr="фот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56" y="3503054"/>
            <a:ext cx="6387921" cy="48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21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099" y="7775094"/>
            <a:ext cx="1577728" cy="20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729049" y="300460"/>
            <a:ext cx="5548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 descr="иитттолл"/>
          <p:cNvSpPr/>
          <p:nvPr/>
        </p:nvSpPr>
        <p:spPr>
          <a:xfrm>
            <a:off x="0" y="0"/>
            <a:ext cx="7411189" cy="10134600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4350"/>
            <a:ext cx="672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-популяризация туризма среди учащихся;</a:t>
            </a:r>
          </a:p>
          <a:p>
            <a:pPr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учащихся  к активному участию в многодневных походах;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уровня туристического мастерства обучающихся</a:t>
            </a:r>
          </a:p>
        </p:txBody>
      </p:sp>
      <p:pic>
        <p:nvPicPr>
          <p:cNvPr id="7" name="Рисунок 6" descr="фото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868" y="2199736"/>
            <a:ext cx="4277264" cy="3174521"/>
          </a:xfrm>
          <a:prstGeom prst="rect">
            <a:avLst/>
          </a:prstGeom>
        </p:spPr>
      </p:pic>
      <p:pic>
        <p:nvPicPr>
          <p:cNvPr id="12" name="Рисунок 11" descr="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7321" y="4942935"/>
            <a:ext cx="4451229" cy="33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38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10044023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556304" y="433607"/>
            <a:ext cx="570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 практики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1885950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игровой 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324100"/>
            <a:ext cx="6362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их основу положена  игра как основной вид деятельности. Одной из форм игровых технологий –соревнования, постановка дистанций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Методический прием «Муравейник».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приема похождение станций с выполнением заданий.</a:t>
            </a:r>
            <a:endParaRPr lang="ru-RU" u="sng" dirty="0" smtClean="0"/>
          </a:p>
        </p:txBody>
      </p:sp>
      <p:pic>
        <p:nvPicPr>
          <p:cNvPr id="7" name="Рисунок 6" descr="фото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66" y="3976776"/>
            <a:ext cx="6271404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1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712613" y="473977"/>
            <a:ext cx="59943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презентации знаний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задача- дать знания. Научить учиться, воспитать необходимые профессиональные качества, навыки групповой работы.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85738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фото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058" y="2001328"/>
            <a:ext cx="3683478" cy="2967487"/>
          </a:xfrm>
          <a:prstGeom prst="rect">
            <a:avLst/>
          </a:prstGeom>
        </p:spPr>
      </p:pic>
      <p:pic>
        <p:nvPicPr>
          <p:cNvPr id="9" name="Рисунок 8" descr="фото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131" y="4597879"/>
            <a:ext cx="4270077" cy="34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36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2344" y="0"/>
            <a:ext cx="6960344" cy="10649923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и т.п.</a:t>
            </a:r>
            <a:endParaRPr lang="ru-RU" sz="1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712614" y="328834"/>
            <a:ext cx="51863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0B383D-86EA-4021-AF9B-18C7A030666B}"/>
              </a:ext>
            </a:extLst>
          </p:cNvPr>
          <p:cNvSpPr txBox="1"/>
          <p:nvPr/>
        </p:nvSpPr>
        <p:spPr>
          <a:xfrm>
            <a:off x="813404" y="720868"/>
            <a:ext cx="54251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технологии-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методы, которые направлены на воспитание у учащихся 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жизни.</a:t>
            </a:r>
          </a:p>
        </p:txBody>
      </p:sp>
      <p:pic>
        <p:nvPicPr>
          <p:cNvPr id="7" name="Рисунок 6" descr="фото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52" y="3131389"/>
            <a:ext cx="3856008" cy="2501659"/>
          </a:xfrm>
          <a:prstGeom prst="rect">
            <a:avLst/>
          </a:prstGeom>
        </p:spPr>
      </p:pic>
      <p:pic>
        <p:nvPicPr>
          <p:cNvPr id="11" name="Рисунок 10" descr="фот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199" y="5848709"/>
            <a:ext cx="3847381" cy="2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2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09771" cy="10200798"/>
          </a:xfrm>
          <a:prstGeom prst="rect">
            <a:avLst/>
          </a:prstGeom>
          <a:solidFill>
            <a:srgbClr val="CCFFFF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01460F-BE3B-421D-8B4B-C40A73611E8F}"/>
              </a:ext>
            </a:extLst>
          </p:cNvPr>
          <p:cNvSpPr/>
          <p:nvPr/>
        </p:nvSpPr>
        <p:spPr>
          <a:xfrm>
            <a:off x="630195" y="294799"/>
            <a:ext cx="5370556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«Наставничество» и «Партнерство»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деятельности заключается в сотрудничестве. «Наставничество» предусматривает взаимодействие опытного учащегося и вновь прибывшего, а «Партнерство» предусматривает взаимообмен опытом. Этот методический прием применяется на занятиях по обучениям техническим приемам в личном первенстве, на дистанциях спортивного ориентирования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Поисково-исследовательские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предполагают самостоятельную поисковую и исследовательскую деятельность.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Методический прием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:«Поиск клада» Суть деятельности  заключается в поиске неизвестного ранее используя найденный материал. Ключевая основа – все неизвестное для человека –клад.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65" y="2967486"/>
            <a:ext cx="5503654" cy="27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67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464195"/>
          </a:xfrm>
        </p:spPr>
        <p:txBody>
          <a:bodyPr>
            <a:normAutofit/>
          </a:bodyPr>
          <a:lstStyle/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996023" cy="990600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применения методик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1925" y="2734574"/>
          <a:ext cx="6107501" cy="301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7034" y="-18666"/>
            <a:ext cx="665096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реализацию практики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вовлечено около 135 обучающихся.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реализации данной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показал ее положительное влияние на развитие познавательных интересов  обучающихся, на раскрытие потенциальных способностей в туристско-краеведческой деятельности.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694" y="5745192"/>
            <a:ext cx="5822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Предметные результаты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основы топографии, </a:t>
            </a:r>
            <a:endParaRPr lang="ru-RU" dirty="0" smtClean="0"/>
          </a:p>
          <a:p>
            <a:r>
              <a:rPr lang="ru-RU" dirty="0" smtClean="0"/>
              <a:t>ориентирования,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краеведения.</a:t>
            </a:r>
          </a:p>
          <a:p>
            <a:r>
              <a:rPr lang="ru-RU" dirty="0" smtClean="0"/>
              <a:t>будут </a:t>
            </a:r>
            <a:r>
              <a:rPr lang="ru-RU" dirty="0" smtClean="0"/>
              <a:t>уметь</a:t>
            </a:r>
            <a:r>
              <a:rPr lang="ru-RU" b="1" i="1" dirty="0" smtClean="0"/>
              <a:t> </a:t>
            </a:r>
            <a:r>
              <a:rPr lang="ru-RU" dirty="0" smtClean="0"/>
              <a:t>использовать </a:t>
            </a:r>
            <a:r>
              <a:rPr lang="ru-RU" dirty="0" smtClean="0"/>
              <a:t>начальные навыки адаптации в меняющихся условиях, мотивацией к занятиям спортом, установки на безопасный и здоровый образ жизни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54483" cy="2398143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Результаты и достижения учащихся.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Опыт реализации данной программы показал ее положительное влияние на развитие познавательных интересов  обучающихся, на раскрытие потенциальных способностей в туристско-краеведческой деятельности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6745857" cy="7772400"/>
          </a:xfrm>
          <a:solidFill>
            <a:srgbClr val="CCFFFF"/>
          </a:solidFill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24-ая матчевая встреча по технике пешеходного туризма среди учащихся Жирновского муниципального района, 2020г.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место – Попов Кирилл, Лаптева Алина;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место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Засухин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Дмитрий;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место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Рамиля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Туристический слёт учащихся образовательных учреждений Жирновского муниципального района –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общекомандное место, Благодарственное письмо от Партии «Единая Россия», 2021г.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3.Районные соревнования по технике пешеходного туризма, 2022г.– 1 общекомандное место.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r>
              <a:rPr lang="ru-RU" sz="1800" b="1" i="1" dirty="0" smtClean="0"/>
              <a:t>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Областной конкурс «Туристско-краеведческая викторина», 2022 год - 1 место.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2.Областная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туриада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«По дорогам памяти», 2020 г. – 3 место.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3.Первенство Волгоградской области по спортивному туризму, 2020г.– 3 место.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460</Words>
  <Application>Microsoft Office PowerPoint</Application>
  <PresentationFormat>Лист A4 (210x297 мм)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Автор:Краснюк Татьяна Ивановна Колесникова Ольга Ивановна Удодова Наталья Алексеевна     «Панель методики и технологии образовательной практики  соревнования по спортивному туризму среди учащихся образовательных организаций Жирновского муниципального района»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Результаты и достижения учащихся.  Опыт реализации данной программы показал ее положительное влияние на развитие познавательных интересов  обучающихся, на раскрытие потенциальных способностей в туристско-краеведческой деятельности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151</cp:revision>
  <dcterms:created xsi:type="dcterms:W3CDTF">2023-01-15T12:21:30Z</dcterms:created>
  <dcterms:modified xsi:type="dcterms:W3CDTF">2023-04-24T13:34:55Z</dcterms:modified>
</cp:coreProperties>
</file>