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2"/>
  </p:sldMasterIdLst>
  <p:notesMasterIdLst>
    <p:notesMasterId r:id="rId14"/>
  </p:notesMasterIdLst>
  <p:handoutMasterIdLst>
    <p:handoutMasterId r:id="rId15"/>
  </p:handoutMasterIdLst>
  <p:sldIdLst>
    <p:sldId id="324" r:id="rId3"/>
    <p:sldId id="300" r:id="rId4"/>
    <p:sldId id="325" r:id="rId5"/>
    <p:sldId id="293" r:id="rId6"/>
    <p:sldId id="308" r:id="rId7"/>
    <p:sldId id="321" r:id="rId8"/>
    <p:sldId id="327" r:id="rId9"/>
    <p:sldId id="315" r:id="rId10"/>
    <p:sldId id="322" r:id="rId11"/>
    <p:sldId id="310" r:id="rId12"/>
    <p:sldId id="318" r:id="rId13"/>
  </p:sldIdLst>
  <p:sldSz cx="12192000" cy="6858000"/>
  <p:notesSz cx="6858000" cy="9144000"/>
  <p:embeddedFontLst>
    <p:embeddedFont>
      <p:font typeface="Bodoni MT" panose="02070603080606020203" pitchFamily="18" charset="0"/>
      <p:regular r:id="rId16"/>
      <p:bold r:id="rId17"/>
      <p:italic r:id="rId18"/>
      <p:boldItalic r:id="rId19"/>
    </p:embeddedFont>
    <p:embeddedFont>
      <p:font typeface="Book Antiqua" panose="02040602050305030304" pitchFamily="18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ource Sans Pro Light" panose="020B0403030403020204" pitchFamily="34" charset="0"/>
      <p:regular r:id="rId28"/>
    </p:embeddedFont>
  </p:embeddedFontLst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F96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725" autoAdjust="0"/>
  </p:normalViewPr>
  <p:slideViewPr>
    <p:cSldViewPr snapToGrid="0">
      <p:cViewPr varScale="1">
        <p:scale>
          <a:sx n="107" d="100"/>
          <a:sy n="107" d="100"/>
        </p:scale>
        <p:origin x="110" y="446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82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C40CD49-2D64-4173-906A-2F9739BE54B0}" type="datetime1">
              <a:rPr lang="ru-RU" smtClean="0"/>
              <a:t>24.04.2023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7F75FB2-D12E-4669-8522-D3E2C7E6D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85848-692B-495B-A89D-EE73E16D2DDD}" type="datetime1">
              <a:rPr lang="ru-RU" smtClean="0"/>
              <a:pPr/>
              <a:t>24.04.2023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18E0B9-48E4-499D-93B2-B07D00395BA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477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115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464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032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906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09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65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459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183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728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1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0" cy="2054388"/>
          </a:xfrm>
        </p:spPr>
        <p:txBody>
          <a:bodyPr rtlCol="0"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ры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C06C6CB5-A7CF-4AA0-8E61-3C46EFA04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24" y="4572000"/>
            <a:ext cx="12188952" cy="2286000"/>
          </a:xfrm>
          <a:solidFill>
            <a:schemeClr val="accent6"/>
          </a:solidFill>
        </p:spPr>
        <p:txBody>
          <a:bodyPr rtlCol="0" anchor="b"/>
          <a:lstStyle>
            <a:lvl1pPr marL="0" indent="0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рисунок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305" y="1696389"/>
            <a:ext cx="3210331" cy="3647605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lIns="91440"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16628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18" name="Текст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5548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8764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7130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7258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ыночное 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6593" y="2207455"/>
            <a:ext cx="1351811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98516B14-EF29-444F-82DA-19F5011C7D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66592" y="3559605"/>
            <a:ext cx="1353313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BFDD67D8-D69E-405B-825C-A9AF88C1A8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66592" y="4905756"/>
            <a:ext cx="1353314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E3354A33-C884-44F0-A320-DF2EBA500D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371600" y="220288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8" name="Рисунок 8">
            <a:extLst>
              <a:ext uri="{FF2B5EF4-FFF2-40B4-BE49-F238E27FC236}">
                <a16:creationId xmlns:a16="http://schemas.microsoft.com/office/drawing/2014/main" id="{7AF29B8F-D39A-4F3A-909A-9D298FB7224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371600" y="355503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1" name="Рисунок 8">
            <a:extLst>
              <a:ext uri="{FF2B5EF4-FFF2-40B4-BE49-F238E27FC236}">
                <a16:creationId xmlns:a16="http://schemas.microsoft.com/office/drawing/2014/main" id="{83A1C8AA-5F7D-4C12-9724-97F4B72D8A7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371600" y="4901184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3048" y="220745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24" name="Текст 9">
            <a:extLst>
              <a:ext uri="{FF2B5EF4-FFF2-40B4-BE49-F238E27FC236}">
                <a16:creationId xmlns:a16="http://schemas.microsoft.com/office/drawing/2014/main" id="{4ADD189D-5EFF-456A-9AEB-E8DB345274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13048" y="355960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29" name="Текст 9">
            <a:extLst>
              <a:ext uri="{FF2B5EF4-FFF2-40B4-BE49-F238E27FC236}">
                <a16:creationId xmlns:a16="http://schemas.microsoft.com/office/drawing/2014/main" id="{53862BA6-E42C-4C58-871B-8705122D66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13048" y="4905756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70648" y="220745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C670C5D6-AD2E-415C-BAFE-A8239C15159E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470648" y="355960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30" name="Объект 3">
            <a:extLst>
              <a:ext uri="{FF2B5EF4-FFF2-40B4-BE49-F238E27FC236}">
                <a16:creationId xmlns:a16="http://schemas.microsoft.com/office/drawing/2014/main" id="{26DDBF97-B5FA-415C-9E0D-A4A556C40805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7470648" y="4905756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17" name="Дата 1">
            <a:extLst>
              <a:ext uri="{FF2B5EF4-FFF2-40B4-BE49-F238E27FC236}">
                <a16:creationId xmlns:a16="http://schemas.microsoft.com/office/drawing/2014/main" id="{8408DD66-4FD2-41B2-AD2E-24ADA0398198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154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вадра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2992" y="2232908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728" y="3494402"/>
            <a:ext cx="2194560" cy="274320"/>
          </a:xfrm>
        </p:spPr>
        <p:txBody>
          <a:bodyPr rtlCol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10732" y="3494402"/>
            <a:ext cx="2194560" cy="274320"/>
          </a:xfrm>
        </p:spPr>
        <p:txBody>
          <a:bodyPr rtlCol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2992" y="5287722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7F7357E-EB66-4B24-BD83-CDF02BFE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7923" y="2586939"/>
            <a:ext cx="10677317" cy="2637195"/>
            <a:chOff x="767923" y="2586939"/>
            <a:chExt cx="10677317" cy="2637195"/>
          </a:xfrm>
        </p:grpSpPr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E5CC96AF-1ECA-45C5-A903-6341850289F9}"/>
                </a:ext>
              </a:extLst>
            </p:cNvPr>
            <p:cNvSpPr/>
            <p:nvPr userDrawn="1"/>
          </p:nvSpPr>
          <p:spPr>
            <a:xfrm>
              <a:off x="6098501" y="2586991"/>
              <a:ext cx="46095" cy="1231565"/>
            </a:xfrm>
            <a:custGeom>
              <a:avLst/>
              <a:gdLst>
                <a:gd name="connsiteX0" fmla="*/ 375 w 46095"/>
                <a:gd name="connsiteY0" fmla="*/ 0 h 1231565"/>
                <a:gd name="connsiteX1" fmla="*/ 46095 w 46095"/>
                <a:gd name="connsiteY1" fmla="*/ 114776 h 1231565"/>
                <a:gd name="connsiteX2" fmla="*/ 46095 w 46095"/>
                <a:gd name="connsiteY2" fmla="*/ 1231565 h 1231565"/>
                <a:gd name="connsiteX3" fmla="*/ 0 w 46095"/>
                <a:gd name="connsiteY3" fmla="*/ 1231565 h 1231565"/>
                <a:gd name="connsiteX4" fmla="*/ 0 w 46095"/>
                <a:gd name="connsiteY4" fmla="*/ 942 h 1231565"/>
                <a:gd name="connsiteX5" fmla="*/ 375 w 46095"/>
                <a:gd name="connsiteY5" fmla="*/ 0 h 12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095" h="1231565">
                  <a:moveTo>
                    <a:pt x="375" y="0"/>
                  </a:moveTo>
                  <a:lnTo>
                    <a:pt x="46095" y="114776"/>
                  </a:lnTo>
                  <a:lnTo>
                    <a:pt x="46095" y="1231565"/>
                  </a:lnTo>
                  <a:lnTo>
                    <a:pt x="0" y="1231565"/>
                  </a:lnTo>
                  <a:lnTo>
                    <a:pt x="0" y="94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07574821-21A4-483A-9824-B9CB9EC4B770}"/>
                </a:ext>
              </a:extLst>
            </p:cNvPr>
            <p:cNvSpPr/>
            <p:nvPr userDrawn="1"/>
          </p:nvSpPr>
          <p:spPr>
            <a:xfrm>
              <a:off x="6053156" y="3818555"/>
              <a:ext cx="45345" cy="97190"/>
            </a:xfrm>
            <a:custGeom>
              <a:avLst/>
              <a:gdLst>
                <a:gd name="connsiteX0" fmla="*/ 0 w 45345"/>
                <a:gd name="connsiteY0" fmla="*/ 0 h 97190"/>
                <a:gd name="connsiteX1" fmla="*/ 45345 w 45345"/>
                <a:gd name="connsiteY1" fmla="*/ 0 h 97190"/>
                <a:gd name="connsiteX2" fmla="*/ 45345 w 45345"/>
                <a:gd name="connsiteY2" fmla="*/ 97190 h 97190"/>
                <a:gd name="connsiteX3" fmla="*/ 0 w 45345"/>
                <a:gd name="connsiteY3" fmla="*/ 97190 h 97190"/>
                <a:gd name="connsiteX4" fmla="*/ 0 w 45345"/>
                <a:gd name="connsiteY4" fmla="*/ 0 h 9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45" h="97190">
                  <a:moveTo>
                    <a:pt x="0" y="0"/>
                  </a:moveTo>
                  <a:lnTo>
                    <a:pt x="45345" y="0"/>
                  </a:lnTo>
                  <a:lnTo>
                    <a:pt x="45345" y="97190"/>
                  </a:lnTo>
                  <a:lnTo>
                    <a:pt x="0" y="97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F8C191E1-94CD-4DEF-9125-7E667370926A}"/>
                </a:ext>
              </a:extLst>
            </p:cNvPr>
            <p:cNvSpPr/>
            <p:nvPr userDrawn="1"/>
          </p:nvSpPr>
          <p:spPr>
            <a:xfrm>
              <a:off x="6098500" y="2586939"/>
              <a:ext cx="111238" cy="1231616"/>
            </a:xfrm>
            <a:custGeom>
              <a:avLst/>
              <a:gdLst>
                <a:gd name="connsiteX0" fmla="*/ 0 w 111238"/>
                <a:gd name="connsiteY0" fmla="*/ 0 h 1231616"/>
                <a:gd name="connsiteX1" fmla="*/ 111238 w 111238"/>
                <a:gd name="connsiteY1" fmla="*/ 0 h 1231616"/>
                <a:gd name="connsiteX2" fmla="*/ 111238 w 111238"/>
                <a:gd name="connsiteY2" fmla="*/ 1231616 h 1231616"/>
                <a:gd name="connsiteX3" fmla="*/ 46095 w 111238"/>
                <a:gd name="connsiteY3" fmla="*/ 1231616 h 1231616"/>
                <a:gd name="connsiteX4" fmla="*/ 46095 w 111238"/>
                <a:gd name="connsiteY4" fmla="*/ 114827 h 1231616"/>
                <a:gd name="connsiteX5" fmla="*/ 375 w 111238"/>
                <a:gd name="connsiteY5" fmla="*/ 51 h 1231616"/>
                <a:gd name="connsiteX6" fmla="*/ 0 w 111238"/>
                <a:gd name="connsiteY6" fmla="*/ 993 h 1231616"/>
                <a:gd name="connsiteX7" fmla="*/ 0 w 111238"/>
                <a:gd name="connsiteY7" fmla="*/ 0 h 123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238" h="1231616">
                  <a:moveTo>
                    <a:pt x="0" y="0"/>
                  </a:moveTo>
                  <a:lnTo>
                    <a:pt x="111238" y="0"/>
                  </a:lnTo>
                  <a:lnTo>
                    <a:pt x="111238" y="1231616"/>
                  </a:lnTo>
                  <a:lnTo>
                    <a:pt x="46095" y="1231616"/>
                  </a:lnTo>
                  <a:lnTo>
                    <a:pt x="46095" y="114827"/>
                  </a:lnTo>
                  <a:lnTo>
                    <a:pt x="375" y="51"/>
                  </a:lnTo>
                  <a:lnTo>
                    <a:pt x="0" y="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7E6DEF02-ADC5-487F-AA38-28AE410EBEB1}"/>
                </a:ext>
              </a:extLst>
            </p:cNvPr>
            <p:cNvSpPr/>
            <p:nvPr userDrawn="1"/>
          </p:nvSpPr>
          <p:spPr>
            <a:xfrm>
              <a:off x="6053156" y="2587933"/>
              <a:ext cx="36576" cy="12620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F5BD053-8127-4207-8BB6-88934D1FE4A5}"/>
                </a:ext>
              </a:extLst>
            </p:cNvPr>
            <p:cNvSpPr/>
            <p:nvPr userDrawn="1"/>
          </p:nvSpPr>
          <p:spPr>
            <a:xfrm>
              <a:off x="767923" y="3818556"/>
              <a:ext cx="5349240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06CFD50B-0B31-48EB-8D44-673C8CEC29B7}"/>
                </a:ext>
              </a:extLst>
            </p:cNvPr>
            <p:cNvSpPr/>
            <p:nvPr userDrawn="1"/>
          </p:nvSpPr>
          <p:spPr>
            <a:xfrm>
              <a:off x="6117163" y="3818554"/>
              <a:ext cx="5328077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3C715010-62CF-4E58-992F-47427FCB0C02}"/>
                </a:ext>
              </a:extLst>
            </p:cNvPr>
            <p:cNvSpPr/>
            <p:nvPr userDrawn="1"/>
          </p:nvSpPr>
          <p:spPr>
            <a:xfrm>
              <a:off x="6053155" y="3852534"/>
              <a:ext cx="36576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/>
            </a:p>
          </p:txBody>
        </p:sp>
      </p:grpSp>
      <p:sp>
        <p:nvSpPr>
          <p:cNvPr id="27" name="Дата 1">
            <a:extLst>
              <a:ext uri="{FF2B5EF4-FFF2-40B4-BE49-F238E27FC236}">
                <a16:creationId xmlns:a16="http://schemas.microsoft.com/office/drawing/2014/main" id="{17311117-A0EF-438B-BF68-75DF09D8504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780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тегия развит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9924"/>
          </a:xfrm>
        </p:spPr>
        <p:txBody>
          <a:bodyPr bIns="91440" rtlCol="0" anchor="b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8FDD847D-284F-43B9-91A9-0A2AE4977E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280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9144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5274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8" name="Текст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26864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53269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56448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15863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0DD8E1C1-2F29-4EF8-B7B9-75E2DC5049C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6438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06438" y="2641555"/>
            <a:ext cx="5029200" cy="347472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67475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67475" y="2641555"/>
            <a:ext cx="5029200" cy="347472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4" name="Текст 3">
            <a:extLst>
              <a:ext uri="{FF2B5EF4-FFF2-40B4-BE49-F238E27FC236}">
                <a16:creationId xmlns:a16="http://schemas.microsoft.com/office/drawing/2014/main" id="{A8B6EDEE-DE90-436D-BFA9-9709BE86FD0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accent3"/>
          </a:solidFill>
          <a:ln>
            <a:noFill/>
          </a:ln>
        </p:spPr>
        <p:txBody>
          <a:bodyPr tIns="36000" rtlCol="0" anchor="ctr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Название элемента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5FBFE975-0A80-48E8-AA52-A4674F3B96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8BD9D56F-24FE-4F7D-8E40-A0D0AC7197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D46B7BD9-7D98-4035-8A5E-463BD7C3BF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:a16="http://schemas.microsoft.com/office/drawing/2014/main" id="{8AA70B58-94EB-4879-8CBB-F170B13437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:a16="http://schemas.microsoft.com/office/drawing/2014/main" id="{7309DED8-0AF6-493B-A2EC-E3C6524C403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634511C9-82EE-4918-850A-C11AB497D8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9DFB519F-3772-4743-A8B2-EE749BE7907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FF1ED3A9-45CD-4A8C-94E6-BFD948CC06A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8" name="Текст 10">
            <a:extLst>
              <a:ext uri="{FF2B5EF4-FFF2-40B4-BE49-F238E27FC236}">
                <a16:creationId xmlns:a16="http://schemas.microsoft.com/office/drawing/2014/main" id="{DF614219-217C-4657-8BF6-1BDE7D2907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9" name="Текст 10">
            <a:extLst>
              <a:ext uri="{FF2B5EF4-FFF2-40B4-BE49-F238E27FC236}">
                <a16:creationId xmlns:a16="http://schemas.microsoft.com/office/drawing/2014/main" id="{CF5EB19D-BC9E-40FA-BC6F-DA9B98DA7DC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1E8B9B06-EF32-482E-A7E7-C1BAFE1A45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0" name="Текст 10">
            <a:extLst>
              <a:ext uri="{FF2B5EF4-FFF2-40B4-BE49-F238E27FC236}">
                <a16:creationId xmlns:a16="http://schemas.microsoft.com/office/drawing/2014/main" id="{B243085E-635F-44B9-A90B-BCE5763AD3E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1" name="Текст 10">
            <a:extLst>
              <a:ext uri="{FF2B5EF4-FFF2-40B4-BE49-F238E27FC236}">
                <a16:creationId xmlns:a16="http://schemas.microsoft.com/office/drawing/2014/main" id="{5E2D6E88-5F8C-4406-9211-D4A50B968B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CC994534-ACB6-4B33-A7F8-59ED88636D9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52" name="Текст 10">
            <a:extLst>
              <a:ext uri="{FF2B5EF4-FFF2-40B4-BE49-F238E27FC236}">
                <a16:creationId xmlns:a16="http://schemas.microsoft.com/office/drawing/2014/main" id="{BFBFB5AF-B984-48A4-A2D5-B0F9A7168B9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3" name="Текст 10">
            <a:extLst>
              <a:ext uri="{FF2B5EF4-FFF2-40B4-BE49-F238E27FC236}">
                <a16:creationId xmlns:a16="http://schemas.microsoft.com/office/drawing/2014/main" id="{5920D2EA-A217-4744-834D-D00BD41BD38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4" name="Текст 10">
            <a:extLst>
              <a:ext uri="{FF2B5EF4-FFF2-40B4-BE49-F238E27FC236}">
                <a16:creationId xmlns:a16="http://schemas.microsoft.com/office/drawing/2014/main" id="{FD2FC71C-590D-4C50-9D20-D98F73D844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5" name="Текст 10">
            <a:extLst>
              <a:ext uri="{FF2B5EF4-FFF2-40B4-BE49-F238E27FC236}">
                <a16:creationId xmlns:a16="http://schemas.microsoft.com/office/drawing/2014/main" id="{AD895D25-09BE-492D-944C-8B0E710ADF1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6" name="Текст 10">
            <a:extLst>
              <a:ext uri="{FF2B5EF4-FFF2-40B4-BE49-F238E27FC236}">
                <a16:creationId xmlns:a16="http://schemas.microsoft.com/office/drawing/2014/main" id="{F6192086-61CF-42A5-905D-851D1EEBC25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7" name="Текст 10">
            <a:extLst>
              <a:ext uri="{FF2B5EF4-FFF2-40B4-BE49-F238E27FC236}">
                <a16:creationId xmlns:a16="http://schemas.microsoft.com/office/drawing/2014/main" id="{FD1AF556-814F-4B48-B1F0-29450A00904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8" name="Текст 10">
            <a:extLst>
              <a:ext uri="{FF2B5EF4-FFF2-40B4-BE49-F238E27FC236}">
                <a16:creationId xmlns:a16="http://schemas.microsoft.com/office/drawing/2014/main" id="{EEEE7A48-BA7F-4AD6-948F-8AF34748D3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0" name="Текст 10">
            <a:extLst>
              <a:ext uri="{FF2B5EF4-FFF2-40B4-BE49-F238E27FC236}">
                <a16:creationId xmlns:a16="http://schemas.microsoft.com/office/drawing/2014/main" id="{1ECC3963-8620-45EA-8E9B-B5ED79CD7A4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1" name="Текст 10">
            <a:extLst>
              <a:ext uri="{FF2B5EF4-FFF2-40B4-BE49-F238E27FC236}">
                <a16:creationId xmlns:a16="http://schemas.microsoft.com/office/drawing/2014/main" id="{8A5FB4BB-2FEF-496A-8E3A-C4D43AE0498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9" name="Текст 10">
            <a:extLst>
              <a:ext uri="{FF2B5EF4-FFF2-40B4-BE49-F238E27FC236}">
                <a16:creationId xmlns:a16="http://schemas.microsoft.com/office/drawing/2014/main" id="{A7187E67-FC95-4CA0-9570-815E315916E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2" name="Текст 10">
            <a:extLst>
              <a:ext uri="{FF2B5EF4-FFF2-40B4-BE49-F238E27FC236}">
                <a16:creationId xmlns:a16="http://schemas.microsoft.com/office/drawing/2014/main" id="{D03EF82F-F37F-48CB-A978-E3BAD66F5C7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3" name="Текст 10">
            <a:extLst>
              <a:ext uri="{FF2B5EF4-FFF2-40B4-BE49-F238E27FC236}">
                <a16:creationId xmlns:a16="http://schemas.microsoft.com/office/drawing/2014/main" id="{5F250D41-02CE-4633-9E26-F722FCA110B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11E3559-68CA-437E-BD12-A9953AE1E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0445" y="4069080"/>
            <a:ext cx="10332720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Дата 1">
            <a:extLst>
              <a:ext uri="{FF2B5EF4-FFF2-40B4-BE49-F238E27FC236}">
                <a16:creationId xmlns:a16="http://schemas.microsoft.com/office/drawing/2014/main" id="{62C0F98D-B2D7-4EDC-ADD0-9B61A901FCEA}"/>
              </a:ext>
            </a:extLst>
          </p:cNvPr>
          <p:cNvSpPr>
            <a:spLocks noGrp="1"/>
          </p:cNvSpPr>
          <p:nvPr>
            <p:ph type="dt" sz="half" idx="6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42866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85925"/>
            <a:ext cx="10515600" cy="4097059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команд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8402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5359799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5743005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8798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4" name="Рисунок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8402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7" name="Рисунок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8798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команд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7537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3323409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3611203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4" name="Рисунок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17" name="Рисунок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44" name="Рисунок 6">
            <a:extLst>
              <a:ext uri="{FF2B5EF4-FFF2-40B4-BE49-F238E27FC236}">
                <a16:creationId xmlns:a16="http://schemas.microsoft.com/office/drawing/2014/main" id="{27688D91-F8AA-4C0A-BF29-90F8FE202DA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25219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id="{D9AECBF7-0508-4905-9DF6-C0FF9D9ADA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5219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id="{A7F920A3-CA67-4CD0-A639-1CE803DE26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25219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47" name="Рисунок 6">
            <a:extLst>
              <a:ext uri="{FF2B5EF4-FFF2-40B4-BE49-F238E27FC236}">
                <a16:creationId xmlns:a16="http://schemas.microsoft.com/office/drawing/2014/main" id="{463E2C69-9A20-4A90-8F45-4EE6CFD469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743740" y="413231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id="{D33409A7-C60B-4AD7-AFDF-23C2F042C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43740" y="573818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4870155B-647D-44E9-AE54-24D2BB2404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43740" y="602597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50" name="Рисунок 6">
            <a:extLst>
              <a:ext uri="{FF2B5EF4-FFF2-40B4-BE49-F238E27FC236}">
                <a16:creationId xmlns:a16="http://schemas.microsoft.com/office/drawing/2014/main" id="{3876D40F-6DE8-45F1-B56E-986312109BA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62261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:a16="http://schemas.microsoft.com/office/drawing/2014/main" id="{D0A39ABE-EF7B-477F-A346-C5CDA9F5D6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62261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52" name="Текст 8">
            <a:extLst>
              <a:ext uri="{FF2B5EF4-FFF2-40B4-BE49-F238E27FC236}">
                <a16:creationId xmlns:a16="http://schemas.microsoft.com/office/drawing/2014/main" id="{7787A6CA-4AF6-46F5-BA39-50F328D9A8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2261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53" name="Рисунок 6">
            <a:extLst>
              <a:ext uri="{FF2B5EF4-FFF2-40B4-BE49-F238E27FC236}">
                <a16:creationId xmlns:a16="http://schemas.microsoft.com/office/drawing/2014/main" id="{EC171A7C-639D-47C1-A626-7E4772629B2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580782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674313BD-D2AD-4F0E-96FE-469C176818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80782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Times New Roman" panose="02020603050405020304" pitchFamily="18" charset="0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7141AE4E-36D0-4176-9FCB-E580378893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80782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07401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иро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01F6AC7C-4EFC-4C76-8784-963130151FD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137509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ru-RU" noProof="0"/>
              <a:t>Добавьте содержимое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2AED95B-59A7-4359-BD74-24F920F71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8637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286DAE13-A93D-453A-8164-3F1E97F8F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4480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1FD2C3F4-5FD0-4B09-A5D5-7365D61084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480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28" name="Объект 13">
            <a:extLst>
              <a:ext uri="{FF2B5EF4-FFF2-40B4-BE49-F238E27FC236}">
                <a16:creationId xmlns:a16="http://schemas.microsoft.com/office/drawing/2014/main" id="{7BF6ABBB-7B41-4F0C-8416-9C72862D93C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859487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ru-RU" noProof="0"/>
              <a:t>Добавьте содержимое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id="{E1B58033-4461-43F1-8E7C-C6E5988BD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40615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1" name="Текст 7">
            <a:extLst>
              <a:ext uri="{FF2B5EF4-FFF2-40B4-BE49-F238E27FC236}">
                <a16:creationId xmlns:a16="http://schemas.microsoft.com/office/drawing/2014/main" id="{80CE999C-FC94-4BF1-BBCE-0A3A934097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645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6AFDE949-FC25-431E-8298-75F5A7B83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5645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29" name="Объект 13">
            <a:extLst>
              <a:ext uri="{FF2B5EF4-FFF2-40B4-BE49-F238E27FC236}">
                <a16:creationId xmlns:a16="http://schemas.microsoft.com/office/drawing/2014/main" id="{426B07AE-648A-4C6E-8FE4-B8C6D4A1B42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49780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ru-RU" noProof="0"/>
              <a:t>Добавьте содержимое</a:t>
            </a:r>
          </a:p>
        </p:txBody>
      </p:sp>
      <p:sp>
        <p:nvSpPr>
          <p:cNvPr id="34" name="Текст 7">
            <a:extLst>
              <a:ext uri="{FF2B5EF4-FFF2-40B4-BE49-F238E27FC236}">
                <a16:creationId xmlns:a16="http://schemas.microsoft.com/office/drawing/2014/main" id="{BAB49F71-4118-47B2-B571-8DC9A3E94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0908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5" name="Текст 7">
            <a:extLst>
              <a:ext uri="{FF2B5EF4-FFF2-40B4-BE49-F238E27FC236}">
                <a16:creationId xmlns:a16="http://schemas.microsoft.com/office/drawing/2014/main" id="{E6D674D8-A1E4-4A7E-929B-32FBA3082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090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6" name="Текст 7">
            <a:extLst>
              <a:ext uri="{FF2B5EF4-FFF2-40B4-BE49-F238E27FC236}">
                <a16:creationId xmlns:a16="http://schemas.microsoft.com/office/drawing/2014/main" id="{18E1E8CE-0AA4-4E2F-8DD0-006946935A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090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42" name="Объект 13">
            <a:extLst>
              <a:ext uri="{FF2B5EF4-FFF2-40B4-BE49-F238E27FC236}">
                <a16:creationId xmlns:a16="http://schemas.microsoft.com/office/drawing/2014/main" id="{0C1E203C-1E7A-4194-97B0-B477E6F3723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264601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ru-RU" noProof="0"/>
              <a:t>Добавьте содержимое</a:t>
            </a:r>
          </a:p>
        </p:txBody>
      </p:sp>
      <p:sp>
        <p:nvSpPr>
          <p:cNvPr id="38" name="Текст 7">
            <a:extLst>
              <a:ext uri="{FF2B5EF4-FFF2-40B4-BE49-F238E27FC236}">
                <a16:creationId xmlns:a16="http://schemas.microsoft.com/office/drawing/2014/main" id="{C03A45F5-F36F-429B-9C83-90B1DB716F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5729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39" name="Текст 7">
            <a:extLst>
              <a:ext uri="{FF2B5EF4-FFF2-40B4-BE49-F238E27FC236}">
                <a16:creationId xmlns:a16="http://schemas.microsoft.com/office/drawing/2014/main" id="{6A7CD68A-F84C-4F36-A46D-DB7BA329AB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5729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40" name="Текст 7">
            <a:extLst>
              <a:ext uri="{FF2B5EF4-FFF2-40B4-BE49-F238E27FC236}">
                <a16:creationId xmlns:a16="http://schemas.microsoft.com/office/drawing/2014/main" id="{E67019EA-0584-46F5-BDB3-D2B3C717B0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5729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8EA36FF-A158-49B3-9C17-39C94920B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617" y="179270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FF42D5D-9DBF-475A-BC06-666D080D3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80595" y="1800726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6AEDC3F-C3D2-4184-860D-65645BBD6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70888" y="180072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C227352-6F71-4914-9AB1-AB4448667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5709" y="182077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2289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н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593254-CE4F-4114-A997-06CBC039F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365125"/>
            <a:ext cx="7287768" cy="1325563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5E7DBF41-B4A1-4B29-B32C-DDF5058C12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000" y="1941230"/>
            <a:ext cx="9144000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E442D9A9-D2E2-42FD-945D-1EF6DC435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4448" y="4407408"/>
            <a:ext cx="7287768" cy="1371600"/>
          </a:xfrm>
        </p:spPr>
        <p:txBody>
          <a:bodyPr rtlCol="0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067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9384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5637276" cy="41148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6B717642-3C5E-4830-BCBC-E7FAE8B779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90524"/>
            <a:ext cx="5637276" cy="41148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A83FC01-0C03-4607-B5EA-8C230EA7CA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2000"/>
              </a:lnSpc>
              <a:buNone/>
              <a:defRPr sz="1600"/>
            </a:lvl1pPr>
            <a:lvl2pPr marL="457200" indent="0">
              <a:lnSpc>
                <a:spcPts val="2000"/>
              </a:lnSpc>
              <a:buNone/>
              <a:defRPr sz="1600"/>
            </a:lvl2pPr>
            <a:lvl3pPr marL="914400" indent="0">
              <a:lnSpc>
                <a:spcPts val="20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2000"/>
              </a:lnSpc>
              <a:buNone/>
              <a:defRPr sz="1600"/>
            </a:lvl4pPr>
            <a:lvl5pPr marL="1828800" indent="0">
              <a:lnSpc>
                <a:spcPts val="20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0822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11274552" cy="4171951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9C910F3-1CC6-467F-A64A-2DDFE463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550E3EA-37A2-40C0-A78F-3C0AB0F781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/>
            </a:lvl1pPr>
            <a:lvl2pPr marL="457200" indent="0">
              <a:lnSpc>
                <a:spcPts val="1800"/>
              </a:lnSpc>
              <a:buNone/>
              <a:defRPr sz="1600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1800"/>
              </a:lnSpc>
              <a:buNone/>
              <a:defRPr sz="1600"/>
            </a:lvl4pPr>
            <a:lvl5pPr marL="1828800" indent="0">
              <a:lnSpc>
                <a:spcPts val="18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63244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79929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A79566-C1F8-443D-A135-C668898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5CF363-F733-460B-9E71-BF70442A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0FA47-58F4-4B95-AD52-4EFE7977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8949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1" name="Текст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2182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32" name="Текст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2557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86164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34" name="Текст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86913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7086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13B5FF-9D53-4FD4-B752-22F188FA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083EC5-999D-4EF5-A22C-FD19C31D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215B34-3A95-488E-8DAD-34652A5B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25497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197C18-82B5-4EB5-9010-63FFB7F5316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25D6D-4906-4DAB-B1BA-9436026F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975A10-62C2-4D29-B192-A142562FE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B58235-2C90-48E1-8A68-7413F78398F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FCAF9B-D406-4E4F-B804-AF188F65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E5FF7C-B4CA-48C1-B1A5-2AA329D3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AABB43-2086-4CDB-B2A4-E51E7D83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47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686" y="365125"/>
            <a:ext cx="9986601" cy="132556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8692" y="1912336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73892" y="1874838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8692" y="2388253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3892" y="2337741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518687" y="3608720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3887" y="3571222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18687" y="4084637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83887" y="4034125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  <p:sp>
        <p:nvSpPr>
          <p:cNvPr id="15" name="Рисунок 10">
            <a:extLst>
              <a:ext uri="{FF2B5EF4-FFF2-40B4-BE49-F238E27FC236}">
                <a16:creationId xmlns:a16="http://schemas.microsoft.com/office/drawing/2014/main" id="{A12F2D63-1E00-4379-A32F-B52857A502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4271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365125"/>
            <a:ext cx="460231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8000" y="169164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00" y="2093976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0" y="2962656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8000" y="331012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8462AFAF-169F-4E2A-AC00-6E86665954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354" y="393192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9FDE6BB6-DE86-4B19-B83F-5B83A89477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0354" y="427024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Текст 4">
            <a:extLst>
              <a:ext uri="{FF2B5EF4-FFF2-40B4-BE49-F238E27FC236}">
                <a16:creationId xmlns:a16="http://schemas.microsoft.com/office/drawing/2014/main" id="{2B544474-29CA-4D8E-AC15-C05ABDF606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70354" y="4855464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Текст 12">
            <a:extLst>
              <a:ext uri="{FF2B5EF4-FFF2-40B4-BE49-F238E27FC236}">
                <a16:creationId xmlns:a16="http://schemas.microsoft.com/office/drawing/2014/main" id="{7C778245-11E1-4B65-ADC1-E9D3DE34E5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354" y="5193792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1357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проду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1C922A-9F54-409C-8C2C-90A55B890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00706" y="0"/>
            <a:ext cx="6095999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22" y="365125"/>
            <a:ext cx="538607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84" y="1566525"/>
            <a:ext cx="3401568" cy="371246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9922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457506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922" y="236897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57506" y="2355956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19917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7501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917" y="4319794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67501" y="430678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18" name="Нижний колонтитул 7">
            <a:extLst>
              <a:ext uri="{FF2B5EF4-FFF2-40B4-BE49-F238E27FC236}">
                <a16:creationId xmlns:a16="http://schemas.microsoft.com/office/drawing/2014/main" id="{37667359-6B2F-4D7C-932B-CE6A0E91C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23" name="Номер слайда 8">
            <a:extLst>
              <a:ext uri="{FF2B5EF4-FFF2-40B4-BE49-F238E27FC236}">
                <a16:creationId xmlns:a16="http://schemas.microsoft.com/office/drawing/2014/main" id="{C69C9BA9-6130-4098-A0A6-E1A00A3B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9969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роблема и 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2pPr>
            <a:lvl3pPr marL="9144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3pPr>
            <a:lvl4pPr marL="13716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4pPr>
            <a:lvl5pPr marL="18288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65806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1112" y="3513220"/>
            <a:ext cx="8682164" cy="1828799"/>
          </a:xfrm>
          <a:solidFill>
            <a:schemeClr val="accent3">
              <a:alpha val="90000"/>
            </a:schemeClr>
          </a:solidFill>
        </p:spPr>
        <p:txBody>
          <a:bodyPr lIns="1371600" tIns="0" bIns="0" rtlCol="0" anchor="ctr">
            <a:noAutofit/>
          </a:bodyPr>
          <a:lstStyle>
            <a:lvl1pPr algn="ct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99958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знес-мод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8" name="Рисунок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910104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1109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2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1109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9" name="Рисунок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951917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56048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3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56048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20" name="Рисунок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993730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185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4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9185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5" name="Дата 1">
            <a:extLst>
              <a:ext uri="{FF2B5EF4-FFF2-40B4-BE49-F238E27FC236}">
                <a16:creationId xmlns:a16="http://schemas.microsoft.com/office/drawing/2014/main" id="{6FCC4B1F-E859-43CC-8B33-EE155744227A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068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курен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72" y="365125"/>
            <a:ext cx="10193315" cy="132556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62073" y="1853548"/>
            <a:ext cx="4572000" cy="64008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62073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94485" y="1853548"/>
            <a:ext cx="4572000" cy="640080"/>
          </a:xfrm>
          <a:noFill/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94485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582C2B31-DB43-4AEF-AA1E-62866E69E5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5009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chemeClr val="bg2"/>
            </a:gs>
            <a:gs pos="1000">
              <a:srgbClr val="89F96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84" r:id="rId3"/>
    <p:sldLayoutId id="2147483671" r:id="rId4"/>
    <p:sldLayoutId id="2147483683" r:id="rId5"/>
    <p:sldLayoutId id="2147483667" r:id="rId6"/>
    <p:sldLayoutId id="2147483688" r:id="rId7"/>
    <p:sldLayoutId id="2147483673" r:id="rId8"/>
    <p:sldLayoutId id="2147483672" r:id="rId9"/>
    <p:sldLayoutId id="2147483669" r:id="rId10"/>
    <p:sldLayoutId id="2147483682" r:id="rId11"/>
    <p:sldLayoutId id="2147483663" r:id="rId12"/>
    <p:sldLayoutId id="2147483677" r:id="rId13"/>
    <p:sldLayoutId id="2147483653" r:id="rId14"/>
    <p:sldLayoutId id="2147483678" r:id="rId15"/>
    <p:sldLayoutId id="2147483650" r:id="rId16"/>
    <p:sldLayoutId id="2147483654" r:id="rId17"/>
    <p:sldLayoutId id="2147483681" r:id="rId18"/>
    <p:sldLayoutId id="2147483686" r:id="rId19"/>
    <p:sldLayoutId id="2147483690" r:id="rId20"/>
    <p:sldLayoutId id="2147483676" r:id="rId21"/>
    <p:sldLayoutId id="2147483680" r:id="rId22"/>
    <p:sldLayoutId id="2147483675" r:id="rId23"/>
    <p:sldLayoutId id="2147483652" r:id="rId24"/>
    <p:sldLayoutId id="2147483665" r:id="rId25"/>
    <p:sldLayoutId id="2147483655" r:id="rId26"/>
    <p:sldLayoutId id="2147483656" r:id="rId27"/>
    <p:sldLayoutId id="2147483657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6.png"/><Relationship Id="rId4" Type="http://schemas.openxmlformats.org/officeDocument/2006/relationships/image" Target="../media/image27.emf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70" y="2513013"/>
            <a:ext cx="5601730" cy="2081316"/>
          </a:xfrm>
        </p:spPr>
        <p:txBody>
          <a:bodyPr rtlCol="0">
            <a:noAutofit/>
          </a:bodyPr>
          <a:lstStyle/>
          <a:p>
            <a:pPr algn="ctr" rtl="0"/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Краткосрочный просветительский проект </a:t>
            </a:r>
            <a:b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</a:br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«От микрозелени на подоконнике </a:t>
            </a:r>
            <a:b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</a:br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к сити-фермерству»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672" y="1522872"/>
            <a:ext cx="11455625" cy="660986"/>
          </a:xfrm>
        </p:spPr>
        <p:txBody>
          <a:bodyPr rtlCol="0">
            <a:noAutofit/>
          </a:bodyPr>
          <a:lstStyle/>
          <a:p>
            <a:pPr algn="ctr" rtl="0">
              <a:spcBef>
                <a:spcPts val="0"/>
              </a:spcBef>
            </a:pPr>
            <a:r>
              <a:rPr lang="ru-RU" sz="2200" b="1" dirty="0">
                <a:solidFill>
                  <a:schemeClr val="bg2">
                    <a:lumMod val="25000"/>
                  </a:schemeClr>
                </a:solidFill>
              </a:rPr>
              <a:t>Естественнонаучная направленность</a:t>
            </a:r>
          </a:p>
          <a:p>
            <a:pPr algn="ctr" rtl="0">
              <a:spcBef>
                <a:spcPts val="0"/>
              </a:spcBef>
            </a:pPr>
            <a:r>
              <a:rPr lang="ru-RU" sz="2200" b="1" dirty="0">
                <a:solidFill>
                  <a:schemeClr val="bg2">
                    <a:lumMod val="25000"/>
                  </a:schemeClr>
                </a:solidFill>
              </a:rPr>
              <a:t>Номинация «Продовольственная безопасность» (</a:t>
            </a:r>
            <a:r>
              <a:rPr lang="ru-RU" sz="2200" b="1" dirty="0" err="1">
                <a:solidFill>
                  <a:schemeClr val="bg2">
                    <a:lumMod val="25000"/>
                  </a:schemeClr>
                </a:solidFill>
              </a:rPr>
              <a:t>агротехнологии</a:t>
            </a:r>
            <a:r>
              <a:rPr lang="ru-RU" sz="2200" b="1" dirty="0">
                <a:solidFill>
                  <a:schemeClr val="bg2">
                    <a:lumMod val="25000"/>
                  </a:schemeClr>
                </a:solidFill>
              </a:rPr>
              <a:t> растениеводства</a:t>
            </a:r>
            <a:r>
              <a:rPr lang="uk-UA" sz="2200" b="1" dirty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ru-RU" sz="2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41F242-57EE-4ED7-BEA1-5BAB577728B3}"/>
              </a:ext>
            </a:extLst>
          </p:cNvPr>
          <p:cNvSpPr txBox="1"/>
          <p:nvPr/>
        </p:nvSpPr>
        <p:spPr>
          <a:xfrm>
            <a:off x="780744" y="200937"/>
            <a:ext cx="10791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2">
                    <a:lumMod val="25000"/>
                  </a:schemeClr>
                </a:solidFill>
              </a:rPr>
              <a:t>Всероссийский Конкурс образователь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ных практик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по обновлению содержания и технологий дополнительного образования в соответствии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с приоритетными направлениями, в том числе каникулярных профориентационных школ, организованных образовательными организациями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1A02537-C6FC-4231-B982-4EDFBDFB8C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39" y="2379605"/>
            <a:ext cx="6183831" cy="4122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 txBox="1">
            <a:spLocks/>
          </p:cNvSpPr>
          <p:nvPr/>
        </p:nvSpPr>
        <p:spPr>
          <a:xfrm>
            <a:off x="6989805" y="4923484"/>
            <a:ext cx="5062151" cy="1504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</a:rPr>
              <a:t>Пиляева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 Елена Николаевна,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педагог дополнительного образования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ГБОУДО ДТДМ «Неоткрытые острова»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532" y="6037783"/>
            <a:ext cx="1816765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02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51F8B5-CC05-4D7D-8958-7FAC26EFAE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32" y="3568489"/>
            <a:ext cx="2506607" cy="2709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BF0CC3-2CBD-4D91-BB5F-E9442A0D3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006783" y="1314926"/>
            <a:ext cx="1502708" cy="304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D9A537-7DFE-4E73-A8B7-5CD56BDD03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913593" y="-216286"/>
            <a:ext cx="1679547" cy="305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20409" y="1111894"/>
            <a:ext cx="6397540" cy="9758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b="1" noProof="1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Вкусная и полезная добавка к рациону питания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449B5D-B705-4752-BE12-E5114D847D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585" y="471120"/>
            <a:ext cx="1834435" cy="3097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9">
            <a:extLst>
              <a:ext uri="{FF2B5EF4-FFF2-40B4-BE49-F238E27FC236}">
                <a16:creationId xmlns:a16="http://schemas.microsoft.com/office/drawing/2014/main" id="{2D21815C-7457-4C24-A1C4-FF45A624A0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358117"/>
              </p:ext>
            </p:extLst>
          </p:nvPr>
        </p:nvGraphicFramePr>
        <p:xfrm>
          <a:off x="5962075" y="1811140"/>
          <a:ext cx="5560984" cy="1541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4799">
                  <a:extLst>
                    <a:ext uri="{9D8B030D-6E8A-4147-A177-3AD203B41FA5}">
                      <a16:colId xmlns:a16="http://schemas.microsoft.com/office/drawing/2014/main" val="94443755"/>
                    </a:ext>
                  </a:extLst>
                </a:gridCol>
                <a:gridCol w="1705345">
                  <a:extLst>
                    <a:ext uri="{9D8B030D-6E8A-4147-A177-3AD203B41FA5}">
                      <a16:colId xmlns:a16="http://schemas.microsoft.com/office/drawing/2014/main" val="99852674"/>
                    </a:ext>
                  </a:extLst>
                </a:gridCol>
                <a:gridCol w="1800840">
                  <a:extLst>
                    <a:ext uri="{9D8B030D-6E8A-4147-A177-3AD203B41FA5}">
                      <a16:colId xmlns:a16="http://schemas.microsoft.com/office/drawing/2014/main" val="4197209896"/>
                    </a:ext>
                  </a:extLst>
                </a:gridCol>
              </a:tblGrid>
              <a:tr h="62998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Краснокочанная капуста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Микрозелень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Взрослое растение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7075295"/>
                  </a:ext>
                </a:extLst>
              </a:tr>
              <a:tr h="41808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витамин 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40: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0933885"/>
                  </a:ext>
                </a:extLst>
              </a:tr>
              <a:tr h="49359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витамин 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6: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0855639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7CF5A110-8042-4F4D-BD2D-3B61C9A30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122607"/>
              </p:ext>
            </p:extLst>
          </p:nvPr>
        </p:nvGraphicFramePr>
        <p:xfrm>
          <a:off x="5952719" y="4907696"/>
          <a:ext cx="5607390" cy="1011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145">
                  <a:extLst>
                    <a:ext uri="{9D8B030D-6E8A-4147-A177-3AD203B41FA5}">
                      <a16:colId xmlns:a16="http://schemas.microsoft.com/office/drawing/2014/main" val="3226941906"/>
                    </a:ext>
                  </a:extLst>
                </a:gridCol>
                <a:gridCol w="1688756">
                  <a:extLst>
                    <a:ext uri="{9D8B030D-6E8A-4147-A177-3AD203B41FA5}">
                      <a16:colId xmlns:a16="http://schemas.microsoft.com/office/drawing/2014/main" val="4216739158"/>
                    </a:ext>
                  </a:extLst>
                </a:gridCol>
                <a:gridCol w="1860489">
                  <a:extLst>
                    <a:ext uri="{9D8B030D-6E8A-4147-A177-3AD203B41FA5}">
                      <a16:colId xmlns:a16="http://schemas.microsoft.com/office/drawing/2014/main" val="453575558"/>
                    </a:ext>
                  </a:extLst>
                </a:gridCol>
              </a:tblGrid>
              <a:tr h="64053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Базилик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Микрозелень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Взрослое растение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408555"/>
                  </a:ext>
                </a:extLst>
              </a:tr>
              <a:tr h="37066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витамина 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8: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9549450"/>
                  </a:ext>
                </a:extLst>
              </a:tr>
            </a:tbl>
          </a:graphicData>
        </a:graphic>
      </p:graphicFrame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10EDEA60-D6D8-4072-820B-36B392C92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599375"/>
              </p:ext>
            </p:extLst>
          </p:nvPr>
        </p:nvGraphicFramePr>
        <p:xfrm>
          <a:off x="5958661" y="3477728"/>
          <a:ext cx="5595506" cy="130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6674">
                  <a:extLst>
                    <a:ext uri="{9D8B030D-6E8A-4147-A177-3AD203B41FA5}">
                      <a16:colId xmlns:a16="http://schemas.microsoft.com/office/drawing/2014/main" val="3226941906"/>
                    </a:ext>
                  </a:extLst>
                </a:gridCol>
                <a:gridCol w="1729946">
                  <a:extLst>
                    <a:ext uri="{9D8B030D-6E8A-4147-A177-3AD203B41FA5}">
                      <a16:colId xmlns:a16="http://schemas.microsoft.com/office/drawing/2014/main" val="4216739158"/>
                    </a:ext>
                  </a:extLst>
                </a:gridCol>
                <a:gridCol w="1818886">
                  <a:extLst>
                    <a:ext uri="{9D8B030D-6E8A-4147-A177-3AD203B41FA5}">
                      <a16:colId xmlns:a16="http://schemas.microsoft.com/office/drawing/2014/main" val="453575558"/>
                    </a:ext>
                  </a:extLst>
                </a:gridCol>
              </a:tblGrid>
              <a:tr h="67583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Кориандр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Микрозелень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Взрослое растение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408555"/>
                  </a:ext>
                </a:extLst>
              </a:tr>
              <a:tr h="62920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витамин </a:t>
                      </a:r>
                      <a:r>
                        <a:rPr lang="el-GR" sz="16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β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-каротина</a:t>
                      </a:r>
                      <a:endParaRPr lang="ru-RU" sz="1600" b="1" dirty="0"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3: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9549450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78D4A4E-8421-40D4-BECB-D02A0B28CE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2"/>
          <a:stretch/>
        </p:blipFill>
        <p:spPr>
          <a:xfrm rot="5400000">
            <a:off x="2723548" y="3705518"/>
            <a:ext cx="2709642" cy="2404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 txBox="1">
            <a:spLocks/>
          </p:cNvSpPr>
          <p:nvPr/>
        </p:nvSpPr>
        <p:spPr>
          <a:xfrm>
            <a:off x="5882265" y="354367"/>
            <a:ext cx="5456669" cy="698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Результаты образовательной практики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(органолептический анализ)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66" y="6043815"/>
            <a:ext cx="1816765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44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5285" y="766974"/>
            <a:ext cx="6928682" cy="7698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0">
              <a:lnSpc>
                <a:spcPct val="100000"/>
              </a:lnSpc>
            </a:pPr>
            <a:r>
              <a:rPr lang="ru-RU" b="1" noProof="1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Решение об участии в Московском чемпионате профессионального мастерства «Мастерята»</a:t>
            </a:r>
          </a:p>
          <a:p>
            <a:pPr rtl="0"/>
            <a:endParaRPr lang="ru-RU" noProof="1">
              <a:latin typeface="Book Antiqua" panose="0204060205030503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DCBAFB-CD79-4506-A623-253A309459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44" y="1536801"/>
            <a:ext cx="1856053" cy="260081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DE97DF-1701-4C0B-B351-DF0284A852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75" y="4257052"/>
            <a:ext cx="2427390" cy="169761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079838-C27F-4622-B170-3CF3EC036A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48" y="1536802"/>
            <a:ext cx="1866496" cy="26154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F7E7C4D-16DC-4A4E-95DD-674DCF7FD2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36" y="4257052"/>
            <a:ext cx="2393897" cy="16741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D46A791-D904-4477-AB92-CB1BEE740F9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307" y="3292643"/>
            <a:ext cx="1899734" cy="2662026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 txBox="1">
            <a:spLocks/>
          </p:cNvSpPr>
          <p:nvPr/>
        </p:nvSpPr>
        <p:spPr>
          <a:xfrm>
            <a:off x="1381448" y="129484"/>
            <a:ext cx="9386566" cy="698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Результаты образовательной практики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42" y="1543861"/>
            <a:ext cx="2566638" cy="2593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7705600" y="751353"/>
            <a:ext cx="41189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noProof="1">
                <a:latin typeface="Book Antiqua" panose="02040602050305030304" pitchFamily="18" charset="0"/>
              </a:rPr>
              <a:t>Связь с городской образовательной средой: посещение программ научно-познавательного центра «Заповедное посольство» и Флорариума парка «Зарядье»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856" y="2705966"/>
            <a:ext cx="3636409" cy="335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754" y="6012896"/>
            <a:ext cx="1816765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94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9950" y="514629"/>
            <a:ext cx="6822482" cy="1859503"/>
          </a:xfrm>
        </p:spPr>
        <p:txBody>
          <a:bodyPr rtlCol="0">
            <a:noAutofit/>
          </a:bodyPr>
          <a:lstStyle/>
          <a:p>
            <a:pPr algn="ctr" rtl="0"/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Место образовательной практики</a:t>
            </a:r>
            <a:b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в дополнительной общеобразовательной общеразвивающей программе</a:t>
            </a:r>
            <a:b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«Мир под микроскопом»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1716" y="2829715"/>
            <a:ext cx="6738950" cy="3488706"/>
          </a:xfrm>
        </p:spPr>
        <p:txBody>
          <a:bodyPr rtlCol="0">
            <a:no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Краткосрочный просветительский проект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позволяет расширять содержание программы;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способствует развитию исследовательской активности обучающихся, вовлечению детей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      в городскую научно-образовательную среду;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 является действенным инструментом ранней профориентации.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72" y="514629"/>
            <a:ext cx="4535408" cy="2921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3" y="3486463"/>
            <a:ext cx="4602707" cy="292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444" y="5958726"/>
            <a:ext cx="1816765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9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820B7D-2E59-41AC-B52D-4C00C755FC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8"/>
          <a:stretch/>
        </p:blipFill>
        <p:spPr>
          <a:xfrm>
            <a:off x="0" y="5186927"/>
            <a:ext cx="12192000" cy="167844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D779DE4-CAEA-4617-897E-FEC9A2AC2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579" y="1317514"/>
            <a:ext cx="5110521" cy="53419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rtl="0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Краткая история развития сити-фермерства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6091E26-6697-4FFA-91DC-FF5001DDE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03317" y="3013106"/>
            <a:ext cx="5892737" cy="674771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Выращивание микрозелени – возможность освоить азы сити-фермерства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160FC76B-FDDE-4574-85B7-495FBA6F90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04238" y="3806013"/>
            <a:ext cx="5617893" cy="1217834"/>
          </a:xfrm>
        </p:spPr>
        <p:txBody>
          <a:bodyPr rtlCol="0"/>
          <a:lstStyle/>
          <a:p>
            <a:pPr algn="ctr" rtl="0">
              <a:spcBef>
                <a:spcPts val="0"/>
              </a:spcBef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Предложить освоить основы данной профессии при самостоятельном взращивании микрозелени.  Знакомство</a:t>
            </a:r>
          </a:p>
          <a:p>
            <a:pPr algn="ctr" rtl="0">
              <a:spcBef>
                <a:spcPts val="0"/>
              </a:spcBef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с особенностями проращивания микрозелени.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8BF88255-7F56-4B30-96C2-60927A377B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3632" y="3826954"/>
            <a:ext cx="5363621" cy="1065502"/>
          </a:xfrm>
        </p:spPr>
        <p:txBody>
          <a:bodyPr rtlCol="0"/>
          <a:lstStyle/>
          <a:p>
            <a:pPr algn="ctr" rtl="0">
              <a:spcBef>
                <a:spcPts val="0"/>
              </a:spcBef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Ознакомление с ростом численности населения планеты и с ростом  городского населения  мира за последние</a:t>
            </a:r>
          </a:p>
          <a:p>
            <a:pPr algn="ctr" rtl="0">
              <a:spcBef>
                <a:spcPts val="0"/>
              </a:spcBef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100 лет, беседа о сокращении площади пахотных земель.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D32255BC-C6D7-45F4-AA99-1EBC2D1ABC4D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27352" y="3016026"/>
            <a:ext cx="5675965" cy="872480"/>
          </a:xfrm>
        </p:spPr>
        <p:txBody>
          <a:bodyPr rtlCol="0">
            <a:noAutofit/>
          </a:bodyPr>
          <a:lstStyle/>
          <a:p>
            <a:pPr algn="ctr" rtl="0">
              <a:spcBef>
                <a:spcPts val="0"/>
              </a:spcBef>
            </a:pPr>
            <a:r>
              <a:rPr lang="ru-RU" sz="19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Значение развития современного сити-фермерства для обеспечения продовольствием</a:t>
            </a:r>
          </a:p>
          <a:p>
            <a:pPr algn="ctr" rtl="0">
              <a:spcBef>
                <a:spcPts val="0"/>
              </a:spcBef>
            </a:pPr>
            <a:r>
              <a:rPr lang="ru-RU" sz="19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современных городов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95C519DA-06A3-4391-AAF4-8C7122770C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04238" y="1377772"/>
            <a:ext cx="5570644" cy="472179"/>
          </a:xfrm>
        </p:spPr>
        <p:txBody>
          <a:bodyPr rtlCol="0">
            <a:normAutofit/>
          </a:bodyPr>
          <a:lstStyle/>
          <a:p>
            <a:pPr algn="ctr" rtl="0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Преимущества и перспективы сити-фермерства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4A05B1DF-9A99-47CA-BA3D-7881266BC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5786" y="1859759"/>
            <a:ext cx="5179314" cy="1081729"/>
          </a:xfrm>
        </p:spPr>
        <p:txBody>
          <a:bodyPr rtlCol="0"/>
          <a:lstStyle/>
          <a:p>
            <a:pPr algn="ctr" rtl="0">
              <a:spcBef>
                <a:spcPts val="0"/>
              </a:spcBef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Короткий экскурс в историю развития</a:t>
            </a:r>
          </a:p>
          <a:p>
            <a:pPr algn="ctr" rtl="0">
              <a:spcBef>
                <a:spcPts val="0"/>
              </a:spcBef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сити-фермерства, знакомство с современным</a:t>
            </a:r>
          </a:p>
          <a:p>
            <a:pPr algn="ctr" rtl="0">
              <a:spcBef>
                <a:spcPts val="0"/>
              </a:spcBef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вертикальным и горизонтальным озеленением городов.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B1A13A6-E2A0-4091-A4B3-A50F0962D1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04238" y="1849951"/>
            <a:ext cx="5883681" cy="1110353"/>
          </a:xfrm>
        </p:spPr>
        <p:txBody>
          <a:bodyPr rtlCol="0"/>
          <a:lstStyle/>
          <a:p>
            <a:pPr algn="ctr" rtl="0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Выявить преимущества сити-фермерства ,  сделать выводы о перспективности профессии сити-фермера, обратить внимание на многогранность знаний, необходимых данной компетенции.</a:t>
            </a:r>
          </a:p>
          <a:p>
            <a:pPr rtl="0"/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 txBox="1">
            <a:spLocks/>
          </p:cNvSpPr>
          <p:nvPr/>
        </p:nvSpPr>
        <p:spPr>
          <a:xfrm>
            <a:off x="1079204" y="365919"/>
            <a:ext cx="10033592" cy="1230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Подготовительный этап реализации образовательной практики</a:t>
            </a:r>
          </a:p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(объяснительно-иллюстративный метод)</a:t>
            </a:r>
          </a:p>
          <a:p>
            <a:pPr algn="ctr"/>
            <a:endParaRPr lang="ru-RU" sz="30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ea typeface="Source Sans Pro Light" panose="020B060402020202020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992" y="6040133"/>
            <a:ext cx="1816765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11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820B7D-2E59-41AC-B52D-4C00C755FC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8"/>
          <a:stretch/>
        </p:blipFill>
        <p:spPr>
          <a:xfrm>
            <a:off x="1" y="5213450"/>
            <a:ext cx="12192000" cy="172703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D779DE4-CAEA-4617-897E-FEC9A2AC2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6390" y="1341584"/>
            <a:ext cx="4350867" cy="457200"/>
          </a:xfrm>
        </p:spPr>
        <p:txBody>
          <a:bodyPr vert="horz" lIns="91440" tIns="45720" rIns="91440" bIns="45720" rtlCol="0" anchor="b">
            <a:noAutofit/>
          </a:bodyPr>
          <a:lstStyle/>
          <a:p>
            <a:pPr rtl="0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Изучение типов гидропонных систем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6091E26-6697-4FFA-91DC-FF5001DDE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76411" y="2914898"/>
            <a:ext cx="4487367" cy="523878"/>
          </a:xfrm>
        </p:spPr>
        <p:txBody>
          <a:bodyPr rtlCol="0" anchor="b">
            <a:normAutofit fontScale="92500"/>
          </a:bodyPr>
          <a:lstStyle/>
          <a:p>
            <a:pPr algn="ctr" rtl="0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Source Sans Pro Light" panose="020B0604020202020204" charset="0"/>
                <a:ea typeface="Source Sans Pro Light" panose="020B0604020202020204" charset="0"/>
              </a:rPr>
              <a:t>Изучение условий проращивания семян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160FC76B-FDDE-4574-85B7-495FBA6F90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218" y="1876266"/>
            <a:ext cx="5867210" cy="968734"/>
          </a:xfrm>
        </p:spPr>
        <p:txBody>
          <a:bodyPr rtlCol="0"/>
          <a:lstStyle/>
          <a:p>
            <a:pPr algn="ctr" rtl="0">
              <a:spcBef>
                <a:spcPts val="0"/>
              </a:spcBef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Source Sans Pro Light" panose="020B0604020202020204" charset="0"/>
                <a:ea typeface="Source Sans Pro Light" panose="020B0604020202020204" charset="0"/>
              </a:rPr>
              <a:t>Анализ и выбор гидропонных систем,</a:t>
            </a:r>
          </a:p>
          <a:p>
            <a:pPr algn="ctr" rtl="0">
              <a:spcBef>
                <a:spcPts val="0"/>
              </a:spcBef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Source Sans Pro Light" panose="020B0604020202020204" charset="0"/>
                <a:ea typeface="Source Sans Pro Light" panose="020B0604020202020204" charset="0"/>
              </a:rPr>
              <a:t>наиболее подходящих для выращивания микрозелени</a:t>
            </a:r>
          </a:p>
          <a:p>
            <a:pPr algn="ctr" rtl="0">
              <a:spcBef>
                <a:spcPts val="0"/>
              </a:spcBef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Source Sans Pro Light" panose="020B0604020202020204" charset="0"/>
                <a:ea typeface="Source Sans Pro Light" panose="020B0604020202020204" charset="0"/>
              </a:rPr>
              <a:t>в домашних условиях.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8BF88255-7F56-4B30-96C2-60927A377B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24574" y="3438776"/>
            <a:ext cx="5191040" cy="1397228"/>
          </a:xfrm>
        </p:spPr>
        <p:txBody>
          <a:bodyPr rtlCol="0"/>
          <a:lstStyle/>
          <a:p>
            <a:pPr algn="ctr" rtl="0"/>
            <a:r>
              <a:rPr lang="ru-RU" dirty="0"/>
              <a:t>Знакомство со строением семян, фазами роста растений. Выявление отличий в проращивании семян и выращивании растений. Знакомство с основами агротехники микрозелени.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D32255BC-C6D7-45F4-AA99-1EBC2D1ABC4D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47694" y="3067619"/>
            <a:ext cx="5274165" cy="408081"/>
          </a:xfrm>
        </p:spPr>
        <p:txBody>
          <a:bodyPr rtlCol="0">
            <a:normAutofit/>
          </a:bodyPr>
          <a:lstStyle/>
          <a:p>
            <a:pPr rtl="0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Source Sans Pro Light" panose="020B0604020202020204" charset="0"/>
                <a:ea typeface="Source Sans Pro Light" panose="020B0604020202020204" charset="0"/>
              </a:rPr>
              <a:t>Знакомство с материалами и оборудованием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95C519DA-06A3-4391-AAF4-8C7122770C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94227" y="1233334"/>
            <a:ext cx="4114800" cy="457200"/>
          </a:xfrm>
        </p:spPr>
        <p:txBody>
          <a:bodyPr rtlCol="0"/>
          <a:lstStyle/>
          <a:p>
            <a:pPr algn="ctr" rtl="0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Изучение типов субстрата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4A05B1DF-9A99-47CA-BA3D-7881266BC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7149" y="3477820"/>
            <a:ext cx="6487425" cy="1583797"/>
          </a:xfrm>
        </p:spPr>
        <p:txBody>
          <a:bodyPr rtlCol="0"/>
          <a:lstStyle/>
          <a:p>
            <a:pPr algn="ctr" rtl="0"/>
            <a:r>
              <a:rPr lang="ru-RU" dirty="0"/>
              <a:t>Инструктаж по техники безопасности при работе с приборами и оборудованием, знакомство с устройством проращивателя, правилами работы с рНметром и кондуктометром, техника безопасности при использовании рН регуляторов и удобрений, защитная одежда. 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B1A13A6-E2A0-4091-A4B3-A50F0962D1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2613" y="1670940"/>
            <a:ext cx="5564697" cy="1417603"/>
          </a:xfrm>
        </p:spPr>
        <p:txBody>
          <a:bodyPr rtlCol="0"/>
          <a:lstStyle/>
          <a:p>
            <a:pPr algn="ctr" rtl="0">
              <a:spcBef>
                <a:spcPts val="0"/>
              </a:spcBef>
            </a:pPr>
            <a:r>
              <a:rPr lang="ru-RU" dirty="0"/>
              <a:t>Изучение разных типов субстратов для гидропоники               (вермикулит, льняной коврик, перлит, керамзит),</a:t>
            </a:r>
          </a:p>
          <a:p>
            <a:pPr algn="ctr" rtl="0">
              <a:spcBef>
                <a:spcPts val="0"/>
              </a:spcBef>
            </a:pPr>
            <a:r>
              <a:rPr lang="ru-RU" dirty="0"/>
              <a:t>выявления наиболее подходящего субстрата</a:t>
            </a:r>
          </a:p>
          <a:p>
            <a:pPr algn="ctr" rtl="0">
              <a:spcBef>
                <a:spcPts val="0"/>
              </a:spcBef>
            </a:pPr>
            <a:r>
              <a:rPr lang="ru-RU" dirty="0"/>
              <a:t>в соответствии с задачами практики.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 txBox="1">
            <a:spLocks/>
          </p:cNvSpPr>
          <p:nvPr/>
        </p:nvSpPr>
        <p:spPr>
          <a:xfrm>
            <a:off x="328218" y="392658"/>
            <a:ext cx="11600170" cy="698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Подготовительный этап реализации</a:t>
            </a:r>
          </a:p>
          <a:p>
            <a:pPr algn="ctr"/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образовательной практики</a:t>
            </a:r>
          </a:p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(объяснительно-иллюстративный, исследовательский методы, демонстрация, практическая работа)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503" y="6196712"/>
            <a:ext cx="1927549" cy="76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11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DB2875-14E2-4BC3-B3BD-C793971CD3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1"/>
          <a:stretch/>
        </p:blipFill>
        <p:spPr>
          <a:xfrm>
            <a:off x="682453" y="3453219"/>
            <a:ext cx="3120705" cy="3169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3196" y="1562165"/>
            <a:ext cx="2562837" cy="460363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Постановка задач</a:t>
            </a:r>
            <a:endParaRPr lang="ru-RU" noProof="1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8475560-1314-4F6F-B967-DD1987F8FD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80731" y="4124925"/>
            <a:ext cx="6192447" cy="522138"/>
          </a:xfrm>
        </p:spPr>
        <p:txBody>
          <a:bodyPr rtlCol="0">
            <a:noAutofit/>
          </a:bodyPr>
          <a:lstStyle/>
          <a:p>
            <a:pPr algn="ctr" rtl="0"/>
            <a:r>
              <a:rPr lang="ru-RU" noProof="1">
                <a:solidFill>
                  <a:schemeClr val="bg2">
                    <a:lumMod val="25000"/>
                  </a:schemeClr>
                </a:solidFill>
                <a:latin typeface="+mj-lt"/>
              </a:rPr>
              <a:t>Технология приготовления и хранения  питательного раствора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EBD5053-EA58-46CE-BE67-4A2A342417F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22510" y="2055931"/>
            <a:ext cx="7164199" cy="951058"/>
          </a:xfrm>
        </p:spPr>
        <p:txBody>
          <a:bodyPr rtlCol="0"/>
          <a:lstStyle/>
          <a:p>
            <a:pPr algn="ctr" rtl="0">
              <a:spcBef>
                <a:spcPts val="0"/>
              </a:spcBef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Вырастить микрозелень двумя способами: с использование воды для полива</a:t>
            </a:r>
          </a:p>
          <a:p>
            <a:pPr algn="ctr" rtl="0">
              <a:spcBef>
                <a:spcPts val="0"/>
              </a:spcBef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и с использованием питательного раствора.</a:t>
            </a:r>
          </a:p>
          <a:p>
            <a:pPr algn="ctr" rtl="0">
              <a:spcBef>
                <a:spcPts val="0"/>
              </a:spcBef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Сравнить результаты и сделать выводы.</a:t>
            </a:r>
          </a:p>
        </p:txBody>
      </p:sp>
      <p:sp>
        <p:nvSpPr>
          <p:cNvPr id="106" name="Текст 105">
            <a:extLst>
              <a:ext uri="{FF2B5EF4-FFF2-40B4-BE49-F238E27FC236}">
                <a16:creationId xmlns:a16="http://schemas.microsoft.com/office/drawing/2014/main" id="{37264B0B-A362-43C1-9CC2-2F040CDC16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46467" y="4689731"/>
            <a:ext cx="6862195" cy="1350402"/>
          </a:xfrm>
        </p:spPr>
        <p:txBody>
          <a:bodyPr rtlCol="0"/>
          <a:lstStyle/>
          <a:p>
            <a:pPr marL="285750" indent="-285750" rt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нормализация кислотности воды;</a:t>
            </a:r>
          </a:p>
          <a:p>
            <a:pPr marL="285750" indent="-285750" rt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внесение удобрений в соответствии с фазой роста растений;</a:t>
            </a:r>
          </a:p>
          <a:p>
            <a:pPr marL="285750" indent="-285750" rt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контроль электропроводности и кислотности готового раствора;</a:t>
            </a:r>
          </a:p>
          <a:p>
            <a:pPr marL="285750" indent="-285750" rt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знакомство с правилами хранения раствора (стеклянная тара, темнота, вдали от источников тепла).</a:t>
            </a:r>
          </a:p>
          <a:p>
            <a:pPr marL="342900" indent="-342900" rtl="0">
              <a:buAutoNum type="arabicPeriod"/>
            </a:pP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1F1841-6DC9-4725-9D06-8CFF07E949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453" y="188311"/>
            <a:ext cx="3120705" cy="313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Текст 5">
            <a:extLst>
              <a:ext uri="{FF2B5EF4-FFF2-40B4-BE49-F238E27FC236}">
                <a16:creationId xmlns:a16="http://schemas.microsoft.com/office/drawing/2014/main" id="{40563686-46CD-4191-9E6B-249703D899D7}"/>
              </a:ext>
            </a:extLst>
          </p:cNvPr>
          <p:cNvSpPr txBox="1">
            <a:spLocks/>
          </p:cNvSpPr>
          <p:nvPr/>
        </p:nvSpPr>
        <p:spPr>
          <a:xfrm>
            <a:off x="3658470" y="3040392"/>
            <a:ext cx="7892281" cy="8973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noProof="1">
                <a:solidFill>
                  <a:schemeClr val="bg2">
                    <a:lumMod val="25000"/>
                  </a:schemeClr>
                </a:solidFill>
                <a:latin typeface="+mn-lt"/>
              </a:rPr>
              <a:t>Создание </a:t>
            </a:r>
            <a:r>
              <a:rPr lang="en-US" sz="1600" noProof="1">
                <a:solidFill>
                  <a:schemeClr val="bg2">
                    <a:lumMod val="25000"/>
                  </a:schemeClr>
                </a:solidFill>
                <a:latin typeface="+mn-lt"/>
              </a:rPr>
              <a:t>google </a:t>
            </a:r>
            <a:r>
              <a:rPr lang="ru-RU" sz="1600" noProof="1">
                <a:solidFill>
                  <a:schemeClr val="bg2">
                    <a:lumMod val="25000"/>
                  </a:schemeClr>
                </a:solidFill>
                <a:latin typeface="+mn-lt"/>
              </a:rPr>
              <a:t>формы для внесения данных и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noProof="1">
                <a:solidFill>
                  <a:schemeClr val="bg2">
                    <a:lumMod val="25000"/>
                  </a:schemeClr>
                </a:solidFill>
                <a:latin typeface="+mn-lt"/>
              </a:rPr>
              <a:t>сравнения этапов роста у разных видов растений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noProof="1">
                <a:solidFill>
                  <a:schemeClr val="bg2">
                    <a:lumMod val="25000"/>
                  </a:schemeClr>
                </a:solidFill>
                <a:latin typeface="+mn-lt"/>
              </a:rPr>
              <a:t>при использовании двух видов раствора для полива.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 txBox="1">
            <a:spLocks/>
          </p:cNvSpPr>
          <p:nvPr/>
        </p:nvSpPr>
        <p:spPr>
          <a:xfrm>
            <a:off x="2660159" y="655688"/>
            <a:ext cx="10033592" cy="698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Основной этап реализации</a:t>
            </a:r>
          </a:p>
          <a:p>
            <a:pPr algn="ctr"/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образовательной практики</a:t>
            </a:r>
          </a:p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(лабораторная и практическая работа</a:t>
            </a:r>
          </a:p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с использованием методов наглядной демонстрации и объяснения)</a:t>
            </a:r>
          </a:p>
          <a:p>
            <a:pPr algn="ctr"/>
            <a:endParaRPr lang="ru-RU" sz="30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ea typeface="Source Sans Pro Light" panose="020B060402020202020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992" y="6040133"/>
            <a:ext cx="1816765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82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BB1D29FD-175B-4836-A202-052373FB43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18545" y="2391809"/>
            <a:ext cx="4438910" cy="1416794"/>
          </a:xfrm>
        </p:spPr>
        <p:txBody>
          <a:bodyPr rtlCol="0"/>
          <a:lstStyle/>
          <a:p>
            <a:pPr algn="ctr" rtl="0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Сборка 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проращивателя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endParaRPr lang="ru-RU" sz="2000" dirty="0">
              <a:latin typeface="Book Antiqua" panose="02040602050305030304" pitchFamily="18" charset="0"/>
            </a:endParaRPr>
          </a:p>
          <a:p>
            <a:pPr algn="ctr" rtl="0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Ознакомление с маршрутным листом по проращиванию микрозелени</a:t>
            </a:r>
          </a:p>
        </p:txBody>
      </p:sp>
      <p:sp>
        <p:nvSpPr>
          <p:cNvPr id="34" name="Дата 33">
            <a:extLst>
              <a:ext uri="{FF2B5EF4-FFF2-40B4-BE49-F238E27FC236}">
                <a16:creationId xmlns:a16="http://schemas.microsoft.com/office/drawing/2014/main" id="{819C09A1-D392-4696-8592-3B25D659C0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/>
              <a:t>20ГГ</a:t>
            </a:r>
          </a:p>
        </p:txBody>
      </p:sp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D3DD62B0-9D80-446C-B585-E6355F27C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045283"/>
              </p:ext>
            </p:extLst>
          </p:nvPr>
        </p:nvGraphicFramePr>
        <p:xfrm>
          <a:off x="197066" y="184558"/>
          <a:ext cx="7086937" cy="65369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51850">
                  <a:extLst>
                    <a:ext uri="{9D8B030D-6E8A-4147-A177-3AD203B41FA5}">
                      <a16:colId xmlns:a16="http://schemas.microsoft.com/office/drawing/2014/main" val="930226264"/>
                    </a:ext>
                  </a:extLst>
                </a:gridCol>
                <a:gridCol w="3735087">
                  <a:extLst>
                    <a:ext uri="{9D8B030D-6E8A-4147-A177-3AD203B41FA5}">
                      <a16:colId xmlns:a16="http://schemas.microsoft.com/office/drawing/2014/main" val="917813713"/>
                    </a:ext>
                  </a:extLst>
                </a:gridCol>
              </a:tblGrid>
              <a:tr h="233553">
                <a:tc gridSpan="2">
                  <a:txBody>
                    <a:bodyPr/>
                    <a:lstStyle/>
                    <a:p>
                      <a:pPr indent="24701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Маршрутный лист по проращиванию микрозелени</a:t>
                      </a:r>
                    </a:p>
                  </a:txBody>
                  <a:tcPr marL="30709" marR="30709" marT="0" marB="0" anchor="ctr"/>
                </a:tc>
                <a:tc hMerge="1">
                  <a:txBody>
                    <a:bodyPr/>
                    <a:lstStyle/>
                    <a:p>
                      <a:pPr indent="24701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/>
                </a:tc>
                <a:extLst>
                  <a:ext uri="{0D108BD9-81ED-4DB2-BD59-A6C34878D82A}">
                    <a16:rowId xmlns:a16="http://schemas.microsoft.com/office/drawing/2014/main" val="702782795"/>
                  </a:ext>
                </a:extLst>
              </a:tr>
              <a:tr h="225495">
                <a:tc gridSpan="2">
                  <a:txBody>
                    <a:bodyPr/>
                    <a:lstStyle/>
                    <a:p>
                      <a:pPr marL="0" marR="0" lvl="0" indent="247015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Уточните название семян микрозелени и выберите свой маршрут </a:t>
                      </a:r>
                      <a:endParaRPr lang="ru-R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 anchor="ctr"/>
                </a:tc>
                <a:tc hMerge="1">
                  <a:txBody>
                    <a:bodyPr/>
                    <a:lstStyle/>
                    <a:p>
                      <a:pPr marL="0" marR="0" lvl="0" indent="247015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/>
                </a:tc>
                <a:extLst>
                  <a:ext uri="{0D108BD9-81ED-4DB2-BD59-A6C34878D82A}">
                    <a16:rowId xmlns:a16="http://schemas.microsoft.com/office/drawing/2014/main" val="4141829669"/>
                  </a:ext>
                </a:extLst>
              </a:tr>
              <a:tr h="9342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1. Семена растений, </a:t>
                      </a:r>
                      <a:r>
                        <a:rPr lang="ru-RU" sz="1200" b="1" u="sng" dirty="0">
                          <a:effectLst/>
                          <a:latin typeface="+mj-lt"/>
                        </a:rPr>
                        <a:t>требующие предварительного замачивания </a:t>
                      </a:r>
                      <a:r>
                        <a:rPr lang="ru-RU" sz="1200" dirty="0">
                          <a:effectLst/>
                          <a:latin typeface="+mj-lt"/>
                        </a:rPr>
                        <a:t>перед проращиванием </a:t>
                      </a:r>
                      <a:r>
                        <a:rPr lang="ru-RU" sz="1200" dirty="0" err="1">
                          <a:effectLst/>
                          <a:latin typeface="+mj-lt"/>
                        </a:rPr>
                        <a:t>микрозелени</a:t>
                      </a:r>
                      <a:r>
                        <a:rPr lang="ru-RU" sz="1200" dirty="0">
                          <a:effectLst/>
                          <a:latin typeface="+mj-lt"/>
                        </a:rPr>
                        <a:t>: горох, подсолнух, чечевица, фасоль, нут, соя, </a:t>
                      </a:r>
                      <a:r>
                        <a:rPr lang="ru-RU" sz="1200" dirty="0" err="1">
                          <a:effectLst/>
                          <a:latin typeface="+mj-lt"/>
                        </a:rPr>
                        <a:t>маш</a:t>
                      </a:r>
                      <a:r>
                        <a:rPr lang="ru-RU" sz="1200" dirty="0">
                          <a:effectLst/>
                          <a:latin typeface="+mj-lt"/>
                        </a:rPr>
                        <a:t>.</a:t>
                      </a:r>
                      <a:endParaRPr lang="ru-R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1.</a:t>
                      </a:r>
                      <a:r>
                        <a:rPr lang="ru-RU" sz="1200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+mj-lt"/>
                        </a:rPr>
                        <a:t>Семена растений, </a:t>
                      </a:r>
                      <a:r>
                        <a:rPr lang="ru-RU" sz="1200" b="1" u="sng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не требующие предварительного замачивания </a:t>
                      </a:r>
                      <a:r>
                        <a:rPr lang="ru-RU" sz="1200" dirty="0">
                          <a:effectLst/>
                          <a:latin typeface="+mj-lt"/>
                        </a:rPr>
                        <a:t>перед проращивание микрозелени: редис, горчица, укроп, базилик, кресс-салат, шпинат, мелисса.</a:t>
                      </a:r>
                      <a:endParaRPr lang="ru-R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 anchor="ctr"/>
                </a:tc>
                <a:extLst>
                  <a:ext uri="{0D108BD9-81ED-4DB2-BD59-A6C34878D82A}">
                    <a16:rowId xmlns:a16="http://schemas.microsoft.com/office/drawing/2014/main" val="2999123736"/>
                  </a:ext>
                </a:extLst>
              </a:tr>
              <a:tr h="27421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2. Погрузите семена в воду на</a:t>
                      </a:r>
                      <a:r>
                        <a:rPr lang="ru-RU" sz="1200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+mj-lt"/>
                        </a:rPr>
                        <a:t>10 часов.</a:t>
                      </a:r>
                      <a:endParaRPr lang="ru-R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2.</a:t>
                      </a:r>
                      <a:r>
                        <a:rPr lang="ru-RU" sz="1200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+mj-lt"/>
                        </a:rPr>
                        <a:t>Переходите к следующему этапу.</a:t>
                      </a:r>
                      <a:endParaRPr lang="ru-R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 anchor="ctr"/>
                </a:tc>
                <a:extLst>
                  <a:ext uri="{0D108BD9-81ED-4DB2-BD59-A6C34878D82A}">
                    <a16:rowId xmlns:a16="http://schemas.microsoft.com/office/drawing/2014/main" val="2437467336"/>
                  </a:ext>
                </a:extLst>
              </a:tr>
              <a:tr h="450990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3. Обильно смочите субстратный коврик (погрузите его на 2-3 минуты в воду) и поместите слегка отжатый  коврик в собранный </a:t>
                      </a:r>
                      <a:r>
                        <a:rPr lang="ru-RU" sz="1200" dirty="0" err="1">
                          <a:effectLst/>
                          <a:latin typeface="+mj-lt"/>
                        </a:rPr>
                        <a:t>проращиватель</a:t>
                      </a:r>
                      <a:r>
                        <a:rPr lang="ru-RU" sz="1200" dirty="0">
                          <a:effectLst/>
                          <a:latin typeface="+mj-lt"/>
                        </a:rPr>
                        <a:t>.</a:t>
                      </a:r>
                      <a:endParaRPr lang="ru-R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/>
                </a:tc>
                <a:extLst>
                  <a:ext uri="{0D108BD9-81ED-4DB2-BD59-A6C34878D82A}">
                    <a16:rowId xmlns:a16="http://schemas.microsoft.com/office/drawing/2014/main" val="226620587"/>
                  </a:ext>
                </a:extLst>
              </a:tr>
              <a:tr h="450990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4. Равномерно распределите семена по коврику, не допуская скопления или зон с отсутствием семян.</a:t>
                      </a:r>
                      <a:endParaRPr lang="ru-R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/>
                </a:tc>
                <a:extLst>
                  <a:ext uri="{0D108BD9-81ED-4DB2-BD59-A6C34878D82A}">
                    <a16:rowId xmlns:a16="http://schemas.microsoft.com/office/drawing/2014/main" val="4085087539"/>
                  </a:ext>
                </a:extLst>
              </a:tr>
              <a:tr h="455761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5. Обильно смочите семена из пульверизаторов в соответствии с номером лотка и номером раствора в пульверизаторе.</a:t>
                      </a:r>
                      <a:endParaRPr lang="ru-R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/>
                </a:tc>
                <a:extLst>
                  <a:ext uri="{0D108BD9-81ED-4DB2-BD59-A6C34878D82A}">
                    <a16:rowId xmlns:a16="http://schemas.microsoft.com/office/drawing/2014/main" val="2986343890"/>
                  </a:ext>
                </a:extLst>
              </a:tr>
              <a:tr h="67648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6. Прижмите семена сверху таким же по размеру лотком и оставьте в темном месте на 3 дня.</a:t>
                      </a:r>
                      <a:endParaRPr lang="ru-R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6. Закройте крышкой и разместите в темном месте на 1 сутки.</a:t>
                      </a:r>
                      <a:endParaRPr lang="ru-R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 anchor="ctr"/>
                </a:tc>
                <a:extLst>
                  <a:ext uri="{0D108BD9-81ED-4DB2-BD59-A6C34878D82A}">
                    <a16:rowId xmlns:a16="http://schemas.microsoft.com/office/drawing/2014/main" val="673451821"/>
                  </a:ext>
                </a:extLst>
              </a:tr>
              <a:tr h="450990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7. Ежедневно 2-3 раза в день опрыскивайте из пульверизаторов лотки, каждый раз проверяя номер лотка и номер пульверизатора.</a:t>
                      </a:r>
                      <a:endParaRPr lang="ru-R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/>
                </a:tc>
                <a:extLst>
                  <a:ext uri="{0D108BD9-81ED-4DB2-BD59-A6C34878D82A}">
                    <a16:rowId xmlns:a16="http://schemas.microsoft.com/office/drawing/2014/main" val="1061770140"/>
                  </a:ext>
                </a:extLst>
              </a:tr>
              <a:tr h="11274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8. Через три дня достаньте лотки и поместите их на подоконник. Следите, чтобы </a:t>
                      </a:r>
                      <a:r>
                        <a:rPr lang="ru-RU" sz="1200" dirty="0" err="1">
                          <a:effectLst/>
                          <a:latin typeface="+mj-lt"/>
                        </a:rPr>
                        <a:t>микрозелень</a:t>
                      </a:r>
                      <a:r>
                        <a:rPr lang="ru-RU" sz="1200" dirty="0">
                          <a:effectLst/>
                          <a:latin typeface="+mj-lt"/>
                        </a:rPr>
                        <a:t> не подвергалась воздействию прямых солнечных лучей, сквозняка, перегрева и переохлаждения.</a:t>
                      </a:r>
                      <a:endParaRPr lang="ru-R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8. Через один день достаньте лотки, откройте крышки и поместите их на подоконник. Следите, чтобы микрозелень не подвергалась воздействию прямых солнечных лучей, сквозняка, перегрева и переохлаждения</a:t>
                      </a:r>
                      <a:endParaRPr lang="ru-R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 anchor="ctr"/>
                </a:tc>
                <a:extLst>
                  <a:ext uri="{0D108BD9-81ED-4DB2-BD59-A6C34878D82A}">
                    <a16:rowId xmlns:a16="http://schemas.microsoft.com/office/drawing/2014/main" val="4163778661"/>
                  </a:ext>
                </a:extLst>
              </a:tr>
              <a:tr h="676485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9. Ежедневно по 2-3 раза опрыскивать соответствующим номеру лотка номером пульверизатора, следить, чтобы растения были все</a:t>
                      </a:r>
                      <a:r>
                        <a:rPr lang="ru-RU" sz="1200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+mj-lt"/>
                        </a:rPr>
                        <a:t>время увлажнены, при скоплении жидкости в нижнем поддоне сливать ее. </a:t>
                      </a:r>
                      <a:endParaRPr lang="ru-R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/>
                </a:tc>
                <a:extLst>
                  <a:ext uri="{0D108BD9-81ED-4DB2-BD59-A6C34878D82A}">
                    <a16:rowId xmlns:a16="http://schemas.microsoft.com/office/drawing/2014/main" val="3990432721"/>
                  </a:ext>
                </a:extLst>
              </a:tr>
              <a:tr h="580258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10. Наблюдайте за ростом растений, сравнивая скорость, высоту роста микрозелени, выращенной на воде и на питательном растворе, вносите данные в таблицу.</a:t>
                      </a:r>
                      <a:endParaRPr lang="ru-R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9" marR="30709" marT="0" marB="0"/>
                </a:tc>
                <a:extLst>
                  <a:ext uri="{0D108BD9-81ED-4DB2-BD59-A6C34878D82A}">
                    <a16:rowId xmlns:a16="http://schemas.microsoft.com/office/drawing/2014/main" val="280268170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7536" y="3808602"/>
            <a:ext cx="3471031" cy="2167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990" y="6002085"/>
            <a:ext cx="1816765" cy="71939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 txBox="1">
            <a:spLocks/>
          </p:cNvSpPr>
          <p:nvPr/>
        </p:nvSpPr>
        <p:spPr>
          <a:xfrm>
            <a:off x="7287007" y="1132530"/>
            <a:ext cx="4852087" cy="698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Основной этап реализации</a:t>
            </a:r>
          </a:p>
          <a:p>
            <a:pPr algn="ctr"/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образовательной практики</a:t>
            </a:r>
          </a:p>
          <a:p>
            <a:pPr algn="ctr"/>
            <a:endParaRPr lang="ru-RU" sz="30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ea typeface="Source Sans Pr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846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 txBox="1">
            <a:spLocks/>
          </p:cNvSpPr>
          <p:nvPr/>
        </p:nvSpPr>
        <p:spPr>
          <a:xfrm>
            <a:off x="811385" y="489358"/>
            <a:ext cx="10824145" cy="698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Основной этап реализации образовательной практики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(наблюдение, эксперимент, исследование)</a:t>
            </a:r>
          </a:p>
          <a:p>
            <a:pPr algn="ctr"/>
            <a:endParaRPr lang="ru-RU" sz="30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ea typeface="Source Sans Pro Light" panose="020B0604020202020204" charset="0"/>
            </a:endParaRP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A8475560-1314-4F6F-B967-DD1987F8FD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71251" y="1670312"/>
            <a:ext cx="4739329" cy="4117863"/>
          </a:xfrm>
        </p:spPr>
        <p:txBody>
          <a:bodyPr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 соответствии с маршрутным листом произвести посев либо замачивание семян.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600" noProof="1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ctr" rtl="0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Подписать лотки и пульверизаторы:</a:t>
            </a:r>
          </a:p>
          <a:p>
            <a:pPr algn="ctr" rtl="0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цифрой «1» – питательный раствор,                                       цифрой «2»  – воду. </a:t>
            </a:r>
          </a:p>
          <a:p>
            <a:pPr algn="ctr" rtl="0"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ctr" rtl="0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При поливе лотки с цифрой «1» поливать только пульверизатором с цифрой «1», при поливе лотков с цифрой «2» поливать только пульверизатором с цифрой «2».</a:t>
            </a:r>
          </a:p>
          <a:p>
            <a:pPr algn="ctr" rtl="0"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ctr" rtl="0">
              <a:lnSpc>
                <a:spcPct val="100000"/>
              </a:lnSpc>
              <a:spcBef>
                <a:spcPts val="0"/>
              </a:spcBef>
            </a:pPr>
            <a:r>
              <a:rPr lang="ru-RU" sz="1600" noProof="1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 соответсвии с маршрутным листом самостоятельно в домашних условиях производить полив, уход и наблюдение за ростом микрозелени. </a:t>
            </a:r>
          </a:p>
          <a:p>
            <a:pPr algn="ctr" rtl="0">
              <a:lnSpc>
                <a:spcPct val="100000"/>
              </a:lnSpc>
              <a:spcBef>
                <a:spcPts val="0"/>
              </a:spcBef>
            </a:pPr>
            <a:r>
              <a:rPr lang="ru-RU" sz="1600" noProof="1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Все данные заносить в таблицу.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463" y="1536836"/>
            <a:ext cx="3187368" cy="2240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463" y="3819770"/>
            <a:ext cx="3187367" cy="2252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5830" y="1491415"/>
            <a:ext cx="3091474" cy="2285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5830" y="3862332"/>
            <a:ext cx="3032750" cy="2252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39" y="5996689"/>
            <a:ext cx="1816765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38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91">
            <a:extLst>
              <a:ext uri="{FF2B5EF4-FFF2-40B4-BE49-F238E27FC236}">
                <a16:creationId xmlns:a16="http://schemas.microsoft.com/office/drawing/2014/main" id="{DA25E318-5D61-4585-839D-CEBF3BFD8D16}"/>
              </a:ext>
            </a:extLst>
          </p:cNvPr>
          <p:cNvSpPr txBox="1">
            <a:spLocks/>
          </p:cNvSpPr>
          <p:nvPr/>
        </p:nvSpPr>
        <p:spPr>
          <a:xfrm>
            <a:off x="6382674" y="4720416"/>
            <a:ext cx="3931920" cy="338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noProof="1"/>
          </a:p>
        </p:txBody>
      </p:sp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17FB1A3C-7086-48DD-8EE2-AE62F7AD7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628638"/>
              </p:ext>
            </p:extLst>
          </p:nvPr>
        </p:nvGraphicFramePr>
        <p:xfrm>
          <a:off x="404048" y="513236"/>
          <a:ext cx="11374096" cy="570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6095">
                  <a:extLst>
                    <a:ext uri="{9D8B030D-6E8A-4147-A177-3AD203B41FA5}">
                      <a16:colId xmlns:a16="http://schemas.microsoft.com/office/drawing/2014/main" val="1952323762"/>
                    </a:ext>
                  </a:extLst>
                </a:gridCol>
                <a:gridCol w="916528">
                  <a:extLst>
                    <a:ext uri="{9D8B030D-6E8A-4147-A177-3AD203B41FA5}">
                      <a16:colId xmlns:a16="http://schemas.microsoft.com/office/drawing/2014/main" val="1802819310"/>
                    </a:ext>
                  </a:extLst>
                </a:gridCol>
                <a:gridCol w="461155">
                  <a:extLst>
                    <a:ext uri="{9D8B030D-6E8A-4147-A177-3AD203B41FA5}">
                      <a16:colId xmlns:a16="http://schemas.microsoft.com/office/drawing/2014/main" val="3810151167"/>
                    </a:ext>
                  </a:extLst>
                </a:gridCol>
                <a:gridCol w="503966">
                  <a:extLst>
                    <a:ext uri="{9D8B030D-6E8A-4147-A177-3AD203B41FA5}">
                      <a16:colId xmlns:a16="http://schemas.microsoft.com/office/drawing/2014/main" val="2495910177"/>
                    </a:ext>
                  </a:extLst>
                </a:gridCol>
                <a:gridCol w="458400">
                  <a:extLst>
                    <a:ext uri="{9D8B030D-6E8A-4147-A177-3AD203B41FA5}">
                      <a16:colId xmlns:a16="http://schemas.microsoft.com/office/drawing/2014/main" val="2263648938"/>
                    </a:ext>
                  </a:extLst>
                </a:gridCol>
                <a:gridCol w="568764">
                  <a:extLst>
                    <a:ext uri="{9D8B030D-6E8A-4147-A177-3AD203B41FA5}">
                      <a16:colId xmlns:a16="http://schemas.microsoft.com/office/drawing/2014/main" val="294468341"/>
                    </a:ext>
                  </a:extLst>
                </a:gridCol>
                <a:gridCol w="669089">
                  <a:extLst>
                    <a:ext uri="{9D8B030D-6E8A-4147-A177-3AD203B41FA5}">
                      <a16:colId xmlns:a16="http://schemas.microsoft.com/office/drawing/2014/main" val="1129415448"/>
                    </a:ext>
                  </a:extLst>
                </a:gridCol>
                <a:gridCol w="669796">
                  <a:extLst>
                    <a:ext uri="{9D8B030D-6E8A-4147-A177-3AD203B41FA5}">
                      <a16:colId xmlns:a16="http://schemas.microsoft.com/office/drawing/2014/main" val="1060830975"/>
                    </a:ext>
                  </a:extLst>
                </a:gridCol>
                <a:gridCol w="661317">
                  <a:extLst>
                    <a:ext uri="{9D8B030D-6E8A-4147-A177-3AD203B41FA5}">
                      <a16:colId xmlns:a16="http://schemas.microsoft.com/office/drawing/2014/main" val="3397907449"/>
                    </a:ext>
                  </a:extLst>
                </a:gridCol>
                <a:gridCol w="618926">
                  <a:extLst>
                    <a:ext uri="{9D8B030D-6E8A-4147-A177-3AD203B41FA5}">
                      <a16:colId xmlns:a16="http://schemas.microsoft.com/office/drawing/2014/main" val="3950997563"/>
                    </a:ext>
                  </a:extLst>
                </a:gridCol>
                <a:gridCol w="661318">
                  <a:extLst>
                    <a:ext uri="{9D8B030D-6E8A-4147-A177-3AD203B41FA5}">
                      <a16:colId xmlns:a16="http://schemas.microsoft.com/office/drawing/2014/main" val="1441217846"/>
                    </a:ext>
                  </a:extLst>
                </a:gridCol>
                <a:gridCol w="763059">
                  <a:extLst>
                    <a:ext uri="{9D8B030D-6E8A-4147-A177-3AD203B41FA5}">
                      <a16:colId xmlns:a16="http://schemas.microsoft.com/office/drawing/2014/main" val="4233263537"/>
                    </a:ext>
                  </a:extLst>
                </a:gridCol>
                <a:gridCol w="771538">
                  <a:extLst>
                    <a:ext uri="{9D8B030D-6E8A-4147-A177-3AD203B41FA5}">
                      <a16:colId xmlns:a16="http://schemas.microsoft.com/office/drawing/2014/main" val="3267788325"/>
                    </a:ext>
                  </a:extLst>
                </a:gridCol>
                <a:gridCol w="1085240">
                  <a:extLst>
                    <a:ext uri="{9D8B030D-6E8A-4147-A177-3AD203B41FA5}">
                      <a16:colId xmlns:a16="http://schemas.microsoft.com/office/drawing/2014/main" val="2805966228"/>
                    </a:ext>
                  </a:extLst>
                </a:gridCol>
                <a:gridCol w="1148905">
                  <a:extLst>
                    <a:ext uri="{9D8B030D-6E8A-4147-A177-3AD203B41FA5}">
                      <a16:colId xmlns:a16="http://schemas.microsoft.com/office/drawing/2014/main" val="2375685521"/>
                    </a:ext>
                  </a:extLst>
                </a:gridCol>
              </a:tblGrid>
              <a:tr h="126019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Наименование  растения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vert="vert270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Тип полива</a:t>
                      </a: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vert="vert27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Дата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Кол-во дней до </a:t>
                      </a:r>
                      <a:r>
                        <a:rPr lang="ru-RU" sz="900" dirty="0" err="1">
                          <a:effectLst/>
                          <a:latin typeface="Book Antiqua" panose="02040602050305030304" pitchFamily="18" charset="0"/>
                        </a:rPr>
                        <a:t>появле-ния</a:t>
                      </a: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 первых листьев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Средняя высота растений на 5 день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(см)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Средняя высота растений на 7 день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(см)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Book Antiqua" panose="02040602050305030304" pitchFamily="18" charset="0"/>
                        </a:rPr>
                        <a:t>Средняя высота растений на 9 день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Book Antiqua" panose="02040602050305030304" pitchFamily="18" charset="0"/>
                        </a:rPr>
                        <a:t>(см)</a:t>
                      </a:r>
                      <a:endParaRPr lang="ru-RU" sz="9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Средняя высота на 14 день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(см)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Общий вес срезан-ной </a:t>
                      </a:r>
                      <a:r>
                        <a:rPr lang="ru-RU" sz="900" dirty="0" err="1">
                          <a:effectLst/>
                          <a:latin typeface="Book Antiqua" panose="02040602050305030304" pitchFamily="18" charset="0"/>
                        </a:rPr>
                        <a:t>микрозе</a:t>
                      </a: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-лени (г)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Кол-во посеянных семян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(шт.)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Кол-во не проросших семян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(шт.)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Особенности ухода и  роста</a:t>
                      </a:r>
                    </a:p>
                  </a:txBody>
                  <a:tcPr marL="62886" marR="6288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Особенности вкуса</a:t>
                      </a:r>
                    </a:p>
                  </a:txBody>
                  <a:tcPr marL="62886" marR="62886" marT="0" marB="0" anchor="ctr"/>
                </a:tc>
                <a:extLst>
                  <a:ext uri="{0D108BD9-81ED-4DB2-BD59-A6C34878D82A}">
                    <a16:rowId xmlns:a16="http://schemas.microsoft.com/office/drawing/2014/main" val="3438354676"/>
                  </a:ext>
                </a:extLst>
              </a:tr>
              <a:tr h="8861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посева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появления первых проростков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появления первых листьев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545481"/>
                  </a:ext>
                </a:extLst>
              </a:tr>
              <a:tr h="45143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Рукола </a:t>
                      </a:r>
                      <a:r>
                        <a:rPr lang="ru-RU" sz="900" b="0" i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900" b="0" i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ruca sativa</a:t>
                      </a:r>
                      <a:r>
                        <a:rPr lang="ru-RU" sz="900" b="0" i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)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1 - питательный раствор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 12.10.22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13.10.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 14.10.22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 3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 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 3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 4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 5,5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R="337185" algn="ctr" defTabSz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 25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 450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 48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Быстрое появление проростков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Приятный, с легкой горчинкой</a:t>
                      </a:r>
                    </a:p>
                  </a:txBody>
                  <a:tcPr marL="62886" marR="62886" marT="0" marB="0" anchor="ctr"/>
                </a:tc>
                <a:extLst>
                  <a:ext uri="{0D108BD9-81ED-4DB2-BD59-A6C34878D82A}">
                    <a16:rowId xmlns:a16="http://schemas.microsoft.com/office/drawing/2014/main" val="1013732083"/>
                  </a:ext>
                </a:extLst>
              </a:tr>
              <a:tr h="47441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Рукола </a:t>
                      </a:r>
                      <a:r>
                        <a:rPr lang="ru-RU" sz="900" b="0" i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900" b="0" i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ruca sativa)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2 - вода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 12.10.22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13.10.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 14.10.22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3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 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 3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 3,5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 5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R="337185" algn="ctr" defTabSz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 20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 450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 72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Быстрое появление проростков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Приятный, с легкой горчинкой</a:t>
                      </a:r>
                    </a:p>
                  </a:txBody>
                  <a:tcPr marL="62886" marR="62886" marT="0" marB="0" anchor="ctr"/>
                </a:tc>
                <a:extLst>
                  <a:ext uri="{0D108BD9-81ED-4DB2-BD59-A6C34878D82A}">
                    <a16:rowId xmlns:a16="http://schemas.microsoft.com/office/drawing/2014/main" val="2762528437"/>
                  </a:ext>
                </a:extLst>
              </a:tr>
              <a:tr h="4724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Редис </a:t>
                      </a: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900" b="0" i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редька посевная (</a:t>
                      </a:r>
                      <a:r>
                        <a:rPr lang="en-US" sz="900" b="0" i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Raphanus sativus)</a:t>
                      </a:r>
                      <a:endParaRPr lang="ru-RU" sz="900" b="0" i="1" kern="1200" dirty="0">
                        <a:solidFill>
                          <a:schemeClr val="lt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1 - питательный раствор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 12.10.22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13.10.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15.10.22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R="337185" algn="ctr" defTabSz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620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Быстрое появление проростков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явным вкусом редиса</a:t>
                      </a:r>
                    </a:p>
                  </a:txBody>
                  <a:tcPr marL="62886" marR="62886" marT="0" marB="0" anchor="ctr"/>
                </a:tc>
                <a:extLst>
                  <a:ext uri="{0D108BD9-81ED-4DB2-BD59-A6C34878D82A}">
                    <a16:rowId xmlns:a16="http://schemas.microsoft.com/office/drawing/2014/main" val="3428152037"/>
                  </a:ext>
                </a:extLst>
              </a:tr>
              <a:tr h="54353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Редис </a:t>
                      </a: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900" b="0" i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редька посевная (</a:t>
                      </a:r>
                      <a:r>
                        <a:rPr lang="en-US" sz="900" b="0" i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Raphanus sativus)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2 - вода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</a:rPr>
                        <a:t> 12.10.22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13.10.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16.10.22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R="337185" algn="ctr" defTabSz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620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Быстрое появление проростков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явным вкусом редиса</a:t>
                      </a:r>
                    </a:p>
                  </a:txBody>
                  <a:tcPr marL="62886" marR="62886" marT="0" marB="0" anchor="ctr"/>
                </a:tc>
                <a:extLst>
                  <a:ext uri="{0D108BD9-81ED-4DB2-BD59-A6C34878D82A}">
                    <a16:rowId xmlns:a16="http://schemas.microsoft.com/office/drawing/2014/main" val="2086219127"/>
                  </a:ext>
                </a:extLst>
              </a:tr>
              <a:tr h="45143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Горох посевной </a:t>
                      </a:r>
                      <a:r>
                        <a:rPr lang="ru-RU" sz="900" b="1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1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900" b="0" i="1" kern="1200" dirty="0" err="1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Times New Roman" panose="02020603050405020304" pitchFamily="18" charset="0"/>
                        </a:rPr>
                        <a:t>Pisum</a:t>
                      </a:r>
                      <a:r>
                        <a:rPr lang="en-US" sz="900" b="0" i="1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0" i="1" kern="1200" dirty="0" err="1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Times New Roman" panose="02020603050405020304" pitchFamily="18" charset="0"/>
                        </a:rPr>
                        <a:t>sativum</a:t>
                      </a:r>
                      <a:r>
                        <a:rPr lang="en-US" sz="900" b="0" i="1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b="0" i="1" kern="12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1 - питательный раствор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12.10. 22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15.10.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18.10.22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R="337185" algn="ctr" defTabSz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Долго всходит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Приятный, нежный сочный</a:t>
                      </a:r>
                    </a:p>
                  </a:txBody>
                  <a:tcPr marL="62886" marR="62886" marT="0" marB="0" anchor="ctr"/>
                </a:tc>
                <a:extLst>
                  <a:ext uri="{0D108BD9-81ED-4DB2-BD59-A6C34878D82A}">
                    <a16:rowId xmlns:a16="http://schemas.microsoft.com/office/drawing/2014/main" val="2182013674"/>
                  </a:ext>
                </a:extLst>
              </a:tr>
              <a:tr h="329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Горох посевной </a:t>
                      </a:r>
                      <a:r>
                        <a:rPr lang="ru-RU" sz="900" b="0" i="1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900" b="0" i="1" kern="1200" dirty="0" err="1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Times New Roman" panose="02020603050405020304" pitchFamily="18" charset="0"/>
                        </a:rPr>
                        <a:t>Pisum</a:t>
                      </a:r>
                      <a:r>
                        <a:rPr lang="en-US" sz="900" b="0" i="1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0" i="1" kern="1200" dirty="0" err="1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Times New Roman" panose="02020603050405020304" pitchFamily="18" charset="0"/>
                        </a:rPr>
                        <a:t>sativum</a:t>
                      </a:r>
                      <a:r>
                        <a:rPr lang="en-US" sz="900" b="0" i="1" kern="12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b="0" i="1" kern="12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2 - вода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12.10. 22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15.10.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18.10.22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R="337185" algn="ctr" defTabSz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Долго всходит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Приятный, нежный сочный</a:t>
                      </a:r>
                    </a:p>
                  </a:txBody>
                  <a:tcPr marL="62886" marR="62886" marT="0" marB="0" anchor="ctr"/>
                </a:tc>
                <a:extLst>
                  <a:ext uri="{0D108BD9-81ED-4DB2-BD59-A6C34878D82A}">
                    <a16:rowId xmlns:a16="http://schemas.microsoft.com/office/drawing/2014/main" val="3876733765"/>
                  </a:ext>
                </a:extLst>
              </a:tr>
              <a:tr h="45143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Брокколи </a:t>
                      </a:r>
                      <a:r>
                        <a:rPr lang="ru-RU" sz="900" b="0" i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900" b="0" i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Brassica oleracea</a:t>
                      </a:r>
                      <a:r>
                        <a:rPr lang="ru-RU" sz="900" b="0" i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1 - питательный раствор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12.10. 22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14.10.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15.10.22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R="337185" algn="ctr" defTabSz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850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Чутко реагирует на полив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Очень приятный, слегка масляничный</a:t>
                      </a:r>
                    </a:p>
                  </a:txBody>
                  <a:tcPr marL="62886" marR="62886" marT="0" marB="0" anchor="ctr"/>
                </a:tc>
                <a:extLst>
                  <a:ext uri="{0D108BD9-81ED-4DB2-BD59-A6C34878D82A}">
                    <a16:rowId xmlns:a16="http://schemas.microsoft.com/office/drawing/2014/main" val="3525099965"/>
                  </a:ext>
                </a:extLst>
              </a:tr>
              <a:tr h="46963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Брокколи </a:t>
                      </a:r>
                      <a:r>
                        <a:rPr lang="en-US" sz="900" b="0" i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(Brassica oleracea)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2 - вода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12.10. 22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14.10.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15.10.22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R="337185" algn="ctr" defTabSz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850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Чутко реагирует на полив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Очень приятный, слегка </a:t>
                      </a:r>
                      <a:r>
                        <a:rPr lang="ru-RU" sz="900" dirty="0" err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масляничный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extLst>
                  <a:ext uri="{0D108BD9-81ED-4DB2-BD59-A6C34878D82A}">
                    <a16:rowId xmlns:a16="http://schemas.microsoft.com/office/drawing/2014/main" val="4198751109"/>
                  </a:ext>
                </a:extLst>
              </a:tr>
              <a:tr h="4598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Times New Roman" panose="02020603050405020304" pitchFamily="18" charset="0"/>
                        </a:rPr>
                        <a:t>Подсолнечник  однолетний </a:t>
                      </a:r>
                      <a:r>
                        <a:rPr lang="ru-RU" sz="900" b="0" i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900" b="0" i="1" kern="120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Heliánthus ánnuus)</a:t>
                      </a:r>
                      <a:endParaRPr lang="ru-RU" sz="900" b="0" i="1" kern="1200" dirty="0">
                        <a:solidFill>
                          <a:schemeClr val="lt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1 - питательный раствор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12.10. 22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15.10.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16.10.22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R="337185" algn="ctr" defTabSz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Стебли и листья более плотные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Очень яркий, масляничный</a:t>
                      </a:r>
                    </a:p>
                  </a:txBody>
                  <a:tcPr marL="62886" marR="62886" marT="0" marB="0" anchor="ctr"/>
                </a:tc>
                <a:extLst>
                  <a:ext uri="{0D108BD9-81ED-4DB2-BD59-A6C34878D82A}">
                    <a16:rowId xmlns:a16="http://schemas.microsoft.com/office/drawing/2014/main" val="652512319"/>
                  </a:ext>
                </a:extLst>
              </a:tr>
              <a:tr h="5556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noProof="0" dirty="0">
                          <a:solidFill>
                            <a:schemeClr val="lt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Times New Roman" panose="02020603050405020304" pitchFamily="18" charset="0"/>
                        </a:rPr>
                        <a:t>Подсолнечник  однолетний </a:t>
                      </a:r>
                      <a:r>
                        <a:rPr kumimoji="0" lang="ru-RU" sz="9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9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Heliánthus </a:t>
                      </a:r>
                      <a:r>
                        <a:rPr kumimoji="0" lang="en-US" sz="9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ánnuus</a:t>
                      </a:r>
                      <a:r>
                        <a:rPr kumimoji="0" lang="en-US" sz="9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)</a:t>
                      </a:r>
                      <a:endParaRPr kumimoji="0" lang="ru-RU" sz="9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2 - вода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12.10. 22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15.10.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22</a:t>
                      </a: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9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16.10.22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R="337185" algn="ctr" defTabSz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Стебли и листья начинают стелиться вниз</a:t>
                      </a:r>
                    </a:p>
                  </a:txBody>
                  <a:tcPr marL="62886" marR="6288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Очень яркий, масляничный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86" marR="62886" marT="0" marB="0" anchor="ctr"/>
                </a:tc>
                <a:extLst>
                  <a:ext uri="{0D108BD9-81ED-4DB2-BD59-A6C34878D82A}">
                    <a16:rowId xmlns:a16="http://schemas.microsoft.com/office/drawing/2014/main" val="3331624557"/>
                  </a:ext>
                </a:extLst>
              </a:tr>
            </a:tbl>
          </a:graphicData>
        </a:graphic>
      </p:graphicFrame>
      <p:sp>
        <p:nvSpPr>
          <p:cNvPr id="9" name="Текст 6">
            <a:extLst>
              <a:ext uri="{FF2B5EF4-FFF2-40B4-BE49-F238E27FC236}">
                <a16:creationId xmlns:a16="http://schemas.microsoft.com/office/drawing/2014/main" id="{BB1D29FD-175B-4836-A202-052373FB43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34964" y="103728"/>
            <a:ext cx="5688460" cy="425532"/>
          </a:xfrm>
        </p:spPr>
        <p:txBody>
          <a:bodyPr rtlCol="0"/>
          <a:lstStyle/>
          <a:p>
            <a:pPr algn="ctr" rtl="0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Таблица наблюдения за ростом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микрозелени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233" y="6139440"/>
            <a:ext cx="1819960" cy="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06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Текст 90">
            <a:extLst>
              <a:ext uri="{FF2B5EF4-FFF2-40B4-BE49-F238E27FC236}">
                <a16:creationId xmlns:a16="http://schemas.microsoft.com/office/drawing/2014/main" id="{68BE0AD2-70B0-4FD7-919D-292F8D4BA7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35178" y="1460546"/>
            <a:ext cx="4752034" cy="661350"/>
          </a:xfrm>
        </p:spPr>
        <p:txBody>
          <a:bodyPr rtlCol="0">
            <a:noAutofit/>
          </a:bodyPr>
          <a:lstStyle/>
          <a:p>
            <a:pPr algn="ctr" rtl="0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Анализ полученных результатов </a:t>
            </a:r>
            <a:endParaRPr lang="ru-RU" b="1" noProof="1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06" name="Текст 105">
            <a:extLst>
              <a:ext uri="{FF2B5EF4-FFF2-40B4-BE49-F238E27FC236}">
                <a16:creationId xmlns:a16="http://schemas.microsoft.com/office/drawing/2014/main" id="{37264B0B-A362-43C1-9CC2-2F040CDC16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79189" y="2269081"/>
            <a:ext cx="5729786" cy="4099905"/>
          </a:xfrm>
        </p:spPr>
        <p:txBody>
          <a:bodyPr rtlCol="0"/>
          <a:lstStyle/>
          <a:p>
            <a:pPr algn="ctr" rtl="0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Во время анализа результатов выяснилось, что состав полива не влияет на скорость появления проростков и первых листьев., т.е. на начальный этап проращивания 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</a:rPr>
              <a:t>микрозелени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algn="ctr" rtl="0"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  <a:p>
            <a:pPr algn="ctr" rtl="0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Однако при поливе питательными раствором увеличивается всхожесть, высота растений и масса микрозелени.</a:t>
            </a: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  <a:p>
            <a:pPr algn="ctr" rtl="0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  <a:p>
            <a:pPr algn="ctr" rtl="0"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Таким образом, применив одну из методик сити-фермерства при проращивания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микрозелени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, мы приходим к выводу о том, что переход на полностью автоматизированное</a:t>
            </a:r>
          </a:p>
          <a:p>
            <a:pPr algn="ctr" rtl="0"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выращивание растений способствует:</a:t>
            </a:r>
          </a:p>
          <a:p>
            <a:pPr marL="285750" indent="-285750" algn="ctr" rt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освобождению человека от ручного труда ;</a:t>
            </a:r>
          </a:p>
          <a:p>
            <a:pPr marL="285750" indent="-285750" algn="ctr" rt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рациональному использованию природных ресурсов; </a:t>
            </a:r>
          </a:p>
          <a:p>
            <a:pPr marL="285750" indent="-285750" algn="ctr" rt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увеличению количества собранного урожая;</a:t>
            </a:r>
          </a:p>
          <a:p>
            <a:pPr marL="285750" indent="-285750" algn="ctr" rt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ускорению сроков созревания микрозелени.</a:t>
            </a:r>
          </a:p>
        </p:txBody>
      </p:sp>
      <p:sp>
        <p:nvSpPr>
          <p:cNvPr id="15" name="Текст 91">
            <a:extLst>
              <a:ext uri="{FF2B5EF4-FFF2-40B4-BE49-F238E27FC236}">
                <a16:creationId xmlns:a16="http://schemas.microsoft.com/office/drawing/2014/main" id="{DA25E318-5D61-4585-839D-CEBF3BFD8D16}"/>
              </a:ext>
            </a:extLst>
          </p:cNvPr>
          <p:cNvSpPr txBox="1">
            <a:spLocks/>
          </p:cNvSpPr>
          <p:nvPr/>
        </p:nvSpPr>
        <p:spPr>
          <a:xfrm>
            <a:off x="6382674" y="4720416"/>
            <a:ext cx="3931920" cy="338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noProof="1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 txBox="1">
            <a:spLocks/>
          </p:cNvSpPr>
          <p:nvPr/>
        </p:nvSpPr>
        <p:spPr>
          <a:xfrm>
            <a:off x="5347467" y="799196"/>
            <a:ext cx="5593229" cy="661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Основной этап и </a:t>
            </a:r>
          </a:p>
          <a:p>
            <a:pPr algn="ctr"/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результаты реализации</a:t>
            </a:r>
          </a:p>
          <a:p>
            <a:pPr algn="ctr"/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образовательной практики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  <a:ea typeface="Source Sans Pro Light" panose="020B0604020202020204" charset="0"/>
              </a:rPr>
              <a:t>(статистический подсчет, сравнение)</a:t>
            </a:r>
          </a:p>
          <a:p>
            <a:pPr algn="ctr"/>
            <a:endParaRPr lang="ru-RU" sz="30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ea typeface="Source Sans Pro Light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52" y="6014465"/>
            <a:ext cx="1816765" cy="719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348" y="337814"/>
            <a:ext cx="3636564" cy="1854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347" y="2301094"/>
            <a:ext cx="3636564" cy="1993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348" y="4403123"/>
            <a:ext cx="3636563" cy="2183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1458BC8-D610-4BCC-B796-A07281A2797E}"/>
              </a:ext>
            </a:extLst>
          </p:cNvPr>
          <p:cNvSpPr txBox="1">
            <a:spLocks/>
          </p:cNvSpPr>
          <p:nvPr/>
        </p:nvSpPr>
        <p:spPr>
          <a:xfrm>
            <a:off x="5415748" y="3583357"/>
            <a:ext cx="5456669" cy="698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  <a:ea typeface="Source Sans Pr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10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9035_TF66722518_Win32" id="{6E52A5AA-0C65-45B2-922E-8FDD7390C7B3}" vid="{6BCDB47F-9CA3-46F2-B234-57F86820E71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F12D6A-2BE8-4847-A724-6F141C79A2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Простая презентация о продажах</Template>
  <TotalTime>1684</TotalTime>
  <Words>1510</Words>
  <Application>Microsoft Office PowerPoint</Application>
  <PresentationFormat>Широкоэкранный</PresentationFormat>
  <Paragraphs>317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Source Sans Pro Light</vt:lpstr>
      <vt:lpstr>Calibri</vt:lpstr>
      <vt:lpstr>Book Antiqua</vt:lpstr>
      <vt:lpstr>Bodoni MT</vt:lpstr>
      <vt:lpstr>Arial</vt:lpstr>
      <vt:lpstr>Wingdings</vt:lpstr>
      <vt:lpstr>Times New Roman</vt:lpstr>
      <vt:lpstr>Тема Office</vt:lpstr>
      <vt:lpstr>Краткосрочный просветительский проект  «От микрозелени на подоконнике  к сити-фермерству»</vt:lpstr>
      <vt:lpstr>Место образовательной практики в дополнительной общеобразовательной общеразвивающей программе «Мир под микроскопом»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>Алёна</dc:creator>
  <cp:lastModifiedBy>Aetern</cp:lastModifiedBy>
  <cp:revision>64</cp:revision>
  <dcterms:created xsi:type="dcterms:W3CDTF">2023-04-18T17:31:14Z</dcterms:created>
  <dcterms:modified xsi:type="dcterms:W3CDTF">2023-04-24T19:47:12Z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