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1" r:id="rId3"/>
    <p:sldId id="266" r:id="rId4"/>
    <p:sldId id="282" r:id="rId5"/>
    <p:sldId id="277" r:id="rId6"/>
    <p:sldId id="281" r:id="rId7"/>
    <p:sldId id="269" r:id="rId8"/>
    <p:sldId id="259" r:id="rId9"/>
    <p:sldId id="280" r:id="rId10"/>
    <p:sldId id="278" r:id="rId11"/>
    <p:sldId id="276" r:id="rId12"/>
    <p:sldId id="270" r:id="rId13"/>
    <p:sldId id="26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85DBC38-8770-417C-9B0C-166F1D59E073}">
          <p14:sldIdLst>
            <p14:sldId id="257"/>
            <p14:sldId id="271"/>
            <p14:sldId id="266"/>
            <p14:sldId id="282"/>
            <p14:sldId id="277"/>
            <p14:sldId id="281"/>
            <p14:sldId id="269"/>
            <p14:sldId id="259"/>
            <p14:sldId id="280"/>
            <p14:sldId id="278"/>
            <p14:sldId id="276"/>
            <p14:sldId id="270"/>
            <p14:sldId id="26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0000CC"/>
    <a:srgbClr val="99FFCC"/>
    <a:srgbClr val="FF6600"/>
    <a:srgbClr val="000099"/>
    <a:srgbClr val="CC00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915FB-75AC-4DE8-82E1-100B6F89FCD6}" type="doc">
      <dgm:prSet loTypeId="urn:microsoft.com/office/officeart/2005/8/layout/cycle3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8E87494-BC0A-44F2-928B-88DD8B64548C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ПрофОбучение</a:t>
          </a:r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1CDB1402-ACF2-49BE-A5F2-D77B036C4D57}" type="parTrans" cxnId="{B6D7BA59-48C4-47CE-BDDD-02CFB7844A30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826B03CC-8B98-4E4C-8BDD-F6622EC9E8AA}" type="sibTrans" cxnId="{B6D7BA59-48C4-47CE-BDDD-02CFB7844A30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A6621208-ACF5-4A04-BAD4-3F5B506F2616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«ПрофСтарт»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A573D65F-CFA5-461F-8CBB-F4AA56371163}" type="parTrans" cxnId="{9AB6E9E0-A414-4DC7-9185-04BDC88E8B36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F610C0CD-1C6A-45F9-AA9F-34317800D294}" type="sibTrans" cxnId="{9AB6E9E0-A414-4DC7-9185-04BDC88E8B36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4EF131B9-C883-41F2-AE32-60855B3CA659}">
      <dgm:prSet phldrT="[Текст]" custT="1"/>
      <dgm:spPr/>
      <dgm:t>
        <a:bodyPr/>
        <a:lstStyle/>
        <a:p>
          <a:r>
            <a:rPr lang="ru-RU" sz="1600" b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«ПрофПробы»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5290649A-09F4-4C06-830D-1C91F85E0907}" type="parTrans" cxnId="{8874CE26-0ED8-42FA-8A5A-DC0C74B02B35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7D15ECFE-73E6-4DBF-891D-758677E996F1}" type="sibTrans" cxnId="{8874CE26-0ED8-42FA-8A5A-DC0C74B02B35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40F704A1-C29D-4BD7-B4A0-FBAB3F941A70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ПрофЭкскурсии</a:t>
          </a:r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B19B7EEF-885D-4FDC-9FC2-2025772112F0}" type="parTrans" cxnId="{76ABB49B-81DB-4084-AFF4-09D3ADC7E97B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E28D78A5-0B97-485E-9610-A28FD1A58FB1}" type="sibTrans" cxnId="{76ABB49B-81DB-4084-AFF4-09D3ADC7E97B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4D976239-66B0-45D7-957D-ADB1C46779B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«Мастер-классы от Профессионалов»</a:t>
          </a:r>
          <a:endParaRPr lang="ru-RU" sz="1600" b="1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A164A3CB-CE2C-4118-AF47-283DD0E12280}" type="parTrans" cxnId="{985100F6-E5B8-4DAD-A66B-3462B2E8D510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4B0D0BC6-8217-48EC-8298-09AC3A6C4E9A}" type="sibTrans" cxnId="{985100F6-E5B8-4DAD-A66B-3462B2E8D510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B222ED47-3D6B-4DAF-AB93-042298BD810A}">
      <dgm:prSet custT="1"/>
      <dgm:spPr/>
      <dgm:t>
        <a:bodyPr/>
        <a:lstStyle/>
        <a:p>
          <a:r>
            <a:rPr lang="ru-RU" sz="1600" b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«Профпроекты»</a:t>
          </a:r>
          <a:endParaRPr lang="ru-RU" sz="1600" b="1" dirty="0" smtClean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7B25EF52-1B61-4F0A-B3FB-E460AE81EB33}" type="parTrans" cxnId="{81A9E597-6D92-4D7C-AB4C-AC371CE0EF3A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BFBE8103-F10B-4322-8994-BEA796903B22}" type="sibTrans" cxnId="{81A9E597-6D92-4D7C-AB4C-AC371CE0EF3A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C63C338E-7D13-4D72-8FC7-FB8E55D83B32}">
      <dgm:prSet custT="1"/>
      <dgm:spPr/>
      <dgm:t>
        <a:bodyPr/>
        <a:lstStyle/>
        <a:p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ПрофПартнёры</a:t>
          </a:r>
          <a:r>
            <a: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dirty="0" smtClean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0BAD5E65-3969-490C-80C2-1078CAD5F3FC}" type="parTrans" cxnId="{128BF945-6C7A-420D-A709-75C62D9BC480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8081B1E3-D1E1-49BA-B72D-13B496912A2D}" type="sibTrans" cxnId="{128BF945-6C7A-420D-A709-75C62D9BC480}">
      <dgm:prSet/>
      <dgm:spPr/>
      <dgm:t>
        <a:bodyPr/>
        <a:lstStyle/>
        <a:p>
          <a:endParaRPr lang="ru-RU" sz="1600" b="1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gm:t>
    </dgm:pt>
    <dgm:pt modelId="{DC043DA0-B07B-4413-8511-2BC2D026F6F3}" type="pres">
      <dgm:prSet presAssocID="{E74915FB-75AC-4DE8-82E1-100B6F89FCD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C5CB6C-7750-4081-A70F-6603CC39AE91}" type="pres">
      <dgm:prSet presAssocID="{E74915FB-75AC-4DE8-82E1-100B6F89FCD6}" presName="cycle" presStyleCnt="0"/>
      <dgm:spPr/>
    </dgm:pt>
    <dgm:pt modelId="{3DEC8F44-12CC-495E-850D-DC29C35528D7}" type="pres">
      <dgm:prSet presAssocID="{98E87494-BC0A-44F2-928B-88DD8B64548C}" presName="nodeFirstNode" presStyleLbl="node1" presStyleIdx="0" presStyleCnt="7" custScaleX="120578" custScaleY="100807" custRadScaleRad="79501" custRadScaleInc="-4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1F1EB-5DF9-47DB-B5C1-0F5176E74CF0}" type="pres">
      <dgm:prSet presAssocID="{826B03CC-8B98-4E4C-8BDD-F6622EC9E8A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C99585C-EF0D-400E-8BB7-96F6F626FDB1}" type="pres">
      <dgm:prSet presAssocID="{A6621208-ACF5-4A04-BAD4-3F5B506F2616}" presName="nodeFollowingNodes" presStyleLbl="node1" presStyleIdx="1" presStyleCnt="7" custScaleX="140428" custScaleY="123156" custRadScaleRad="93466" custRadScaleInc="31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A6B3A7-9797-4883-B6ED-646A68823906}" type="pres">
      <dgm:prSet presAssocID="{B222ED47-3D6B-4DAF-AB93-042298BD810A}" presName="nodeFollowingNodes" presStyleLbl="node1" presStyleIdx="2" presStyleCnt="7" custScaleX="128473" custScaleY="12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0FF2A4-BEF2-4A40-93DA-84A7F8C330EB}" type="pres">
      <dgm:prSet presAssocID="{4EF131B9-C883-41F2-AE32-60855B3CA659}" presName="nodeFollowingNodes" presStyleLbl="node1" presStyleIdx="3" presStyleCnt="7" custScaleX="131924" custScaleY="135806" custRadScaleRad="99845" custRadScaleInc="-20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56B14-FE55-43A0-9F71-8BE1BE2236EC}" type="pres">
      <dgm:prSet presAssocID="{C63C338E-7D13-4D72-8FC7-FB8E55D83B32}" presName="nodeFollowingNodes" presStyleLbl="node1" presStyleIdx="4" presStyleCnt="7" custScaleX="137534" custScaleY="140695" custRadScaleRad="95528" custRadScaleInc="172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C6FBF-2D31-42ED-84B2-294606C05C23}" type="pres">
      <dgm:prSet presAssocID="{40F704A1-C29D-4BD7-B4A0-FBAB3F941A70}" presName="nodeFollowingNodes" presStyleLbl="node1" presStyleIdx="5" presStyleCnt="7" custScaleX="129779" custScaleY="126868" custRadScaleRad="95200" custRadScaleInc="-1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F094B-F9F7-4B48-92AB-B4D258141B24}" type="pres">
      <dgm:prSet presAssocID="{4D976239-66B0-45D7-957D-ADB1C46779BF}" presName="nodeFollowingNodes" presStyleLbl="node1" presStyleIdx="6" presStyleCnt="7" custScaleX="135305" custScaleY="123156" custRadScaleRad="94945" custRadScaleInc="-36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A86972-072D-476A-B37B-4A9D396261A8}" type="presOf" srcId="{C63C338E-7D13-4D72-8FC7-FB8E55D83B32}" destId="{F0856B14-FE55-43A0-9F71-8BE1BE2236EC}" srcOrd="0" destOrd="0" presId="urn:microsoft.com/office/officeart/2005/8/layout/cycle3"/>
    <dgm:cxn modelId="{DEA9E99A-21CE-4E5D-9C81-AD2902E8B1DE}" type="presOf" srcId="{40F704A1-C29D-4BD7-B4A0-FBAB3F941A70}" destId="{966C6FBF-2D31-42ED-84B2-294606C05C23}" srcOrd="0" destOrd="0" presId="urn:microsoft.com/office/officeart/2005/8/layout/cycle3"/>
    <dgm:cxn modelId="{76ABB49B-81DB-4084-AFF4-09D3ADC7E97B}" srcId="{E74915FB-75AC-4DE8-82E1-100B6F89FCD6}" destId="{40F704A1-C29D-4BD7-B4A0-FBAB3F941A70}" srcOrd="5" destOrd="0" parTransId="{B19B7EEF-885D-4FDC-9FC2-2025772112F0}" sibTransId="{E28D78A5-0B97-485E-9610-A28FD1A58FB1}"/>
    <dgm:cxn modelId="{8D7E17A4-C603-49E3-82F4-87FAF735453C}" type="presOf" srcId="{E74915FB-75AC-4DE8-82E1-100B6F89FCD6}" destId="{DC043DA0-B07B-4413-8511-2BC2D026F6F3}" srcOrd="0" destOrd="0" presId="urn:microsoft.com/office/officeart/2005/8/layout/cycle3"/>
    <dgm:cxn modelId="{E11C6ABF-1D97-4808-B11C-8B5762B59C3B}" type="presOf" srcId="{B222ED47-3D6B-4DAF-AB93-042298BD810A}" destId="{54A6B3A7-9797-4883-B6ED-646A68823906}" srcOrd="0" destOrd="0" presId="urn:microsoft.com/office/officeart/2005/8/layout/cycle3"/>
    <dgm:cxn modelId="{D4D7C729-9291-4B12-894C-1E19A34FD10B}" type="presOf" srcId="{4D976239-66B0-45D7-957D-ADB1C46779BF}" destId="{655F094B-F9F7-4B48-92AB-B4D258141B24}" srcOrd="0" destOrd="0" presId="urn:microsoft.com/office/officeart/2005/8/layout/cycle3"/>
    <dgm:cxn modelId="{B6D7BA59-48C4-47CE-BDDD-02CFB7844A30}" srcId="{E74915FB-75AC-4DE8-82E1-100B6F89FCD6}" destId="{98E87494-BC0A-44F2-928B-88DD8B64548C}" srcOrd="0" destOrd="0" parTransId="{1CDB1402-ACF2-49BE-A5F2-D77B036C4D57}" sibTransId="{826B03CC-8B98-4E4C-8BDD-F6622EC9E8AA}"/>
    <dgm:cxn modelId="{81A9E597-6D92-4D7C-AB4C-AC371CE0EF3A}" srcId="{E74915FB-75AC-4DE8-82E1-100B6F89FCD6}" destId="{B222ED47-3D6B-4DAF-AB93-042298BD810A}" srcOrd="2" destOrd="0" parTransId="{7B25EF52-1B61-4F0A-B3FB-E460AE81EB33}" sibTransId="{BFBE8103-F10B-4322-8994-BEA796903B22}"/>
    <dgm:cxn modelId="{14602A0E-78B5-4D05-91FD-6E5D8AE69EE1}" type="presOf" srcId="{A6621208-ACF5-4A04-BAD4-3F5B506F2616}" destId="{BC99585C-EF0D-400E-8BB7-96F6F626FDB1}" srcOrd="0" destOrd="0" presId="urn:microsoft.com/office/officeart/2005/8/layout/cycle3"/>
    <dgm:cxn modelId="{128BF945-6C7A-420D-A709-75C62D9BC480}" srcId="{E74915FB-75AC-4DE8-82E1-100B6F89FCD6}" destId="{C63C338E-7D13-4D72-8FC7-FB8E55D83B32}" srcOrd="4" destOrd="0" parTransId="{0BAD5E65-3969-490C-80C2-1078CAD5F3FC}" sibTransId="{8081B1E3-D1E1-49BA-B72D-13B496912A2D}"/>
    <dgm:cxn modelId="{9AB6E9E0-A414-4DC7-9185-04BDC88E8B36}" srcId="{E74915FB-75AC-4DE8-82E1-100B6F89FCD6}" destId="{A6621208-ACF5-4A04-BAD4-3F5B506F2616}" srcOrd="1" destOrd="0" parTransId="{A573D65F-CFA5-461F-8CBB-F4AA56371163}" sibTransId="{F610C0CD-1C6A-45F9-AA9F-34317800D294}"/>
    <dgm:cxn modelId="{D18AE0E2-C8E2-40A7-B842-AF9E074D653A}" type="presOf" srcId="{98E87494-BC0A-44F2-928B-88DD8B64548C}" destId="{3DEC8F44-12CC-495E-850D-DC29C35528D7}" srcOrd="0" destOrd="0" presId="urn:microsoft.com/office/officeart/2005/8/layout/cycle3"/>
    <dgm:cxn modelId="{8874CE26-0ED8-42FA-8A5A-DC0C74B02B35}" srcId="{E74915FB-75AC-4DE8-82E1-100B6F89FCD6}" destId="{4EF131B9-C883-41F2-AE32-60855B3CA659}" srcOrd="3" destOrd="0" parTransId="{5290649A-09F4-4C06-830D-1C91F85E0907}" sibTransId="{7D15ECFE-73E6-4DBF-891D-758677E996F1}"/>
    <dgm:cxn modelId="{71F5B7F1-628B-430C-92BA-9F3D7504215D}" type="presOf" srcId="{826B03CC-8B98-4E4C-8BDD-F6622EC9E8AA}" destId="{B611F1EB-5DF9-47DB-B5C1-0F5176E74CF0}" srcOrd="0" destOrd="0" presId="urn:microsoft.com/office/officeart/2005/8/layout/cycle3"/>
    <dgm:cxn modelId="{757D7367-093C-452B-AE3C-B0276291534D}" type="presOf" srcId="{4EF131B9-C883-41F2-AE32-60855B3CA659}" destId="{FA0FF2A4-BEF2-4A40-93DA-84A7F8C330EB}" srcOrd="0" destOrd="0" presId="urn:microsoft.com/office/officeart/2005/8/layout/cycle3"/>
    <dgm:cxn modelId="{985100F6-E5B8-4DAD-A66B-3462B2E8D510}" srcId="{E74915FB-75AC-4DE8-82E1-100B6F89FCD6}" destId="{4D976239-66B0-45D7-957D-ADB1C46779BF}" srcOrd="6" destOrd="0" parTransId="{A164A3CB-CE2C-4118-AF47-283DD0E12280}" sibTransId="{4B0D0BC6-8217-48EC-8298-09AC3A6C4E9A}"/>
    <dgm:cxn modelId="{BBBE7507-6010-4828-A8B0-988ED5B0F691}" type="presParOf" srcId="{DC043DA0-B07B-4413-8511-2BC2D026F6F3}" destId="{37C5CB6C-7750-4081-A70F-6603CC39AE91}" srcOrd="0" destOrd="0" presId="urn:microsoft.com/office/officeart/2005/8/layout/cycle3"/>
    <dgm:cxn modelId="{0E6D655C-A4F5-4231-874A-890B8D61D201}" type="presParOf" srcId="{37C5CB6C-7750-4081-A70F-6603CC39AE91}" destId="{3DEC8F44-12CC-495E-850D-DC29C35528D7}" srcOrd="0" destOrd="0" presId="urn:microsoft.com/office/officeart/2005/8/layout/cycle3"/>
    <dgm:cxn modelId="{0E9B72B5-34BE-49A9-AE70-2FB39CD80A20}" type="presParOf" srcId="{37C5CB6C-7750-4081-A70F-6603CC39AE91}" destId="{B611F1EB-5DF9-47DB-B5C1-0F5176E74CF0}" srcOrd="1" destOrd="0" presId="urn:microsoft.com/office/officeart/2005/8/layout/cycle3"/>
    <dgm:cxn modelId="{865D2B10-5497-463D-9920-91BDEE48EDB3}" type="presParOf" srcId="{37C5CB6C-7750-4081-A70F-6603CC39AE91}" destId="{BC99585C-EF0D-400E-8BB7-96F6F626FDB1}" srcOrd="2" destOrd="0" presId="urn:microsoft.com/office/officeart/2005/8/layout/cycle3"/>
    <dgm:cxn modelId="{5523902B-8301-4DD4-93CD-124169C9AFA6}" type="presParOf" srcId="{37C5CB6C-7750-4081-A70F-6603CC39AE91}" destId="{54A6B3A7-9797-4883-B6ED-646A68823906}" srcOrd="3" destOrd="0" presId="urn:microsoft.com/office/officeart/2005/8/layout/cycle3"/>
    <dgm:cxn modelId="{935A2626-955C-43C4-B056-6F1930063544}" type="presParOf" srcId="{37C5CB6C-7750-4081-A70F-6603CC39AE91}" destId="{FA0FF2A4-BEF2-4A40-93DA-84A7F8C330EB}" srcOrd="4" destOrd="0" presId="urn:microsoft.com/office/officeart/2005/8/layout/cycle3"/>
    <dgm:cxn modelId="{D02F0282-DE8F-4221-B484-85AA8F1F9374}" type="presParOf" srcId="{37C5CB6C-7750-4081-A70F-6603CC39AE91}" destId="{F0856B14-FE55-43A0-9F71-8BE1BE2236EC}" srcOrd="5" destOrd="0" presId="urn:microsoft.com/office/officeart/2005/8/layout/cycle3"/>
    <dgm:cxn modelId="{54ABD6B7-6B52-406B-A721-32DDAAB7B469}" type="presParOf" srcId="{37C5CB6C-7750-4081-A70F-6603CC39AE91}" destId="{966C6FBF-2D31-42ED-84B2-294606C05C23}" srcOrd="6" destOrd="0" presId="urn:microsoft.com/office/officeart/2005/8/layout/cycle3"/>
    <dgm:cxn modelId="{40751209-16E7-44BD-9189-0BFC9479E88F}" type="presParOf" srcId="{37C5CB6C-7750-4081-A70F-6603CC39AE91}" destId="{655F094B-F9F7-4B48-92AB-B4D258141B24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1F1EB-5DF9-47DB-B5C1-0F5176E74CF0}">
      <dsp:nvSpPr>
        <dsp:cNvPr id="0" name=""/>
        <dsp:cNvSpPr/>
      </dsp:nvSpPr>
      <dsp:spPr>
        <a:xfrm>
          <a:off x="1289059" y="280737"/>
          <a:ext cx="5430807" cy="5430807"/>
        </a:xfrm>
        <a:prstGeom prst="circularArrow">
          <a:avLst>
            <a:gd name="adj1" fmla="val 5544"/>
            <a:gd name="adj2" fmla="val 330680"/>
            <a:gd name="adj3" fmla="val 14203225"/>
            <a:gd name="adj4" fmla="val 17131032"/>
            <a:gd name="adj5" fmla="val 5757"/>
          </a:avLst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C8F44-12CC-495E-850D-DC29C35528D7}">
      <dsp:nvSpPr>
        <dsp:cNvPr id="0" name=""/>
        <dsp:cNvSpPr/>
      </dsp:nvSpPr>
      <dsp:spPr>
        <a:xfrm>
          <a:off x="2974465" y="388386"/>
          <a:ext cx="2059993" cy="861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ПрофОбучение</a:t>
          </a: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3016501" y="430422"/>
        <a:ext cx="1975921" cy="777037"/>
      </dsp:txXfrm>
    </dsp:sp>
    <dsp:sp modelId="{BC99585C-EF0D-400E-8BB7-96F6F626FDB1}">
      <dsp:nvSpPr>
        <dsp:cNvPr id="0" name=""/>
        <dsp:cNvSpPr/>
      </dsp:nvSpPr>
      <dsp:spPr>
        <a:xfrm>
          <a:off x="4845711" y="1238555"/>
          <a:ext cx="2399116" cy="1052018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«ПрофСтарт»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4897066" y="1289910"/>
        <a:ext cx="2296406" cy="949308"/>
      </dsp:txXfrm>
    </dsp:sp>
    <dsp:sp modelId="{54A6B3A7-9797-4883-B6ED-646A68823906}">
      <dsp:nvSpPr>
        <dsp:cNvPr id="0" name=""/>
        <dsp:cNvSpPr/>
      </dsp:nvSpPr>
      <dsp:spPr>
        <a:xfrm>
          <a:off x="5234437" y="2632272"/>
          <a:ext cx="2194873" cy="1083726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«Профпроекты»</a:t>
          </a:r>
          <a:endParaRPr lang="ru-RU" sz="1600" b="1" kern="1200" dirty="0" smtClean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5287340" y="2685175"/>
        <a:ext cx="2089067" cy="977920"/>
      </dsp:txXfrm>
    </dsp:sp>
    <dsp:sp modelId="{FA0FF2A4-BEF2-4A40-93DA-84A7F8C330EB}">
      <dsp:nvSpPr>
        <dsp:cNvPr id="0" name=""/>
        <dsp:cNvSpPr/>
      </dsp:nvSpPr>
      <dsp:spPr>
        <a:xfrm>
          <a:off x="4270609" y="3974856"/>
          <a:ext cx="2253831" cy="1160076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«ПрофПробы»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4327239" y="4031486"/>
        <a:ext cx="2140571" cy="1046816"/>
      </dsp:txXfrm>
    </dsp:sp>
    <dsp:sp modelId="{F0856B14-FE55-43A0-9F71-8BE1BE2236EC}">
      <dsp:nvSpPr>
        <dsp:cNvPr id="0" name=""/>
        <dsp:cNvSpPr/>
      </dsp:nvSpPr>
      <dsp:spPr>
        <a:xfrm>
          <a:off x="1678330" y="3902858"/>
          <a:ext cx="2349674" cy="1201839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ПрофПартнёры</a:t>
          </a: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kern="1200" dirty="0" smtClean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1736999" y="3961527"/>
        <a:ext cx="2232336" cy="1084501"/>
      </dsp:txXfrm>
    </dsp:sp>
    <dsp:sp modelId="{966C6FBF-2D31-42ED-84B2-294606C05C23}">
      <dsp:nvSpPr>
        <dsp:cNvPr id="0" name=""/>
        <dsp:cNvSpPr/>
      </dsp:nvSpPr>
      <dsp:spPr>
        <a:xfrm>
          <a:off x="821764" y="2632268"/>
          <a:ext cx="2217185" cy="1083726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</a:t>
          </a:r>
          <a:r>
            <a:rPr lang="ru-RU" sz="1600" b="1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ПрофЭкскурсии</a:t>
          </a: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»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874667" y="2685171"/>
        <a:ext cx="2111379" cy="977920"/>
      </dsp:txXfrm>
    </dsp:sp>
    <dsp:sp modelId="{655F094B-F9F7-4B48-92AB-B4D258141B24}">
      <dsp:nvSpPr>
        <dsp:cNvPr id="0" name=""/>
        <dsp:cNvSpPr/>
      </dsp:nvSpPr>
      <dsp:spPr>
        <a:xfrm>
          <a:off x="878905" y="1310571"/>
          <a:ext cx="2311593" cy="1052018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itchFamily="34" charset="0"/>
            </a:rPr>
            <a:t>«Мастер-классы от Профессионалов»</a:t>
          </a:r>
          <a:endParaRPr lang="ru-RU" sz="1600" b="1" kern="1200" dirty="0">
            <a:solidFill>
              <a:schemeClr val="tx1">
                <a:lumMod val="95000"/>
                <a:lumOff val="5000"/>
              </a:schemeClr>
            </a:solidFill>
            <a:latin typeface="Century Gothic" pitchFamily="34" charset="0"/>
          </a:endParaRPr>
        </a:p>
      </dsp:txBody>
      <dsp:txXfrm>
        <a:off x="930260" y="1361926"/>
        <a:ext cx="2208883" cy="949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44166-90BD-4F76-9731-B0AD925E7CD4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ACBB-F7B6-4359-9081-2C274E19C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6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3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2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72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5ACBB-F7B6-4359-9081-2C274E19CA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8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287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47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47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47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35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59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9208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6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4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662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15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53AF-FD75-4CA0-8212-291628C16F1E}" type="datetimeFigureOut">
              <a:rPr lang="ru-RU" smtClean="0"/>
              <a:t>21.04.2023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B34DA-DBA5-4D93-ACB9-D42693567E1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8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60998"/>
              </p:ext>
            </p:extLst>
          </p:nvPr>
        </p:nvGraphicFramePr>
        <p:xfrm>
          <a:off x="251520" y="260646"/>
          <a:ext cx="8640960" cy="640871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60240"/>
                <a:gridCol w="720080"/>
                <a:gridCol w="2880320"/>
                <a:gridCol w="2880320"/>
              </a:tblGrid>
              <a:tr h="82800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0">
                <a:tc gridSpan="4">
                  <a:txBody>
                    <a:bodyPr/>
                    <a:lstStyle/>
                    <a:p>
                      <a:pPr algn="ctr"/>
                      <a:endParaRPr lang="ru-RU" sz="3800" b="0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7490">
                <a:tc gridSpan="4">
                  <a:txBody>
                    <a:bodyPr/>
                    <a:lstStyle/>
                    <a:p>
                      <a:pPr algn="ctr"/>
                      <a:r>
                        <a:rPr lang="ru-RU" sz="3600" kern="1200" dirty="0" smtClean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</a:rPr>
                        <a:t>«Панель методик</a:t>
                      </a:r>
                      <a:r>
                        <a:rPr lang="ru-RU" sz="3600" kern="1200" baseline="0" dirty="0" smtClean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</a:rPr>
                        <a:t> и технологий </a:t>
                      </a:r>
                    </a:p>
                    <a:p>
                      <a:pPr algn="ctr"/>
                      <a:r>
                        <a:rPr lang="ru-RU" sz="3600" kern="1200" baseline="0" dirty="0" smtClean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</a:rPr>
                        <a:t>образовательной практики</a:t>
                      </a:r>
                      <a:r>
                        <a:rPr lang="ru-RU" sz="3600" kern="1200" dirty="0" smtClean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</a:rPr>
                        <a:t>»</a:t>
                      </a:r>
                      <a:endParaRPr lang="ru-RU" sz="36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36000">
                <a:tc gridSpan="2">
                  <a:txBody>
                    <a:bodyPr/>
                    <a:lstStyle/>
                    <a:p>
                      <a:pPr algn="ctr"/>
                      <a:endParaRPr lang="ru-RU" sz="32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684280">
                <a:tc>
                  <a:txBody>
                    <a:bodyPr/>
                    <a:lstStyle/>
                    <a:p>
                      <a:pPr algn="l"/>
                      <a:endParaRPr lang="ru-RU" sz="16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endParaRPr lang="ru-RU" sz="16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itchFamily="34" charset="0"/>
                        </a:rPr>
                        <a:t>2023 год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МБУ ДО «Центр компетенций «Ориентир»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 descr="https://xn--80aeebc7ae1abxv.xn--p1ai/assets/images/Usovskaya/%D1%85%D1%80%D0%BE%D0%BD%D0%B8%D0%BA%D0%B0/2020-21/nojabr/15318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91298"/>
            <a:ext cx="2623432" cy="158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800" y="3645024"/>
            <a:ext cx="2429957" cy="1628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/>
          <a:stretch/>
        </p:blipFill>
        <p:spPr>
          <a:xfrm>
            <a:off x="422618" y="3645024"/>
            <a:ext cx="2497581" cy="1630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8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281498"/>
              </p:ext>
            </p:extLst>
          </p:nvPr>
        </p:nvGraphicFramePr>
        <p:xfrm>
          <a:off x="179512" y="188638"/>
          <a:ext cx="8784975" cy="658474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28325"/>
                <a:gridCol w="2928325"/>
                <a:gridCol w="2928325"/>
              </a:tblGrid>
              <a:tr h="113501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Всероссийский конкурс образовательных практик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1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Мастер-классы от Профессионалов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51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Образовательный салон «Азбука профориентации»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Мастер-класс «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АгроПрактикум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Мастер-класс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ООО «</a:t>
                      </a: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ГлавСтрой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»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45402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5177770"/>
            <a:ext cx="2445449" cy="1444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472095"/>
            <a:ext cx="2445449" cy="1653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9055" b="5367"/>
          <a:stretch/>
        </p:blipFill>
        <p:spPr>
          <a:xfrm>
            <a:off x="353685" y="3480649"/>
            <a:ext cx="2488711" cy="1614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841" r="5441"/>
          <a:stretch/>
        </p:blipFill>
        <p:spPr>
          <a:xfrm>
            <a:off x="353685" y="5125992"/>
            <a:ext cx="2488712" cy="15160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10285"/>
          <a:stretch/>
        </p:blipFill>
        <p:spPr bwMode="auto">
          <a:xfrm>
            <a:off x="6262605" y="3425060"/>
            <a:ext cx="2448272" cy="170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8"/>
          <a:stretch/>
        </p:blipFill>
        <p:spPr bwMode="auto">
          <a:xfrm>
            <a:off x="6262604" y="5176250"/>
            <a:ext cx="2448273" cy="150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4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755645"/>
              </p:ext>
            </p:extLst>
          </p:nvPr>
        </p:nvGraphicFramePr>
        <p:xfrm>
          <a:off x="179512" y="187331"/>
          <a:ext cx="8856984" cy="657767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01420"/>
                <a:gridCol w="2627072"/>
                <a:gridCol w="1726361"/>
                <a:gridCol w="2702131"/>
              </a:tblGrid>
              <a:tr h="92679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Всероссийский конкурс образовательных практик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357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ПрофПартнеры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16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uLnTx/>
                          <a:uFillTx/>
                          <a:latin typeface="Century Gothic" pitchFamily="34" charset="0"/>
                        </a:rPr>
                        <a:t>Сетевое взаимодействие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7413">
                <a:tc gridSpan="2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535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Социальное партнерство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4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00CC"/>
                          </a:solidFill>
                          <a:effectLst/>
                          <a:latin typeface="Century Gothic" pitchFamily="34" charset="0"/>
                        </a:rPr>
                        <a:t>ООО «Прогресс-Агро»</a:t>
                      </a:r>
                      <a:endParaRPr lang="ru-RU" sz="2000" b="1" dirty="0" smtClean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rgbClr val="0000CC"/>
                          </a:solidFill>
                          <a:effectLst/>
                          <a:latin typeface="Century Gothic" pitchFamily="34" charset="0"/>
                        </a:rPr>
                        <a:t>СПК СК «Родина»</a:t>
                      </a:r>
                      <a:endParaRPr lang="ru-RU" sz="20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83" y="4563602"/>
            <a:ext cx="1944216" cy="210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/>
          <a:stretch/>
        </p:blipFill>
        <p:spPr bwMode="auto">
          <a:xfrm>
            <a:off x="2267744" y="4581128"/>
            <a:ext cx="1944216" cy="207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 bwMode="auto">
          <a:xfrm>
            <a:off x="3458768" y="2155741"/>
            <a:ext cx="2841424" cy="165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3"/>
          <a:stretch/>
        </p:blipFill>
        <p:spPr bwMode="auto">
          <a:xfrm>
            <a:off x="315987" y="2155741"/>
            <a:ext cx="3142781" cy="165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r="2175"/>
          <a:stretch/>
        </p:blipFill>
        <p:spPr bwMode="auto">
          <a:xfrm>
            <a:off x="6300192" y="2159370"/>
            <a:ext cx="2668269" cy="16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9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8203"/>
              </p:ext>
            </p:extLst>
          </p:nvPr>
        </p:nvGraphicFramePr>
        <p:xfrm>
          <a:off x="179512" y="188639"/>
          <a:ext cx="8784975" cy="667122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784975"/>
              </a:tblGrid>
              <a:tr h="7496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23466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2158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Агротехнологический профиль направлен на трудовое воспитание, обучение и развитие творческой личности, способной к жизни и труду в сельской местности</a:t>
                      </a:r>
                      <a:endParaRPr kumimoji="0" lang="ru-RU" sz="2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163842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223" y="4665912"/>
            <a:ext cx="2935765" cy="223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563" b="48534"/>
          <a:stretch/>
        </p:blipFill>
        <p:spPr>
          <a:xfrm>
            <a:off x="3000216" y="1268760"/>
            <a:ext cx="3229780" cy="2109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6" y="4809259"/>
            <a:ext cx="2773829" cy="198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879" y="4809259"/>
            <a:ext cx="2607283" cy="2027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7292" y="1268709"/>
            <a:ext cx="2536598" cy="201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06" y="1268760"/>
            <a:ext cx="2838350" cy="201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929072"/>
              </p:ext>
            </p:extLst>
          </p:nvPr>
        </p:nvGraphicFramePr>
        <p:xfrm>
          <a:off x="107504" y="116631"/>
          <a:ext cx="8856984" cy="662473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11309"/>
                <a:gridCol w="6645675"/>
              </a:tblGrid>
              <a:tr h="1002942">
                <a:tc gridSpan="2">
                  <a:txBody>
                    <a:bodyPr/>
                    <a:lstStyle/>
                    <a:p>
                      <a:pPr algn="ctr"/>
                      <a:r>
                        <a:rPr lang="ru-RU" sz="5400" dirty="0" smtClean="0">
                          <a:latin typeface="Century Gothic" panose="020B0502020202020204" pitchFamily="34" charset="0"/>
                        </a:rPr>
                        <a:t>Спасибо за внимание!</a:t>
                      </a:r>
                      <a:endParaRPr lang="ru-RU" sz="5400" b="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7862">
                <a:tc gridSpan="2">
                  <a:txBody>
                    <a:bodyPr/>
                    <a:lstStyle/>
                    <a:p>
                      <a:pPr algn="ctr"/>
                      <a:endParaRPr lang="ru-RU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4787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Наши контакты:</a:t>
                      </a:r>
                      <a:endParaRPr lang="ru-RU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МБУ  ДО «Центр компетенций «Ориентир»</a:t>
                      </a:r>
                      <a:endParaRPr lang="ru-RU" sz="14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374787">
                <a:tc vMerge="1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u="none" strike="noStrike" cap="none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352330, Россия, Краснодарский край, ст. Ладожская, ул. Ленина, 25</a:t>
                      </a:r>
                      <a:endParaRPr lang="ru-RU" sz="1400" b="1" dirty="0">
                        <a:solidFill>
                          <a:srgbClr val="0000CC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3747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cap="none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e-</a:t>
                      </a:r>
                      <a:r>
                        <a:rPr lang="ru-RU" sz="1400" b="1" u="none" strike="noStrike" cap="none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mail</a:t>
                      </a:r>
                      <a:r>
                        <a:rPr lang="ru-RU" sz="1400" b="1" u="none" strike="noStrike" cap="none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  <a:sym typeface="Century Gothic"/>
                        </a:rPr>
                        <a:t> orientir14@rambler.ru, тел/факс: (86135) 70-4-19</a:t>
                      </a:r>
                      <a:endParaRPr lang="ru-RU" sz="1400" b="1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</a:tr>
              <a:tr h="749572"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Century Gothic" panose="020B0502020202020204" pitchFamily="34" charset="0"/>
                        </a:rPr>
                        <a:t>Приглашаем к сотрудничеству!</a:t>
                      </a:r>
                      <a:endParaRPr lang="ru-RU" sz="36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User\Desktop\Росто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32" y="1268760"/>
            <a:ext cx="5174720" cy="34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50271"/>
              </p:ext>
            </p:extLst>
          </p:nvPr>
        </p:nvGraphicFramePr>
        <p:xfrm>
          <a:off x="107503" y="116631"/>
          <a:ext cx="8928993" cy="668970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928993"/>
              </a:tblGrid>
              <a:tr h="8799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1326184">
                <a:tc>
                  <a:txBody>
                    <a:bodyPr/>
                    <a:lstStyle/>
                    <a:p>
                      <a:pPr algn="ctr"/>
                      <a:endParaRPr lang="ru-RU" sz="25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4418643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512" y="1196752"/>
            <a:ext cx="885698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entury Gothic" pitchFamily="34" charset="0"/>
              </a:rPr>
              <a:t>Технологии образовательных практик</a:t>
            </a:r>
            <a:endParaRPr lang="ru-RU" sz="2400" b="1" dirty="0">
              <a:latin typeface="Century Gothic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776176992"/>
              </p:ext>
            </p:extLst>
          </p:nvPr>
        </p:nvGraphicFramePr>
        <p:xfrm>
          <a:off x="539552" y="1340768"/>
          <a:ext cx="8136904" cy="5258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05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12831"/>
              </p:ext>
            </p:extLst>
          </p:nvPr>
        </p:nvGraphicFramePr>
        <p:xfrm>
          <a:off x="107504" y="116632"/>
          <a:ext cx="8928993" cy="655272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214100"/>
                <a:gridCol w="2214100"/>
                <a:gridCol w="2214100"/>
                <a:gridCol w="2286693"/>
              </a:tblGrid>
              <a:tr h="1129328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9216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dirty="0" err="1" smtClean="0">
                          <a:solidFill>
                            <a:srgbClr val="0000CC"/>
                          </a:solidFill>
                          <a:latin typeface="Century Gothic" pitchFamily="34" charset="0"/>
                        </a:rPr>
                        <a:t>ПрофОбучение</a:t>
                      </a:r>
                      <a:endParaRPr lang="ru-RU" sz="3200" b="0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9289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Реализация дополнительных общеобразовательных общеразвивающих программ</a:t>
                      </a:r>
                      <a:endParaRPr lang="ru-RU" sz="1800" b="0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rgbClr val="FF6600"/>
                          </a:solidFill>
                          <a:effectLst/>
                          <a:latin typeface="Century Gothic" pitchFamily="34" charset="0"/>
                          <a:ea typeface="Calibri"/>
                        </a:rPr>
                        <a:t>Проведение мероприятий профориентационной направленности</a:t>
                      </a:r>
                      <a:endParaRPr lang="ru-RU" sz="1800" b="0" i="0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6324">
                <a:tc gridSpan="4">
                  <a:txBody>
                    <a:bodyPr/>
                    <a:lstStyle/>
                    <a:p>
                      <a:pPr algn="ctr"/>
                      <a:r>
                        <a:rPr lang="ru-RU" sz="2200" b="0" dirty="0" smtClean="0">
                          <a:solidFill>
                            <a:srgbClr val="0000CC"/>
                          </a:solidFill>
                          <a:latin typeface="Century Gothic" pitchFamily="34" charset="0"/>
                        </a:rPr>
                        <a:t>Агротехнологической</a:t>
                      </a:r>
                      <a:r>
                        <a:rPr lang="ru-RU" sz="2200" b="0" baseline="0" dirty="0" smtClean="0">
                          <a:solidFill>
                            <a:srgbClr val="0000CC"/>
                          </a:solidFill>
                          <a:latin typeface="Century Gothic" pitchFamily="34" charset="0"/>
                        </a:rPr>
                        <a:t> </a:t>
                      </a:r>
                      <a:r>
                        <a:rPr lang="ru-RU" sz="2200" b="0" dirty="0" smtClean="0">
                          <a:solidFill>
                            <a:srgbClr val="0000CC"/>
                          </a:solidFill>
                          <a:latin typeface="Century Gothic" pitchFamily="34" charset="0"/>
                        </a:rPr>
                        <a:t>направленности</a:t>
                      </a:r>
                      <a:endParaRPr lang="ru-RU" sz="2200" b="0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dirty="0">
                        <a:solidFill>
                          <a:srgbClr val="000099"/>
                        </a:solidFill>
                        <a:latin typeface="Impact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97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«</a:t>
                      </a:r>
                      <a:r>
                        <a:rPr lang="ru-RU" sz="2000" b="0" dirty="0" err="1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АгроТерра</a:t>
                      </a:r>
                      <a:r>
                        <a:rPr lang="ru-RU" sz="2000" b="0" dirty="0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»</a:t>
                      </a:r>
                      <a:endParaRPr lang="ru-RU" sz="2000" b="0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rgbClr val="FF6600"/>
                          </a:solidFill>
                          <a:latin typeface="Century Gothic" pitchFamily="34" charset="0"/>
                        </a:rPr>
                        <a:t>«АгроПрофи»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200" dirty="0">
                        <a:solidFill>
                          <a:srgbClr val="000099"/>
                        </a:solidFill>
                        <a:latin typeface="Impact" pitchFamily="34" charset="0"/>
                      </a:endParaRPr>
                    </a:p>
                  </a:txBody>
                  <a:tcPr anchor="ctr"/>
                </a:tc>
              </a:tr>
              <a:tr h="2161913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3579" r="7079" b="7924"/>
          <a:stretch/>
        </p:blipFill>
        <p:spPr bwMode="auto">
          <a:xfrm>
            <a:off x="251520" y="4653136"/>
            <a:ext cx="2160240" cy="152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User\Documents\Инновационный поиск\АгроРост_Инновационный поиск.jpe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5" r="5190"/>
          <a:stretch/>
        </p:blipFill>
        <p:spPr bwMode="auto">
          <a:xfrm>
            <a:off x="2051720" y="5013176"/>
            <a:ext cx="2116381" cy="140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454" t="9123" r="11700" b="23033"/>
          <a:stretch/>
        </p:blipFill>
        <p:spPr bwMode="auto">
          <a:xfrm>
            <a:off x="4679143" y="4695652"/>
            <a:ext cx="2413137" cy="1440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\Documents\Инновационный поиск\АгроПрофи_Инновационный поиск 2021.jpe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90" y="5049386"/>
            <a:ext cx="2016224" cy="144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2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09178"/>
              </p:ext>
            </p:extLst>
          </p:nvPr>
        </p:nvGraphicFramePr>
        <p:xfrm>
          <a:off x="107504" y="116632"/>
          <a:ext cx="8928992" cy="647230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096344"/>
                <a:gridCol w="3096344"/>
                <a:gridCol w="2736304"/>
              </a:tblGrid>
              <a:tr h="1152552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74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err="1" smtClean="0">
                          <a:solidFill>
                            <a:srgbClr val="0000CC"/>
                          </a:solidFill>
                          <a:effectLst/>
                          <a:latin typeface="Century Gothic" panose="020B0502020202020204" pitchFamily="34" charset="0"/>
                        </a:rPr>
                        <a:t>ПрофСтарт</a:t>
                      </a:r>
                      <a:endParaRPr lang="ru-RU" sz="3200" b="0" dirty="0" smtClean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7130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Интернет-фестиваль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экологических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волонтерских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отрядов</a:t>
                      </a: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Региональный этап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всероссийской акции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«Я-гражданин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России»</a:t>
                      </a:r>
                      <a:endParaRPr lang="ru-RU" sz="19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Чемпионат</a:t>
                      </a:r>
                    </a:p>
                    <a:p>
                      <a:pPr algn="ctr"/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«</a:t>
                      </a:r>
                      <a:r>
                        <a:rPr lang="ru-RU" sz="1900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ЮниорПрофи</a:t>
                      </a:r>
                      <a:r>
                        <a:rPr lang="ru-RU" sz="190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», 2022, 2023</a:t>
                      </a: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2655882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3725894"/>
            <a:ext cx="2434888" cy="2873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5896" y="3726789"/>
            <a:ext cx="217693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0884" y="3631002"/>
            <a:ext cx="2202153" cy="29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10223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096344"/>
                <a:gridCol w="3096344"/>
                <a:gridCol w="2736304"/>
              </a:tblGrid>
              <a:tr h="12346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422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err="1" smtClean="0">
                          <a:solidFill>
                            <a:srgbClr val="0000CC"/>
                          </a:solidFill>
                          <a:effectLst/>
                          <a:latin typeface="Century Gothic" panose="020B0502020202020204" pitchFamily="34" charset="0"/>
                        </a:rPr>
                        <a:t>ПрофПроекты</a:t>
                      </a:r>
                      <a:endParaRPr lang="ru-RU" sz="3200" b="0" kern="1200" dirty="0" smtClean="0">
                        <a:solidFill>
                          <a:srgbClr val="0000C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Чемпионат «Сеем будущее»</a:t>
                      </a:r>
                      <a:endParaRPr lang="ru-RU" sz="3200" b="0" dirty="0" smtClean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083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Возделывание сахарной 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свёклы</a:t>
                      </a:r>
                      <a:endParaRPr lang="ru-RU" sz="2000" b="1" dirty="0" smtClean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Возделывание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товарной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кукурузы</a:t>
                      </a:r>
                    </a:p>
                    <a:p>
                      <a:pPr algn="ctr"/>
                      <a:endParaRPr lang="ru-RU" sz="19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Выращивание товарного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00CC"/>
                          </a:solidFill>
                          <a:latin typeface="Century Gothic" panose="020B0502020202020204" pitchFamily="34" charset="0"/>
                        </a:rPr>
                        <a:t> и кондитерского подсолнечника </a:t>
                      </a:r>
                    </a:p>
                    <a:p>
                      <a:pPr algn="ctr"/>
                      <a:endParaRPr lang="ru-RU" sz="16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2845042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050" name="Picture 2" descr="G:\кукуруза прополка 13.06.18\20180613_092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3447" r="27476" b="-13447"/>
          <a:stretch/>
        </p:blipFill>
        <p:spPr bwMode="auto">
          <a:xfrm>
            <a:off x="3304006" y="3573016"/>
            <a:ext cx="284907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подсолнечник\3.  Посев семян 17.0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73016"/>
            <a:ext cx="2424481" cy="31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200;p19" descr="G:\Ориентир\Диск D ноутбук\Фото\2017 июнь сахарная свекла\Новая папка (3)\07.06 (3).JPG"/>
          <p:cNvPicPr preferRelativeResize="0"/>
          <p:nvPr/>
        </p:nvPicPr>
        <p:blipFill rotWithShape="1">
          <a:blip r:embed="rId5">
            <a:alphaModFix/>
          </a:blip>
          <a:srcRect l="32393" t="33571" r="23795"/>
          <a:stretch/>
        </p:blipFill>
        <p:spPr>
          <a:xfrm>
            <a:off x="251520" y="3501008"/>
            <a:ext cx="2808312" cy="3122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5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399959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096344"/>
                <a:gridCol w="3096344"/>
                <a:gridCol w="2736304"/>
              </a:tblGrid>
              <a:tr h="123464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1422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0" kern="1200" dirty="0" err="1" smtClean="0">
                          <a:solidFill>
                            <a:srgbClr val="0000CC"/>
                          </a:solidFill>
                          <a:effectLst/>
                          <a:latin typeface="Century Gothic" panose="020B0502020202020204" pitchFamily="34" charset="0"/>
                        </a:rPr>
                        <a:t>ПрофПроекты</a:t>
                      </a:r>
                      <a:endParaRPr lang="ru-RU" sz="3200" b="0" kern="1200" dirty="0" smtClean="0">
                        <a:solidFill>
                          <a:srgbClr val="0000CC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083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Century Gothic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+mn-cs"/>
                        </a:rPr>
                        <a:t>Экологический социальный проект «Зеленая дорога»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900" b="1" dirty="0">
                        <a:solidFill>
                          <a:srgbClr val="0000CC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2845042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1" r="17254" b="6624"/>
          <a:stretch/>
        </p:blipFill>
        <p:spPr bwMode="auto">
          <a:xfrm>
            <a:off x="3275856" y="3556832"/>
            <a:ext cx="2880320" cy="30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2"/>
          <a:stretch/>
        </p:blipFill>
        <p:spPr bwMode="auto">
          <a:xfrm>
            <a:off x="203845" y="3533609"/>
            <a:ext cx="2880319" cy="314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96" t="20242" r="27090" b="14241"/>
          <a:stretch/>
        </p:blipFill>
        <p:spPr bwMode="auto">
          <a:xfrm>
            <a:off x="6300192" y="3557418"/>
            <a:ext cx="2658925" cy="311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71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5549"/>
              </p:ext>
            </p:extLst>
          </p:nvPr>
        </p:nvGraphicFramePr>
        <p:xfrm>
          <a:off x="179512" y="188638"/>
          <a:ext cx="8784975" cy="65202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8784975"/>
              </a:tblGrid>
              <a:tr h="968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  <a:tr h="7451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ПрофПробы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7302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«</a:t>
                      </a:r>
                      <a:r>
                        <a:rPr kumimoji="0" lang="ru-RU" sz="2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Профориентационный</a:t>
                      </a: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 четверг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«Фестиваль профильного обучения»</a:t>
                      </a: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044435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2924944"/>
            <a:ext cx="4410255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0884" b="6871"/>
          <a:stretch/>
        </p:blipFill>
        <p:spPr>
          <a:xfrm>
            <a:off x="547493" y="2702361"/>
            <a:ext cx="3271148" cy="1937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27123"/>
          <a:stretch/>
        </p:blipFill>
        <p:spPr>
          <a:xfrm>
            <a:off x="547493" y="4797152"/>
            <a:ext cx="3271148" cy="18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0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849758"/>
              </p:ext>
            </p:extLst>
          </p:nvPr>
        </p:nvGraphicFramePr>
        <p:xfrm>
          <a:off x="179512" y="188638"/>
          <a:ext cx="8784975" cy="658474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28325"/>
                <a:gridCol w="2928325"/>
                <a:gridCol w="2928325"/>
              </a:tblGrid>
              <a:tr h="11350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1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ПрофЭкскурсии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51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45402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Google Shape;230;p21"/>
          <p:cNvPicPr preferRelativeResize="0"/>
          <p:nvPr/>
        </p:nvPicPr>
        <p:blipFill rotWithShape="1">
          <a:blip r:embed="rId2">
            <a:alphaModFix/>
          </a:blip>
          <a:srcRect r="30203"/>
          <a:stretch/>
        </p:blipFill>
        <p:spPr>
          <a:xfrm>
            <a:off x="310448" y="3471998"/>
            <a:ext cx="2702673" cy="314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27;p21" descr="D:\фото учащихся и комбината\апрель 2017\110_PANA\P1100453.JPG"/>
          <p:cNvPicPr preferRelativeResize="0"/>
          <p:nvPr/>
        </p:nvPicPr>
        <p:blipFill rotWithShape="1">
          <a:blip r:embed="rId3">
            <a:alphaModFix/>
          </a:blip>
          <a:srcRect l="17508" t="24567" r="30355"/>
          <a:stretch/>
        </p:blipFill>
        <p:spPr>
          <a:xfrm>
            <a:off x="3215273" y="3471998"/>
            <a:ext cx="2728687" cy="315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9;p17" descr="F:\Ориентир\Диск D ноутбук\Фото\2016-2017 Фото агрокласс на сайт\Краевой семинар\110_PANA\P1100336.JPG"/>
          <p:cNvPicPr preferRelativeResize="0"/>
          <p:nvPr/>
        </p:nvPicPr>
        <p:blipFill rotWithShape="1">
          <a:blip r:embed="rId4">
            <a:alphaModFix/>
          </a:blip>
          <a:srcRect l="3071" t="21975" r="43304"/>
          <a:stretch/>
        </p:blipFill>
        <p:spPr>
          <a:xfrm>
            <a:off x="6156176" y="3471998"/>
            <a:ext cx="2736304" cy="31526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9;p21"/>
          <p:cNvSpPr txBox="1"/>
          <p:nvPr/>
        </p:nvSpPr>
        <p:spPr>
          <a:xfrm>
            <a:off x="189775" y="2564904"/>
            <a:ext cx="8702705" cy="36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Экскурсия в сервисный центр «</a:t>
            </a:r>
            <a:r>
              <a:rPr lang="ru-RU" sz="2400" dirty="0" err="1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АгроХолдинг</a:t>
            </a:r>
            <a:r>
              <a:rPr lang="ru-RU" sz="2400" dirty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«Кубань»</a:t>
            </a:r>
            <a:endParaRPr sz="2400" dirty="0">
              <a:solidFill>
                <a:srgbClr val="0000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7283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00394"/>
              </p:ext>
            </p:extLst>
          </p:nvPr>
        </p:nvGraphicFramePr>
        <p:xfrm>
          <a:off x="179512" y="188638"/>
          <a:ext cx="8784975" cy="6584746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28325"/>
                <a:gridCol w="2928325"/>
                <a:gridCol w="2928325"/>
              </a:tblGrid>
              <a:tr h="11350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entury Gothic" panose="020B0502020202020204" pitchFamily="34" charset="0"/>
                        </a:rPr>
                        <a:t>Всероссийский</a:t>
                      </a: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 конкурс образовательных практик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>
                          <a:latin typeface="Century Gothic" panose="020B0502020202020204" pitchFamily="34" charset="0"/>
                        </a:rPr>
                        <a:t>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организациями»</a:t>
                      </a:r>
                      <a:endParaRPr lang="ru-RU" sz="14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1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ПрофЭкскурсии</a:t>
                      </a:r>
                      <a:endParaRPr kumimoji="0" lang="ru-RU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3512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445402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b="1" dirty="0">
                        <a:solidFill>
                          <a:srgbClr val="FF6600"/>
                        </a:solidFill>
                        <a:latin typeface="Century Gothic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Google Shape;229;p21"/>
          <p:cNvSpPr txBox="1"/>
          <p:nvPr/>
        </p:nvSpPr>
        <p:spPr>
          <a:xfrm>
            <a:off x="189775" y="2564904"/>
            <a:ext cx="8702705" cy="360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41450" rIns="82925" bIns="41450" anchor="t" anchorCtr="0">
            <a:noAutofit/>
          </a:bodyPr>
          <a:lstStyle/>
          <a:p>
            <a:pPr lvl="0" algn="ctr"/>
            <a:r>
              <a:rPr lang="ru-RU" sz="2400" dirty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Экскурсия в </a:t>
            </a:r>
            <a:r>
              <a:rPr lang="ru-RU" sz="2400" dirty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СПК СК «Родина» </a:t>
            </a:r>
            <a:endParaRPr sz="2400" dirty="0">
              <a:solidFill>
                <a:srgbClr val="0000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Google Shape;240;p22" descr="C:\Users\Татьяна\Desktop\Новая папка\работа агрокласса\Экскурсия в тепличный комплекс СПК СК Родина.JPG"/>
          <p:cNvPicPr preferRelativeResize="0"/>
          <p:nvPr/>
        </p:nvPicPr>
        <p:blipFill rotWithShape="1">
          <a:blip r:embed="rId3">
            <a:alphaModFix/>
          </a:blip>
          <a:srcRect l="9296" r="18614" b="7606"/>
          <a:stretch/>
        </p:blipFill>
        <p:spPr>
          <a:xfrm>
            <a:off x="189775" y="3717032"/>
            <a:ext cx="2702104" cy="290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39;p22" descr="D:\фото учащихся и комбината\2018\140f9e8e-bc82-40f5-9bab-6b660fe0fde8.jpg"/>
          <p:cNvPicPr preferRelativeResize="0"/>
          <p:nvPr/>
        </p:nvPicPr>
        <p:blipFill rotWithShape="1">
          <a:blip r:embed="rId4">
            <a:alphaModFix/>
          </a:blip>
          <a:srcRect l="7271" t="10905" b="10055"/>
          <a:stretch/>
        </p:blipFill>
        <p:spPr>
          <a:xfrm>
            <a:off x="3316990" y="3717032"/>
            <a:ext cx="2623161" cy="2907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9;p20" descr="D:\Фото\Лето 2015\Рыбопитомник\P1050968.JPG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12688"/>
          <a:stretch/>
        </p:blipFill>
        <p:spPr>
          <a:xfrm>
            <a:off x="6171354" y="3717032"/>
            <a:ext cx="2649118" cy="2907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03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53682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575</Words>
  <Application>Microsoft Office PowerPoint</Application>
  <PresentationFormat>Экран (4:3)</PresentationFormat>
  <Paragraphs>96</Paragraphs>
  <Slides>13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ххх</cp:lastModifiedBy>
  <cp:revision>90</cp:revision>
  <dcterms:created xsi:type="dcterms:W3CDTF">2021-11-15T07:11:53Z</dcterms:created>
  <dcterms:modified xsi:type="dcterms:W3CDTF">2023-04-21T11:22:00Z</dcterms:modified>
</cp:coreProperties>
</file>