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83" r:id="rId4"/>
    <p:sldId id="299" r:id="rId5"/>
    <p:sldId id="325" r:id="rId6"/>
    <p:sldId id="296" r:id="rId7"/>
    <p:sldId id="323" r:id="rId8"/>
    <p:sldId id="322" r:id="rId9"/>
    <p:sldId id="298" r:id="rId10"/>
    <p:sldId id="320" r:id="rId11"/>
    <p:sldId id="324" r:id="rId12"/>
    <p:sldId id="305" r:id="rId13"/>
    <p:sldId id="306" r:id="rId14"/>
    <p:sldId id="32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150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D68C-47D7-45C3-BB93-A6F440E996AC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1940-F774-4117-979A-B3A80EB79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9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3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3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F3D04DDC-46E2-0047-8545-9430EE68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13" y="745789"/>
            <a:ext cx="4295937" cy="1058362"/>
          </a:xfrm>
        </p:spPr>
        <p:txBody>
          <a:bodyPr anchor="b">
            <a:noAutofit/>
          </a:bodyPr>
          <a:lstStyle>
            <a:lvl1pPr>
              <a:defRPr sz="2400" b="1" i="0">
                <a:solidFill>
                  <a:srgbClr val="3437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9" name="Текст 9">
            <a:extLst>
              <a:ext uri="{FF2B5EF4-FFF2-40B4-BE49-F238E27FC236}">
                <a16:creationId xmlns:a16="http://schemas.microsoft.com/office/drawing/2014/main" id="{C4C63B18-13E0-0F4D-95C6-E5F630358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9413" y="2012492"/>
            <a:ext cx="4295937" cy="30996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Рисунок 13">
            <a:extLst>
              <a:ext uri="{FF2B5EF4-FFF2-40B4-BE49-F238E27FC236}">
                <a16:creationId xmlns:a16="http://schemas.microsoft.com/office/drawing/2014/main" id="{0CE80FE5-85D2-5840-924E-6EE67475D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0651" y="3850741"/>
            <a:ext cx="3093839" cy="241039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5"/>
            </a:lvl1pPr>
          </a:lstStyle>
          <a:p>
            <a:endParaRPr lang="ru-RU"/>
          </a:p>
        </p:txBody>
      </p:sp>
      <p:sp>
        <p:nvSpPr>
          <p:cNvPr id="41" name="Рисунок 13">
            <a:extLst>
              <a:ext uri="{FF2B5EF4-FFF2-40B4-BE49-F238E27FC236}">
                <a16:creationId xmlns:a16="http://schemas.microsoft.com/office/drawing/2014/main" id="{501DC7C7-EA69-C44C-9EBE-6CCBA9CB8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651" y="1169478"/>
            <a:ext cx="1265333" cy="241039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5"/>
            </a:lvl1pPr>
          </a:lstStyle>
          <a:p>
            <a:endParaRPr lang="ru-RU" dirty="0"/>
          </a:p>
        </p:txBody>
      </p:sp>
      <p:sp>
        <p:nvSpPr>
          <p:cNvPr id="42" name="Рисунок 13">
            <a:extLst>
              <a:ext uri="{FF2B5EF4-FFF2-40B4-BE49-F238E27FC236}">
                <a16:creationId xmlns:a16="http://schemas.microsoft.com/office/drawing/2014/main" id="{34C15476-837D-9840-B6CF-54D2D3574C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63418" y="342970"/>
            <a:ext cx="1699207" cy="323690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5"/>
            </a:lvl1pPr>
          </a:lstStyle>
          <a:p>
            <a:endParaRPr lang="ru-RU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CF8FFBA-1EE3-ED40-A9A1-1969186D7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75135" y="6231772"/>
            <a:ext cx="324156" cy="3864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7A66BDC-33BC-3D42-8DF0-6225B4179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94215" y="6231772"/>
            <a:ext cx="321136" cy="3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4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6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6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2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42C8-62AD-4D69-8BFC-00DB7E985D5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4BF7-696B-4358-B0C3-2942C9C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2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21605062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58" y="3020438"/>
            <a:ext cx="2976237" cy="1940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0057" y="96842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КГБОУ ДО «Красноярский краевой центр туризма и краеведения»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811" y="1635443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«Организационно-методическое обеспечение образовательной практики»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96624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Дополнительная общеобразовательная общеразвивающая программа туристско-краеведческой направленности «Новое краеведение» </a:t>
            </a:r>
          </a:p>
        </p:txBody>
      </p:sp>
    </p:spTree>
    <p:extLst>
      <p:ext uri="{BB962C8B-B14F-4D97-AF65-F5344CB8AC3E}">
        <p14:creationId xmlns:p14="http://schemas.microsoft.com/office/powerpoint/2010/main" val="160351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2616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Обучающиеся в позиции эксперта</a:t>
            </a:r>
            <a:b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и представляемые продукты (исследовательские проекты, краеведческое видео, событие в музее, разработанные проекты по созданию музею и др.) оцениваются командами, которые заполняют экспертные листы, по сумме их результатов выводится средний результат для каждой команды.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Izmagilov\Desktop\EQgViJBS87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8"/>
          <a:stretch/>
        </p:blipFill>
        <p:spPr bwMode="auto">
          <a:xfrm>
            <a:off x="11193" y="2912169"/>
            <a:ext cx="340867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27544" r="23043" b="13546"/>
          <a:stretch/>
        </p:blipFill>
        <p:spPr bwMode="auto">
          <a:xfrm>
            <a:off x="3563888" y="3400081"/>
            <a:ext cx="5568919" cy="34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6058" y="2322863"/>
            <a:ext cx="5184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этого, экспертные листы заполняются: экспертами (СФУ); педагогами, сопровождающими команды и таким образом складывается  общая экспертиза всех субъектов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77949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6271" y="1772817"/>
            <a:ext cx="3417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Топ-о-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«Краеведческое ориентирование»</a:t>
            </a:r>
          </a:p>
          <a:p>
            <a:r>
              <a:rPr lang="ru-RU" sz="2400" dirty="0">
                <a:solidFill>
                  <a:prstClr val="black"/>
                </a:solidFill>
                <a:latin typeface="Bebas Neue Bold" pitchFamily="34" charset="-52"/>
              </a:rPr>
              <a:t> </a:t>
            </a: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3B2BA917-91D2-4D1D-B041-B86577F87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4"/>
          <a:stretch/>
        </p:blipFill>
        <p:spPr>
          <a:xfrm>
            <a:off x="3820148" y="2718232"/>
            <a:ext cx="3007977" cy="288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14"/>
            <a:ext cx="3417474" cy="341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422" y="1772817"/>
            <a:ext cx="35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«Азбуки символов» Красноярского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58391D-2B0A-41BF-BCDD-4B02B9046D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731732"/>
            <a:ext cx="2812418" cy="248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715417"/>
            <a:ext cx="80648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Краеведческие мероприятия в рамках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314786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5"/>
            <a:ext cx="8712968" cy="4290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Призеры Фестиваля музейных экспозиций «Без срока давности» в  2022 и  2023 г. МАОУ СШ №69 г. Красноярска, награждение в  г. Москва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место во Всероссийском конкурсе на знание государственных и региональных символов и атрибутов РФ в 2022 г. в номинации Проектные работы, Бондаренко Елена, МКОУ "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Новоеловская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СОШ".</a:t>
            </a:r>
          </a:p>
          <a:p>
            <a:pPr marL="0" indent="0" algn="ctr">
              <a:buNone/>
            </a:pPr>
            <a:endParaRPr lang="ru-RU" sz="2400" dirty="0">
              <a:latin typeface="Bebas Neue Bold" pitchFamily="34" charset="-52"/>
            </a:endParaRPr>
          </a:p>
          <a:p>
            <a:pPr algn="ctr"/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Достижения обучающихся</a:t>
            </a:r>
          </a:p>
        </p:txBody>
      </p:sp>
      <p:pic>
        <p:nvPicPr>
          <p:cNvPr id="1026" name="Picture 2" descr="C:\Users\Izmagilov\Desktop\vserossiyskiy_festival_muzeev_obrazovatelnykh_organizatsiy_bez_sroka_davnos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r="25046"/>
          <a:stretch/>
        </p:blipFill>
        <p:spPr bwMode="auto">
          <a:xfrm>
            <a:off x="2971089" y="2791397"/>
            <a:ext cx="2793422" cy="34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zmagilov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1397"/>
            <a:ext cx="2615934" cy="34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20697" r="51151" b="5636"/>
          <a:stretch/>
        </p:blipFill>
        <p:spPr bwMode="auto">
          <a:xfrm>
            <a:off x="5954715" y="2790866"/>
            <a:ext cx="2581157" cy="348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6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Достижения обучающихся</a:t>
            </a:r>
          </a:p>
        </p:txBody>
      </p:sp>
      <p:pic>
        <p:nvPicPr>
          <p:cNvPr id="2" name="Picture 2" descr="C:\Users\Izmagilov\Desktop\Подмастерья Позде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" y="1882962"/>
            <a:ext cx="57206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zmagilov\Desktop\КелемникИ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73" y="3346736"/>
            <a:ext cx="5071827" cy="35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E7B995-F36F-4058-B2C9-FEE8B73943E5}"/>
              </a:ext>
            </a:extLst>
          </p:cNvPr>
          <p:cNvSpPr/>
          <p:nvPr/>
        </p:nvSpPr>
        <p:spPr>
          <a:xfrm>
            <a:off x="664486" y="118452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место в Межрегиональном исследовательском марафоне «Замысел.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Краефест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0049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5680" y="5001274"/>
            <a:ext cx="2829807" cy="19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4486956" y="4110683"/>
            <a:ext cx="1737633" cy="2641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содержание</a:t>
            </a:r>
          </a:p>
        </p:txBody>
      </p:sp>
      <p:sp>
        <p:nvSpPr>
          <p:cNvPr id="12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4158451" y="1574139"/>
            <a:ext cx="4769465" cy="13171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1891859" y="807456"/>
            <a:ext cx="7880119" cy="15333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sz="3200" b="1" dirty="0">
                <a:solidFill>
                  <a:srgbClr val="C00000"/>
                </a:solidFill>
                <a:latin typeface="Bebas Neue Bold" panose="020B0606020202050201" pitchFamily="34" charset="-52"/>
                <a:ea typeface="+mj-ea"/>
                <a:cs typeface="+mj-cs"/>
              </a:rPr>
              <a:t>ШКОЛА ПРОФЕССИОНАЛЬНОГО МАСТЕРСТВА</a:t>
            </a:r>
          </a:p>
        </p:txBody>
      </p:sp>
      <p:sp>
        <p:nvSpPr>
          <p:cNvPr id="14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6819313" y="4026358"/>
            <a:ext cx="1411712" cy="2845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algn="ctr">
              <a:spcBef>
                <a:spcPts val="900"/>
              </a:spcBef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</a:t>
            </a:r>
          </a:p>
          <a:p>
            <a:pPr lvl="0" algn="ctr"/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</a:p>
        </p:txBody>
      </p:sp>
      <p:sp>
        <p:nvSpPr>
          <p:cNvPr id="15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4486956" y="5309186"/>
            <a:ext cx="1737632" cy="4240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 - участник программы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049366" y="3378442"/>
            <a:ext cx="734400" cy="734963"/>
            <a:chOff x="6654653" y="2718998"/>
            <a:chExt cx="979200" cy="979950"/>
          </a:xfrm>
        </p:grpSpPr>
        <p:sp>
          <p:nvSpPr>
            <p:cNvPr id="32" name="Овал 31"/>
            <p:cNvSpPr/>
            <p:nvPr/>
          </p:nvSpPr>
          <p:spPr>
            <a:xfrm>
              <a:off x="6654653" y="2718998"/>
              <a:ext cx="979200" cy="979950"/>
            </a:xfrm>
            <a:prstGeom prst="ellipse">
              <a:avLst/>
            </a:prstGeom>
            <a:solidFill>
              <a:srgbClr val="343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6889460" y="2960158"/>
              <a:ext cx="527335" cy="49363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140838" y="3339756"/>
            <a:ext cx="734400" cy="734963"/>
            <a:chOff x="9543958" y="2721605"/>
            <a:chExt cx="979200" cy="979950"/>
          </a:xfrm>
        </p:grpSpPr>
        <p:sp>
          <p:nvSpPr>
            <p:cNvPr id="34" name="Овал 33"/>
            <p:cNvSpPr/>
            <p:nvPr/>
          </p:nvSpPr>
          <p:spPr>
            <a:xfrm>
              <a:off x="9543958" y="2721605"/>
              <a:ext cx="979200" cy="979950"/>
            </a:xfrm>
            <a:prstGeom prst="ellipse">
              <a:avLst/>
            </a:prstGeom>
            <a:solidFill>
              <a:srgbClr val="DA3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EE8124F3-717D-48CF-A47F-1E6B4110895D}"/>
                </a:ext>
              </a:extLst>
            </p:cNvPr>
            <p:cNvSpPr/>
            <p:nvPr/>
          </p:nvSpPr>
          <p:spPr>
            <a:xfrm rot="2700000">
              <a:off x="9850314" y="2850878"/>
              <a:ext cx="389390" cy="69810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38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6444208" y="5309186"/>
            <a:ext cx="2308844" cy="556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lvl="0" algn="ctr"/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педагог, «снимающий» содержание, технологии</a:t>
            </a:r>
          </a:p>
        </p:txBody>
      </p:sp>
      <p:sp>
        <p:nvSpPr>
          <p:cNvPr id="39" name="Заголовок 25">
            <a:extLst>
              <a:ext uri="{FF2B5EF4-FFF2-40B4-BE49-F238E27FC236}">
                <a16:creationId xmlns:a16="http://schemas.microsoft.com/office/drawing/2014/main" id="{AD88631E-4DBE-9147-AB0F-9D5FB54DEA52}"/>
              </a:ext>
            </a:extLst>
          </p:cNvPr>
          <p:cNvSpPr txBox="1">
            <a:spLocks/>
          </p:cNvSpPr>
          <p:nvPr/>
        </p:nvSpPr>
        <p:spPr>
          <a:xfrm>
            <a:off x="5889708" y="4600162"/>
            <a:ext cx="1110734" cy="2908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990990" y="4537230"/>
            <a:ext cx="734400" cy="734963"/>
            <a:chOff x="6642722" y="4383316"/>
            <a:chExt cx="979200" cy="979950"/>
          </a:xfrm>
        </p:grpSpPr>
        <p:sp>
          <p:nvSpPr>
            <p:cNvPr id="41" name="Овал 40"/>
            <p:cNvSpPr/>
            <p:nvPr/>
          </p:nvSpPr>
          <p:spPr>
            <a:xfrm>
              <a:off x="6642722" y="4383316"/>
              <a:ext cx="979200" cy="979950"/>
            </a:xfrm>
            <a:prstGeom prst="ellipse">
              <a:avLst/>
            </a:prstGeom>
            <a:solidFill>
              <a:srgbClr val="77C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45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6860885" y="4592766"/>
              <a:ext cx="501857" cy="554554"/>
              <a:chOff x="4835382" y="73243"/>
              <a:chExt cx="2920830" cy="3227535"/>
            </a:xfrm>
            <a:solidFill>
              <a:schemeClr val="bg1"/>
            </a:solidFill>
          </p:grpSpPr>
          <p:sp>
            <p:nvSpPr>
              <p:cNvPr id="46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47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7157969" y="4487576"/>
            <a:ext cx="831957" cy="753318"/>
            <a:chOff x="9515383" y="4406181"/>
            <a:chExt cx="979200" cy="979950"/>
          </a:xfrm>
        </p:grpSpPr>
        <p:sp>
          <p:nvSpPr>
            <p:cNvPr id="42" name="Овал 41"/>
            <p:cNvSpPr/>
            <p:nvPr/>
          </p:nvSpPr>
          <p:spPr>
            <a:xfrm>
              <a:off x="9515383" y="4406181"/>
              <a:ext cx="979200" cy="979950"/>
            </a:xfrm>
            <a:prstGeom prst="ellipse">
              <a:avLst/>
            </a:prstGeom>
            <a:solidFill>
              <a:srgbClr val="77C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48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9746840" y="4727483"/>
              <a:ext cx="415539" cy="463832"/>
              <a:chOff x="4835382" y="73243"/>
              <a:chExt cx="2920830" cy="3227535"/>
            </a:xfrm>
            <a:solidFill>
              <a:schemeClr val="bg1"/>
            </a:solidFill>
          </p:grpSpPr>
          <p:sp>
            <p:nvSpPr>
              <p:cNvPr id="49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50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sp>
          <p:nvSpPr>
            <p:cNvPr id="51" name="Rounded Rectangle 51">
              <a:extLst>
                <a:ext uri="{FF2B5EF4-FFF2-40B4-BE49-F238E27FC236}">
                  <a16:creationId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10020200" y="4533519"/>
              <a:ext cx="330355" cy="31111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2" name="Двойная стрелка влево/вправо 51"/>
          <p:cNvSpPr/>
          <p:nvPr/>
        </p:nvSpPr>
        <p:spPr>
          <a:xfrm>
            <a:off x="5867015" y="4890974"/>
            <a:ext cx="1225399" cy="128963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2696369" y="180556"/>
            <a:ext cx="634129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06" y="1396182"/>
            <a:ext cx="705608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Педагоги, сопровождающие муниципальную команду обучающихся, объединены в одну группу и на равных условиях с ребятами осваивают содержание, технологии, форматы. Вечером  проводятся ежедневные рефлексивные встречи. 100% педагогов отмечают, что данная работа повышает их профессиональное мастерство в музейной, исследовательской, проектной деятельности.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" y="3203713"/>
            <a:ext cx="2723670" cy="192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2022 Всероссийское совещание\Фото\20211014_174003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79" y="937497"/>
            <a:ext cx="1622346" cy="232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87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7A8D8-8C06-41C8-A2E6-7B1291AED9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04168"/>
            <a:ext cx="4325801" cy="446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9CDA75-FBDD-4B4E-A9C7-1199803750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04168"/>
            <a:ext cx="2301566" cy="4368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524" y="659635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Группа </a:t>
            </a:r>
            <a:r>
              <a:rPr lang="ru-RU" sz="2200" b="1" dirty="0" err="1">
                <a:solidFill>
                  <a:srgbClr val="C00000"/>
                </a:solidFill>
                <a:latin typeface="Bebas Neue Bold" panose="020B0606020202050201" pitchFamily="34" charset="-52"/>
              </a:rPr>
              <a:t>вконтакте</a:t>
            </a:r>
            <a:r>
              <a:rPr lang="ru-RU" sz="2200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, где в режиме реального времени публикуется содержание программы интенсивных школ, разработанные продукты, диагностический инструментарий (входное, выходное анкетирование), а также межсессионные встречи </a:t>
            </a:r>
            <a:endParaRPr lang="ru-RU" sz="2800" b="1" dirty="0">
              <a:solidFill>
                <a:srgbClr val="C0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221" y="6268763"/>
            <a:ext cx="5776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Ссылка: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https://vk.com/public216050624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6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Программа направлена на организацию с обучающимися продуктивной проектно-исследовательской деятельности в логике «замысел - реализация - представление результатов/рефлексия».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Программа позволяет обучающимся оформлять собственные запросы, формировать замыслы и идеи проектов и исследований, разрабатывать социально-значимые продукты (проекты, исследования, событийные мероприятия), которые используются в работе школьных музеев, презентуются на краевых мероприятиях.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F734EF-070F-4604-9D7F-A6F19B8F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7844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750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Использование методов и технологий, форматов организации работы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844824"/>
            <a:ext cx="8224377" cy="39244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Проектная деятельность: обучающиеся разрабатывают проекты, связанные с изучением истории, культуры и традиций Красноярского края. Проекты включают исследовательскую работу, создание медиапродуктов, организацию мероприятий в школьных музеях и т.д.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Bebas Neue Bold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3A453-396F-4687-856A-A47953CD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55" y="3717032"/>
            <a:ext cx="3784438" cy="283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3EE0D-1BE7-4F9D-918A-978945E87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784440" cy="28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0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33602" y="903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Создание проекта экспозиции,  разработка мероприятия для школьного музея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170" name="Picture 2" descr="C:\Users\Izmagilov\Desktop\UFe1-wwr2a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0"/>
          <a:stretch/>
        </p:blipFill>
        <p:spPr bwMode="auto">
          <a:xfrm>
            <a:off x="6270" y="2067487"/>
            <a:ext cx="2952537" cy="430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zmagilov\Desktop\5Rrw0efl8n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9043" r="8074" b="2907"/>
          <a:stretch/>
        </p:blipFill>
        <p:spPr bwMode="auto">
          <a:xfrm>
            <a:off x="3059832" y="2492896"/>
            <a:ext cx="3566316" cy="248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zmagilov\Desktop\RstW4yEozd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t="-842" r="5017" b="842"/>
          <a:stretch/>
        </p:blipFill>
        <p:spPr bwMode="auto">
          <a:xfrm>
            <a:off x="6714623" y="2046810"/>
            <a:ext cx="243249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7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07" y="683416"/>
            <a:ext cx="7910586" cy="86079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Психолого-педагогическое сопровождение программы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44209"/>
            <a:ext cx="8219256" cy="45819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Тренинги: психология конструктивного общения;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психология личности «Я – концепция»;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входное, выходное анкетирование; рефлексивные техники,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тьюториалы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и мн. др.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164"/>
            <a:ext cx="258345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5"/>
          <a:stretch/>
        </p:blipFill>
        <p:spPr>
          <a:xfrm>
            <a:off x="6688164" y="5060007"/>
            <a:ext cx="2448272" cy="17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/>
          <a:stretch/>
        </p:blipFill>
        <p:spPr>
          <a:xfrm>
            <a:off x="3524554" y="4905164"/>
            <a:ext cx="247879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-1"/>
          <a:stretch/>
        </p:blipFill>
        <p:spPr>
          <a:xfrm rot="5400000">
            <a:off x="7019693" y="2792659"/>
            <a:ext cx="1785214" cy="219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5"/>
          <a:stretch/>
        </p:blipFill>
        <p:spPr>
          <a:xfrm>
            <a:off x="3467807" y="2996952"/>
            <a:ext cx="2592288" cy="17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" y="2996952"/>
            <a:ext cx="2576263" cy="17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7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95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Использование методов и технологий, форматов организации работы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2458616" cy="4608512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Интерактивные методы обучения: работа в группах с интерактивными картами (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MapHub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и др.), деловые игры, проектные работы, что способствует активному участию обучающихся и развитию их коммуникативных навыков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4918" b="6250"/>
          <a:stretch/>
        </p:blipFill>
        <p:spPr bwMode="auto">
          <a:xfrm>
            <a:off x="3059833" y="2072644"/>
            <a:ext cx="5953522" cy="308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36930" y="5379953"/>
            <a:ext cx="339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Интерактивная карта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MapHub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3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301608" cy="252027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Направлена на знакомство с должностными обязанностями работников музея  (директор, художник-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экспозиционер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хранитель музея, научный сотрудник, экскурсовод, SMM-специалист). Обучающиеся разрабатывали уникальный проект, имитируя реальную рабочую среду музея. Этот подход не только способствовал развитию командной работы, но и позволил каждому участнику глубже понять специфику различных профессий в музейном деле. </a:t>
            </a:r>
          </a:p>
          <a:p>
            <a:pPr lvl="0"/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8032" y="836712"/>
            <a:ext cx="8167936" cy="2740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Деловая игра «</a:t>
            </a:r>
            <a:r>
              <a:rPr lang="en-US" b="1" dirty="0">
                <a:solidFill>
                  <a:srgbClr val="C00000"/>
                </a:solidFill>
                <a:latin typeface="Arial Black" pitchFamily="34" charset="0"/>
              </a:rPr>
              <a:t>Pro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-музей»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218" name="Picture 2" descr="C:\Users\Izmagilov\Desktop\YLURPrJFh6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3870"/>
            <a:ext cx="2760888" cy="29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zmagilov\Desktop\sUwAKHbczs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3" y="3789040"/>
            <a:ext cx="2736304" cy="293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4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71" y="67675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Использование методов и технологий, форматов организации работы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700808"/>
            <a:ext cx="8388073" cy="2044825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Мультимедийные технологии: Учитывая акцент на работу с мультимедийными элементами и интернет-технологиями, программа, основывалась на использовании современных информационных технологий в образовании (работа с приложениями для монтажа видео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CapCut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создание сайтов на платформе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Tilda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и т.д.)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4" y="2636913"/>
            <a:ext cx="6875903" cy="40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4" y="5379954"/>
            <a:ext cx="292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сайтов на платформе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Tilda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47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705DD-D7FD-4079-946F-997EA6ED65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64" y="1916832"/>
            <a:ext cx="882047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6470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Краеведческие видео и видео-презентации проектов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48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608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Bebas Neue Bold</vt:lpstr>
      <vt:lpstr>Calibri</vt:lpstr>
      <vt:lpstr>Tahoma</vt:lpstr>
      <vt:lpstr>Тема Office</vt:lpstr>
      <vt:lpstr>Презентация PowerPoint</vt:lpstr>
      <vt:lpstr>Актуальность</vt:lpstr>
      <vt:lpstr>Использование методов и технологий, форматов организации работы</vt:lpstr>
      <vt:lpstr>Создание проекта экспозиции,  разработка мероприятия для школьного музея</vt:lpstr>
      <vt:lpstr>Психолого-педагогическое сопровождение программы</vt:lpstr>
      <vt:lpstr>Использование методов и технологий, форматов организации работы</vt:lpstr>
      <vt:lpstr>Деловая игра «Pro-музей»</vt:lpstr>
      <vt:lpstr>Использование методов и технологий, форматов организации работы</vt:lpstr>
      <vt:lpstr>Презентация PowerPoint</vt:lpstr>
      <vt:lpstr>Обучающиеся в позиции эксперта Разработанные и представляемые продукты (исследовательские проекты, краеведческое видео, событие в музее, разработанные проекты по созданию музею и др.) оцениваются командами, которые заполняют экспертные листы, по сумме их результатов выводится средний результат для каждой команды. </vt:lpstr>
      <vt:lpstr>Презентация PowerPoint</vt:lpstr>
      <vt:lpstr>Презентация PowerPoint</vt:lpstr>
      <vt:lpstr>Достижения обучающихся</vt:lpstr>
      <vt:lpstr>Презентация PowerPoint</vt:lpstr>
      <vt:lpstr>Группа вконтакте, где в режиме реального времени публикуется содержание программы интенсивных школ, разработанные продукты, диагностический инструментарий (входное, выходное анкетирование), а также межсессионные встречи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«Новое краеведение»</dc:title>
  <dc:creator>Izmagilov</dc:creator>
  <cp:lastModifiedBy>Домашний</cp:lastModifiedBy>
  <cp:revision>157</cp:revision>
  <dcterms:created xsi:type="dcterms:W3CDTF">2023-02-14T07:23:28Z</dcterms:created>
  <dcterms:modified xsi:type="dcterms:W3CDTF">2024-04-26T13:29:37Z</dcterms:modified>
</cp:coreProperties>
</file>