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58" r:id="rId4"/>
    <p:sldId id="259" r:id="rId5"/>
    <p:sldId id="260" r:id="rId6"/>
    <p:sldId id="266"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767" autoAdjust="0"/>
  </p:normalViewPr>
  <p:slideViewPr>
    <p:cSldViewPr>
      <p:cViewPr varScale="1">
        <p:scale>
          <a:sx n="79" d="100"/>
          <a:sy n="79" d="100"/>
        </p:scale>
        <p:origin x="11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B32B46-D2BC-4532-821C-B5531757B7E2}" type="datetimeFigureOut">
              <a:rPr lang="ru-RU" smtClean="0"/>
              <a:t>14.04.2023</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71DF72-4752-49CA-8F8E-B25D5C7F7B73}" type="slidenum">
              <a:rPr lang="ru-RU" smtClean="0"/>
              <a:t>‹#›</a:t>
            </a:fld>
            <a:endParaRPr lang="ru-RU"/>
          </a:p>
        </p:txBody>
      </p:sp>
    </p:spTree>
    <p:extLst>
      <p:ext uri="{BB962C8B-B14F-4D97-AF65-F5344CB8AC3E}">
        <p14:creationId xmlns:p14="http://schemas.microsoft.com/office/powerpoint/2010/main" val="2143298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671DF72-4752-49CA-8F8E-B25D5C7F7B73}" type="slidenum">
              <a:rPr lang="ru-RU" smtClean="0"/>
              <a:t>9</a:t>
            </a:fld>
            <a:endParaRPr lang="ru-RU"/>
          </a:p>
        </p:txBody>
      </p:sp>
    </p:spTree>
    <p:extLst>
      <p:ext uri="{BB962C8B-B14F-4D97-AF65-F5344CB8AC3E}">
        <p14:creationId xmlns:p14="http://schemas.microsoft.com/office/powerpoint/2010/main" val="2853158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4C71EC6-210F-42DE-9C53-41977AD35B3D}" type="datetimeFigureOut">
              <a:rPr lang="ru-RU" smtClean="0"/>
              <a:t>14.04.2023</a:t>
            </a:fld>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19B0651-EE4F-4900-A07F-96A6BFA9D0F0}" type="slidenum">
              <a:rPr lang="ru-RU" smtClean="0"/>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14.04.2023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14.04.2023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14.04.2023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14.04.2023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14.04.2023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14.04.2023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14.04.2023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14.04.2023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14.04.2023</a:t>
            </a:fld>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14.04.2023</a:t>
            </a:fld>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4C71EC6-210F-42DE-9C53-41977AD35B3D}" type="datetimeFigureOut">
              <a:rPr lang="ru-RU" smtClean="0"/>
              <a:t>14.04.2023</a:t>
            </a:fld>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733365" y="2276872"/>
            <a:ext cx="3313355" cy="3240360"/>
          </a:xfrm>
        </p:spPr>
        <p:txBody>
          <a:bodyPr>
            <a:noAutofit/>
          </a:bodyPr>
          <a:lstStyle/>
          <a:p>
            <a:pPr algn="ctr"/>
            <a:r>
              <a:rPr lang="ru-RU" sz="2000" b="1" dirty="0" smtClean="0">
                <a:solidFill>
                  <a:schemeClr val="accent1">
                    <a:lumMod val="50000"/>
                  </a:schemeClr>
                </a:solidFill>
              </a:rPr>
              <a:t/>
            </a:r>
            <a:br>
              <a:rPr lang="ru-RU" sz="2000" b="1" dirty="0" smtClean="0">
                <a:solidFill>
                  <a:schemeClr val="accent1">
                    <a:lumMod val="50000"/>
                  </a:schemeClr>
                </a:solidFill>
              </a:rPr>
            </a:br>
            <a:r>
              <a:rPr lang="ru-RU" sz="2000" b="1" dirty="0" smtClean="0">
                <a:solidFill>
                  <a:schemeClr val="accent1">
                    <a:lumMod val="50000"/>
                  </a:schemeClr>
                </a:solidFill>
              </a:rPr>
              <a:t/>
            </a:r>
            <a:br>
              <a:rPr lang="ru-RU" sz="2000" b="1" dirty="0" smtClean="0">
                <a:solidFill>
                  <a:schemeClr val="accent1">
                    <a:lumMod val="50000"/>
                  </a:schemeClr>
                </a:solidFill>
              </a:rPr>
            </a:br>
            <a:r>
              <a:rPr lang="ru-RU" sz="2000" b="1" dirty="0">
                <a:solidFill>
                  <a:schemeClr val="accent1">
                    <a:lumMod val="50000"/>
                  </a:schemeClr>
                </a:solidFill>
              </a:rPr>
              <a:t/>
            </a:r>
            <a:br>
              <a:rPr lang="ru-RU" sz="2000" b="1" dirty="0">
                <a:solidFill>
                  <a:schemeClr val="accent1">
                    <a:lumMod val="50000"/>
                  </a:schemeClr>
                </a:solidFill>
              </a:rPr>
            </a:br>
            <a:r>
              <a:rPr lang="ru-RU" sz="2000" b="1" dirty="0" smtClean="0">
                <a:solidFill>
                  <a:schemeClr val="accent1">
                    <a:lumMod val="50000"/>
                  </a:schemeClr>
                </a:solidFill>
              </a:rPr>
              <a:t>«</a:t>
            </a:r>
            <a:r>
              <a:rPr lang="ru-RU" sz="2000" b="1" dirty="0">
                <a:solidFill>
                  <a:schemeClr val="accent1">
                    <a:lumMod val="50000"/>
                  </a:schemeClr>
                </a:solidFill>
              </a:rPr>
              <a:t>Деятельность </a:t>
            </a:r>
            <a:r>
              <a:rPr lang="ru-RU" sz="2000" b="1" dirty="0" err="1">
                <a:solidFill>
                  <a:schemeClr val="accent1">
                    <a:lumMod val="50000"/>
                  </a:schemeClr>
                </a:solidFill>
              </a:rPr>
              <a:t>экоотряда</a:t>
            </a:r>
            <a:r>
              <a:rPr lang="ru-RU" sz="2000" b="1" dirty="0">
                <a:solidFill>
                  <a:schemeClr val="accent1">
                    <a:lumMod val="50000"/>
                  </a:schemeClr>
                </a:solidFill>
              </a:rPr>
              <a:t> «Друзья природы» в рамках освоения дополнительной общеобразовательной общеразвивающей  программы «Школьное лесничество».</a:t>
            </a:r>
          </a:p>
        </p:txBody>
      </p:sp>
    </p:spTree>
    <p:extLst>
      <p:ext uri="{BB962C8B-B14F-4D97-AF65-F5344CB8AC3E}">
        <p14:creationId xmlns:p14="http://schemas.microsoft.com/office/powerpoint/2010/main" val="42360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2441" y="764704"/>
            <a:ext cx="3010074" cy="3228282"/>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260648"/>
            <a:ext cx="4384948" cy="2925719"/>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4" y="3328722"/>
            <a:ext cx="3755772" cy="3067947"/>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8235" y="2862127"/>
            <a:ext cx="2781816" cy="3534542"/>
          </a:xfrm>
          <a:prstGeom prst="rect">
            <a:avLst/>
          </a:prstGeom>
        </p:spPr>
      </p:pic>
      <p:pic>
        <p:nvPicPr>
          <p:cNvPr id="2" name="Рисунок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44401" y="2882351"/>
            <a:ext cx="2194799" cy="3514318"/>
          </a:xfrm>
          <a:prstGeom prst="rect">
            <a:avLst/>
          </a:prstGeom>
        </p:spPr>
      </p:pic>
    </p:spTree>
    <p:extLst>
      <p:ext uri="{BB962C8B-B14F-4D97-AF65-F5344CB8AC3E}">
        <p14:creationId xmlns:p14="http://schemas.microsoft.com/office/powerpoint/2010/main" val="2698641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39756" y="832259"/>
            <a:ext cx="7024744" cy="1944216"/>
          </a:xfrm>
        </p:spPr>
        <p:txBody>
          <a:bodyPr>
            <a:noAutofit/>
          </a:bodyPr>
          <a:lstStyle/>
          <a:p>
            <a:pPr algn="ctr"/>
            <a:r>
              <a:rPr lang="ru-RU" sz="1400" b="1" dirty="0" smtClean="0">
                <a:solidFill>
                  <a:schemeClr val="accent1">
                    <a:lumMod val="50000"/>
                  </a:schemeClr>
                </a:solidFill>
              </a:rPr>
              <a:t> </a:t>
            </a:r>
            <a:r>
              <a:rPr lang="ru-RU" sz="1400" b="1" dirty="0" smtClean="0">
                <a:solidFill>
                  <a:schemeClr val="accent1">
                    <a:lumMod val="50000"/>
                  </a:schemeClr>
                </a:solidFill>
              </a:rPr>
              <a:t>Направленность </a:t>
            </a:r>
            <a:r>
              <a:rPr lang="ru-RU" sz="1400" b="1" dirty="0" smtClean="0">
                <a:solidFill>
                  <a:schemeClr val="accent1">
                    <a:lumMod val="50000"/>
                  </a:schemeClr>
                </a:solidFill>
              </a:rPr>
              <a:t>образовательной практики – естественнонаучная.</a:t>
            </a:r>
            <a:br>
              <a:rPr lang="ru-RU" sz="1400" b="1" dirty="0" smtClean="0">
                <a:solidFill>
                  <a:schemeClr val="accent1">
                    <a:lumMod val="50000"/>
                  </a:schemeClr>
                </a:solidFill>
              </a:rPr>
            </a:br>
            <a:r>
              <a:rPr lang="ru-RU" sz="1400" b="1" dirty="0" smtClean="0">
                <a:solidFill>
                  <a:schemeClr val="accent1">
                    <a:lumMod val="50000"/>
                  </a:schemeClr>
                </a:solidFill>
              </a:rPr>
              <a:t>      Цель - </a:t>
            </a:r>
            <a:r>
              <a:rPr lang="ru-RU" sz="1400" b="1" dirty="0">
                <a:solidFill>
                  <a:schemeClr val="accent1">
                    <a:lumMod val="50000"/>
                  </a:schemeClr>
                </a:solidFill>
              </a:rPr>
              <a:t>р</a:t>
            </a:r>
            <a:r>
              <a:rPr lang="ru-RU" sz="1400" b="1" dirty="0" smtClean="0">
                <a:solidFill>
                  <a:schemeClr val="accent1">
                    <a:lumMod val="50000"/>
                  </a:schemeClr>
                </a:solidFill>
              </a:rPr>
              <a:t>асширение </a:t>
            </a:r>
            <a:r>
              <a:rPr lang="ru-RU" sz="1400" b="1" dirty="0">
                <a:solidFill>
                  <a:schemeClr val="accent1">
                    <a:lumMod val="50000"/>
                  </a:schemeClr>
                </a:solidFill>
              </a:rPr>
              <a:t>знаний обучающихся в области природопользования, экологии, лесохозяйственной деятельности, привитие интереса к природоохранной  деятельности, трудовое воспитание, профессиональная ориентация экологического, </a:t>
            </a:r>
            <a:r>
              <a:rPr lang="ru-RU" sz="1400" b="1" dirty="0" smtClean="0">
                <a:solidFill>
                  <a:schemeClr val="accent1">
                    <a:lumMod val="50000"/>
                  </a:schemeClr>
                </a:solidFill>
              </a:rPr>
              <a:t>лесохозяйственного	профиля.</a:t>
            </a:r>
            <a:br>
              <a:rPr lang="ru-RU" sz="1400" b="1" dirty="0" smtClean="0">
                <a:solidFill>
                  <a:schemeClr val="accent1">
                    <a:lumMod val="50000"/>
                  </a:schemeClr>
                </a:solidFill>
              </a:rPr>
            </a:br>
            <a:r>
              <a:rPr lang="ru-RU" sz="1400" b="1" dirty="0">
                <a:solidFill>
                  <a:schemeClr val="accent1">
                    <a:lumMod val="50000"/>
                  </a:schemeClr>
                </a:solidFill>
              </a:rPr>
              <a:t> </a:t>
            </a:r>
            <a:r>
              <a:rPr lang="ru-RU" sz="1400" b="1" dirty="0" smtClean="0">
                <a:solidFill>
                  <a:schemeClr val="accent1">
                    <a:lumMod val="50000"/>
                  </a:schemeClr>
                </a:solidFill>
              </a:rPr>
              <a:t>     Автор - Любовь Вадимовна </a:t>
            </a:r>
            <a:r>
              <a:rPr lang="ru-RU" sz="1400" b="1" dirty="0" err="1" smtClean="0">
                <a:solidFill>
                  <a:schemeClr val="accent1">
                    <a:lumMod val="50000"/>
                  </a:schemeClr>
                </a:solidFill>
              </a:rPr>
              <a:t>Маслухина</a:t>
            </a:r>
            <a:r>
              <a:rPr lang="ru-RU" sz="1400" b="1" dirty="0" smtClean="0">
                <a:solidFill>
                  <a:schemeClr val="accent1">
                    <a:lumMod val="50000"/>
                  </a:schemeClr>
                </a:solidFill>
              </a:rPr>
              <a:t>, педагог дополнительного образования МБОУ ДО «Харовский центр дополнительного образования», Вологодская область.</a:t>
            </a:r>
            <a:endParaRPr lang="ru-RU" sz="1400" b="1" dirty="0">
              <a:solidFill>
                <a:schemeClr val="accent1">
                  <a:lumMod val="50000"/>
                </a:schemeClr>
              </a:solidFill>
            </a:endParaRPr>
          </a:p>
        </p:txBody>
      </p:sp>
      <p:pic>
        <p:nvPicPr>
          <p:cNvPr id="2" name="Объект 1"/>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43490" y="3241833"/>
            <a:ext cx="3419475" cy="2564606"/>
          </a:xfrm>
        </p:spPr>
      </p:pic>
      <p:pic>
        <p:nvPicPr>
          <p:cNvPr id="3" name="Объект 2"/>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645025" y="2776475"/>
            <a:ext cx="3419475" cy="2567113"/>
          </a:xfrm>
        </p:spPr>
      </p:pic>
    </p:spTree>
    <p:extLst>
      <p:ext uri="{BB962C8B-B14F-4D97-AF65-F5344CB8AC3E}">
        <p14:creationId xmlns:p14="http://schemas.microsoft.com/office/powerpoint/2010/main" val="32501433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115616" y="906296"/>
            <a:ext cx="7024744" cy="901904"/>
          </a:xfrm>
        </p:spPr>
        <p:txBody>
          <a:bodyPr>
            <a:normAutofit/>
          </a:bodyPr>
          <a:lstStyle/>
          <a:p>
            <a:pPr algn="ctr"/>
            <a:r>
              <a:rPr lang="ru-RU" sz="2400" b="1" dirty="0" smtClean="0">
                <a:solidFill>
                  <a:schemeClr val="accent1">
                    <a:lumMod val="50000"/>
                  </a:schemeClr>
                </a:solidFill>
              </a:rPr>
              <a:t>Методы обучения</a:t>
            </a:r>
            <a:br>
              <a:rPr lang="ru-RU" sz="2400" b="1" dirty="0" smtClean="0">
                <a:solidFill>
                  <a:schemeClr val="accent1">
                    <a:lumMod val="50000"/>
                  </a:schemeClr>
                </a:solidFill>
              </a:rPr>
            </a:br>
            <a:r>
              <a:rPr lang="ru-RU" sz="2400" b="1" dirty="0" smtClean="0">
                <a:solidFill>
                  <a:schemeClr val="accent1">
                    <a:lumMod val="50000"/>
                  </a:schemeClr>
                </a:solidFill>
              </a:rPr>
              <a:t> (по характеру деятельности)</a:t>
            </a:r>
            <a:endParaRPr lang="ru-RU" sz="2400" b="1" dirty="0">
              <a:solidFill>
                <a:schemeClr val="accent1">
                  <a:lumMod val="50000"/>
                </a:schemeClr>
              </a:solidFill>
            </a:endParaRPr>
          </a:p>
        </p:txBody>
      </p:sp>
      <p:sp>
        <p:nvSpPr>
          <p:cNvPr id="7" name="Объект 6"/>
          <p:cNvSpPr>
            <a:spLocks noGrp="1"/>
          </p:cNvSpPr>
          <p:nvPr>
            <p:ph sz="quarter" idx="13"/>
          </p:nvPr>
        </p:nvSpPr>
        <p:spPr>
          <a:xfrm>
            <a:off x="755576" y="2313432"/>
            <a:ext cx="4104456" cy="3493008"/>
          </a:xfrm>
        </p:spPr>
        <p:txBody>
          <a:bodyPr>
            <a:normAutofit fontScale="92500" lnSpcReduction="10000"/>
          </a:bodyPr>
          <a:lstStyle/>
          <a:p>
            <a:pPr lvl="1"/>
            <a:r>
              <a:rPr lang="ru-RU" sz="2400" b="1" dirty="0"/>
              <a:t>информационно-рецептивные;</a:t>
            </a:r>
            <a:endParaRPr lang="ru-RU" sz="1800" b="1" dirty="0"/>
          </a:p>
          <a:p>
            <a:pPr lvl="1"/>
            <a:r>
              <a:rPr lang="ru-RU" sz="2400" b="1" dirty="0"/>
              <a:t>объяснительно-иллюстративные;</a:t>
            </a:r>
            <a:endParaRPr lang="ru-RU" sz="1800" b="1" dirty="0"/>
          </a:p>
          <a:p>
            <a:pPr lvl="1"/>
            <a:r>
              <a:rPr lang="ru-RU" sz="2400" b="1" dirty="0"/>
              <a:t>репродуктивные методы;</a:t>
            </a:r>
            <a:endParaRPr lang="ru-RU" sz="1800" b="1" dirty="0"/>
          </a:p>
          <a:p>
            <a:pPr lvl="1"/>
            <a:r>
              <a:rPr lang="ru-RU" sz="2400" b="1" dirty="0"/>
              <a:t>частично-поисковые;</a:t>
            </a:r>
            <a:endParaRPr lang="ru-RU" sz="1800" b="1" dirty="0"/>
          </a:p>
          <a:p>
            <a:pPr lvl="1"/>
            <a:r>
              <a:rPr lang="ru-RU" sz="2400" b="1" dirty="0"/>
              <a:t>проблемные;</a:t>
            </a:r>
            <a:endParaRPr lang="ru-RU" sz="1800" b="1" dirty="0"/>
          </a:p>
          <a:p>
            <a:pPr lvl="1"/>
            <a:r>
              <a:rPr lang="ru-RU" sz="2400" b="1" dirty="0"/>
              <a:t>исследовательские методы.</a:t>
            </a:r>
            <a:endParaRPr lang="ru-RU" sz="1800" b="1" dirty="0"/>
          </a:p>
        </p:txBody>
      </p:sp>
      <p:pic>
        <p:nvPicPr>
          <p:cNvPr id="2" name="Объект 1"/>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845999" y="2564904"/>
            <a:ext cx="3436024" cy="2736304"/>
          </a:xfrm>
        </p:spPr>
      </p:pic>
    </p:spTree>
    <p:extLst>
      <p:ext uri="{BB962C8B-B14F-4D97-AF65-F5344CB8AC3E}">
        <p14:creationId xmlns:p14="http://schemas.microsoft.com/office/powerpoint/2010/main" val="161268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28841" y="1365928"/>
            <a:ext cx="6808602" cy="936104"/>
          </a:xfrm>
        </p:spPr>
        <p:txBody>
          <a:bodyPr>
            <a:normAutofit fontScale="90000"/>
          </a:bodyPr>
          <a:lstStyle/>
          <a:p>
            <a:pPr algn="ctr"/>
            <a:r>
              <a:rPr lang="ru-RU" sz="2400" b="1" dirty="0" smtClean="0">
                <a:solidFill>
                  <a:schemeClr val="accent1">
                    <a:lumMod val="50000"/>
                  </a:schemeClr>
                </a:solidFill>
              </a:rPr>
              <a:t/>
            </a:r>
            <a:br>
              <a:rPr lang="ru-RU" sz="2400" b="1" dirty="0" smtClean="0">
                <a:solidFill>
                  <a:schemeClr val="accent1">
                    <a:lumMod val="50000"/>
                  </a:schemeClr>
                </a:solidFill>
              </a:rPr>
            </a:br>
            <a:r>
              <a:rPr lang="ru-RU" sz="2400" b="1" dirty="0">
                <a:solidFill>
                  <a:schemeClr val="accent1">
                    <a:lumMod val="50000"/>
                  </a:schemeClr>
                </a:solidFill>
              </a:rPr>
              <a:t/>
            </a:r>
            <a:br>
              <a:rPr lang="ru-RU" sz="2400" b="1" dirty="0">
                <a:solidFill>
                  <a:schemeClr val="accent1">
                    <a:lumMod val="50000"/>
                  </a:schemeClr>
                </a:solidFill>
              </a:rPr>
            </a:br>
            <a:r>
              <a:rPr lang="ru-RU" sz="2400" b="1" dirty="0" smtClean="0">
                <a:solidFill>
                  <a:schemeClr val="accent1">
                    <a:lumMod val="50000"/>
                  </a:schemeClr>
                </a:solidFill>
              </a:rPr>
              <a:t>Методы </a:t>
            </a:r>
            <a:r>
              <a:rPr lang="ru-RU" sz="2400" b="1" dirty="0">
                <a:solidFill>
                  <a:schemeClr val="accent1">
                    <a:lumMod val="50000"/>
                  </a:schemeClr>
                </a:solidFill>
              </a:rPr>
              <a:t>обучения</a:t>
            </a:r>
            <a:br>
              <a:rPr lang="ru-RU" sz="2400" b="1" dirty="0">
                <a:solidFill>
                  <a:schemeClr val="accent1">
                    <a:lumMod val="50000"/>
                  </a:schemeClr>
                </a:solidFill>
              </a:rPr>
            </a:br>
            <a:r>
              <a:rPr lang="ru-RU" sz="2400" b="1" dirty="0">
                <a:solidFill>
                  <a:schemeClr val="accent1">
                    <a:lumMod val="50000"/>
                  </a:schemeClr>
                </a:solidFill>
              </a:rPr>
              <a:t> (по </a:t>
            </a:r>
            <a:r>
              <a:rPr lang="ru-RU" sz="2400" b="1" dirty="0" smtClean="0">
                <a:solidFill>
                  <a:schemeClr val="accent1">
                    <a:lumMod val="50000"/>
                  </a:schemeClr>
                </a:solidFill>
              </a:rPr>
              <a:t>способу подачи материала), </a:t>
            </a:r>
            <a:br>
              <a:rPr lang="ru-RU" sz="2400" b="1" dirty="0" smtClean="0">
                <a:solidFill>
                  <a:schemeClr val="accent1">
                    <a:lumMod val="50000"/>
                  </a:schemeClr>
                </a:solidFill>
              </a:rPr>
            </a:br>
            <a:r>
              <a:rPr lang="ru-RU" sz="2400" b="1" dirty="0" smtClean="0">
                <a:solidFill>
                  <a:schemeClr val="accent1">
                    <a:lumMod val="50000"/>
                  </a:schemeClr>
                </a:solidFill>
              </a:rPr>
              <a:t>в основе которых лежит способ организации занятия</a:t>
            </a:r>
            <a:endParaRPr lang="ru-RU" sz="2400" dirty="0"/>
          </a:p>
        </p:txBody>
      </p:sp>
      <p:sp>
        <p:nvSpPr>
          <p:cNvPr id="3" name="Объект 2"/>
          <p:cNvSpPr>
            <a:spLocks noGrp="1"/>
          </p:cNvSpPr>
          <p:nvPr>
            <p:ph sz="quarter" idx="13"/>
          </p:nvPr>
        </p:nvSpPr>
        <p:spPr>
          <a:xfrm>
            <a:off x="683569" y="2313432"/>
            <a:ext cx="7353874" cy="3493008"/>
          </a:xfrm>
        </p:spPr>
        <p:txBody>
          <a:bodyPr>
            <a:noAutofit/>
          </a:bodyPr>
          <a:lstStyle/>
          <a:p>
            <a:pPr lvl="1" algn="just"/>
            <a:r>
              <a:rPr lang="ru-RU" sz="1800" b="1" dirty="0"/>
              <a:t>словесные (устное изложение материала, проблемное изложение </a:t>
            </a:r>
            <a:r>
              <a:rPr lang="ru-RU" sz="1800" b="1" dirty="0" smtClean="0"/>
              <a:t>материала,</a:t>
            </a:r>
            <a:r>
              <a:rPr lang="ru-RU" sz="1800" b="1" dirty="0"/>
              <a:t> </a:t>
            </a:r>
            <a:r>
              <a:rPr lang="ru-RU" sz="1800" b="1" dirty="0" smtClean="0"/>
              <a:t>рассказ</a:t>
            </a:r>
            <a:r>
              <a:rPr lang="ru-RU" sz="1800" b="1" dirty="0"/>
              <a:t>, беседа, объяснение, анализ и т.д.);</a:t>
            </a:r>
          </a:p>
          <a:p>
            <a:pPr lvl="1" algn="just"/>
            <a:r>
              <a:rPr lang="ru-RU" sz="1800" b="1" dirty="0"/>
              <a:t>наглядные (показ видео- и аудиоматериалов, иллюстраций, демонстрация плакатов, фотографий, гербариев, природных материалов, наблюдение и т.д.);</a:t>
            </a:r>
          </a:p>
          <a:p>
            <a:pPr lvl="1" algn="just"/>
            <a:r>
              <a:rPr lang="ru-RU" sz="1800" b="1" dirty="0" smtClean="0"/>
              <a:t>практические </a:t>
            </a:r>
            <a:r>
              <a:rPr lang="ru-RU" sz="1800" b="1" dirty="0"/>
              <a:t>(уход за лесными культурами, проведение природоохранных акций, разработка проектов, создание творческих, исследовательских работ, изготовление средств наглядной агитации и т.д.).</a:t>
            </a:r>
          </a:p>
          <a:p>
            <a:endParaRPr lang="ru-RU" dirty="0"/>
          </a:p>
        </p:txBody>
      </p:sp>
      <p:sp>
        <p:nvSpPr>
          <p:cNvPr id="4" name="Объект 3"/>
          <p:cNvSpPr>
            <a:spLocks noGrp="1"/>
          </p:cNvSpPr>
          <p:nvPr>
            <p:ph sz="quarter" idx="14"/>
          </p:nvPr>
        </p:nvSpPr>
        <p:spPr>
          <a:xfrm flipH="1">
            <a:off x="8065007" y="4869160"/>
            <a:ext cx="1078993" cy="937278"/>
          </a:xfrm>
        </p:spPr>
        <p:txBody>
          <a:bodyPr/>
          <a:lstStyle/>
          <a:p>
            <a:endParaRPr lang="ru-RU" dirty="0"/>
          </a:p>
        </p:txBody>
      </p:sp>
    </p:spTree>
    <p:extLst>
      <p:ext uri="{BB962C8B-B14F-4D97-AF65-F5344CB8AC3E}">
        <p14:creationId xmlns:p14="http://schemas.microsoft.com/office/powerpoint/2010/main" val="2537255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L="68580" algn="ctr"/>
            <a:r>
              <a:rPr lang="ru-RU" sz="2000" b="1" dirty="0">
                <a:solidFill>
                  <a:schemeClr val="accent1">
                    <a:lumMod val="50000"/>
                  </a:schemeClr>
                </a:solidFill>
              </a:rPr>
              <a:t>М</a:t>
            </a:r>
            <a:r>
              <a:rPr lang="ru-RU" sz="2000" b="1" dirty="0" smtClean="0">
                <a:solidFill>
                  <a:schemeClr val="accent1">
                    <a:lumMod val="50000"/>
                  </a:schemeClr>
                </a:solidFill>
              </a:rPr>
              <a:t>етод</a:t>
            </a:r>
            <a:r>
              <a:rPr lang="ru-RU" sz="2000" b="1" dirty="0">
                <a:solidFill>
                  <a:schemeClr val="accent1">
                    <a:lumMod val="50000"/>
                  </a:schemeClr>
                </a:solidFill>
              </a:rPr>
              <a:t>	социокультурной	имитации</a:t>
            </a:r>
            <a:br>
              <a:rPr lang="ru-RU" sz="2000" b="1" dirty="0">
                <a:solidFill>
                  <a:schemeClr val="accent1">
                    <a:lumMod val="50000"/>
                  </a:schemeClr>
                </a:solidFill>
              </a:rPr>
            </a:br>
            <a:r>
              <a:rPr lang="ru-RU" sz="2000" b="1" dirty="0">
                <a:solidFill>
                  <a:schemeClr val="accent1">
                    <a:lumMod val="50000"/>
                  </a:schemeClr>
                </a:solidFill>
              </a:rPr>
              <a:t>деятельности настоящего «взрослого» лесничества как ведущей технологии профессиональной социализации обучающихся</a:t>
            </a:r>
            <a:endParaRPr lang="ru-RU" sz="2000" dirty="0"/>
          </a:p>
        </p:txBody>
      </p:sp>
      <p:sp>
        <p:nvSpPr>
          <p:cNvPr id="3" name="Объект 2"/>
          <p:cNvSpPr>
            <a:spLocks noGrp="1"/>
          </p:cNvSpPr>
          <p:nvPr>
            <p:ph sz="quarter" idx="13"/>
          </p:nvPr>
        </p:nvSpPr>
        <p:spPr>
          <a:xfrm>
            <a:off x="755576" y="2313432"/>
            <a:ext cx="3706696" cy="3493008"/>
          </a:xfrm>
        </p:spPr>
        <p:txBody>
          <a:bodyPr>
            <a:noAutofit/>
          </a:bodyPr>
          <a:lstStyle/>
          <a:p>
            <a:pPr marL="68580" indent="0" algn="just">
              <a:buNone/>
            </a:pPr>
            <a:r>
              <a:rPr lang="ru-RU" sz="1200" b="1" dirty="0" smtClean="0">
                <a:solidFill>
                  <a:schemeClr val="accent1">
                    <a:lumMod val="50000"/>
                  </a:schemeClr>
                </a:solidFill>
              </a:rPr>
              <a:t>      Необходимость </a:t>
            </a:r>
            <a:r>
              <a:rPr lang="ru-RU" sz="1200" b="1" dirty="0">
                <a:solidFill>
                  <a:schemeClr val="accent1">
                    <a:lumMod val="50000"/>
                  </a:schemeClr>
                </a:solidFill>
              </a:rPr>
              <a:t>введения подрастающего поколения в рыночную экономику вынуждает педагогов создавать новые модели образования.</a:t>
            </a:r>
          </a:p>
          <a:p>
            <a:pPr marL="68580" indent="0" algn="just">
              <a:buNone/>
            </a:pPr>
            <a:r>
              <a:rPr lang="ru-RU" sz="1200" b="1" dirty="0">
                <a:solidFill>
                  <a:schemeClr val="accent1">
                    <a:lumMod val="50000"/>
                  </a:schemeClr>
                </a:solidFill>
              </a:rPr>
              <a:t> </a:t>
            </a:r>
            <a:r>
              <a:rPr lang="ru-RU" sz="1200" b="1" dirty="0" smtClean="0">
                <a:solidFill>
                  <a:schemeClr val="accent1">
                    <a:lumMod val="50000"/>
                  </a:schemeClr>
                </a:solidFill>
              </a:rPr>
              <a:t>      </a:t>
            </a:r>
            <a:r>
              <a:rPr lang="ru-RU" sz="1200" b="1" dirty="0">
                <a:solidFill>
                  <a:schemeClr val="accent1">
                    <a:lumMod val="50000"/>
                  </a:schemeClr>
                </a:solidFill>
              </a:rPr>
              <a:t>Этот факт предусматривает в ходе реализации программы совместную деятельность с </a:t>
            </a:r>
            <a:r>
              <a:rPr lang="ru-RU" sz="1200" b="1" dirty="0" err="1">
                <a:solidFill>
                  <a:schemeClr val="accent1">
                    <a:lumMod val="50000"/>
                  </a:schemeClr>
                </a:solidFill>
              </a:rPr>
              <a:t>Харовским</a:t>
            </a:r>
            <a:r>
              <a:rPr lang="ru-RU" sz="1200" b="1" dirty="0">
                <a:solidFill>
                  <a:schemeClr val="accent1">
                    <a:lumMod val="50000"/>
                  </a:schemeClr>
                </a:solidFill>
              </a:rPr>
              <a:t> территориальным   отделом государственного лесничества Департамента лесного комплекса Вологодской области, ГУ ВО «Харовский лесхоз» по профессиональному воспитанию и профориентации подрастающего поколения</a:t>
            </a:r>
            <a:r>
              <a:rPr lang="ru-RU" sz="1200" dirty="0" smtClean="0">
                <a:solidFill>
                  <a:schemeClr val="accent1">
                    <a:lumMod val="50000"/>
                  </a:schemeClr>
                </a:solidFill>
              </a:rPr>
              <a:t>.</a:t>
            </a:r>
          </a:p>
          <a:p>
            <a:pPr marL="68580" indent="0" algn="just">
              <a:buNone/>
            </a:pPr>
            <a:r>
              <a:rPr lang="ru-RU" sz="1200" b="1" dirty="0" smtClean="0">
                <a:solidFill>
                  <a:schemeClr val="accent1">
                    <a:lumMod val="50000"/>
                  </a:schemeClr>
                </a:solidFill>
              </a:rPr>
              <a:t>      Урок «Управление лесами» ведет </a:t>
            </a:r>
            <a:r>
              <a:rPr lang="ru-RU" sz="1200" b="1" dirty="0" err="1" smtClean="0">
                <a:solidFill>
                  <a:schemeClr val="accent1">
                    <a:lumMod val="50000"/>
                  </a:schemeClr>
                </a:solidFill>
              </a:rPr>
              <a:t>Ю.А.Гусев</a:t>
            </a:r>
            <a:r>
              <a:rPr lang="ru-RU" sz="1200" b="1" dirty="0" smtClean="0">
                <a:solidFill>
                  <a:schemeClr val="accent1">
                    <a:lumMod val="50000"/>
                  </a:schemeClr>
                </a:solidFill>
              </a:rPr>
              <a:t>, начальник Харовского территориального отдела </a:t>
            </a:r>
            <a:r>
              <a:rPr lang="ru-RU" sz="1200" b="1" dirty="0">
                <a:solidFill>
                  <a:schemeClr val="accent1">
                    <a:lumMod val="50000"/>
                  </a:schemeClr>
                </a:solidFill>
              </a:rPr>
              <a:t>государственного лесничества Департамента лесного комплекса </a:t>
            </a:r>
            <a:r>
              <a:rPr lang="ru-RU" sz="1200" b="1" dirty="0" smtClean="0">
                <a:solidFill>
                  <a:schemeClr val="accent1">
                    <a:lumMod val="50000"/>
                  </a:schemeClr>
                </a:solidFill>
              </a:rPr>
              <a:t> Вологодской области</a:t>
            </a:r>
            <a:endParaRPr lang="ru-RU" sz="1200" b="1" dirty="0">
              <a:solidFill>
                <a:schemeClr val="accent1">
                  <a:lumMod val="50000"/>
                </a:schemeClr>
              </a:solidFill>
            </a:endParaRPr>
          </a:p>
        </p:txBody>
      </p:sp>
      <p:pic>
        <p:nvPicPr>
          <p:cNvPr id="5" name="Объект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648759" y="2776297"/>
            <a:ext cx="3419475" cy="2567277"/>
          </a:xfrm>
        </p:spPr>
      </p:pic>
    </p:spTree>
    <p:extLst>
      <p:ext uri="{BB962C8B-B14F-4D97-AF65-F5344CB8AC3E}">
        <p14:creationId xmlns:p14="http://schemas.microsoft.com/office/powerpoint/2010/main" val="3247576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381000"/>
            <a:ext cx="8128000" cy="6096000"/>
          </a:xfrm>
          <a:prstGeom prst="rect">
            <a:avLst/>
          </a:prstGeom>
        </p:spPr>
      </p:pic>
    </p:spTree>
    <p:extLst>
      <p:ext uri="{BB962C8B-B14F-4D97-AF65-F5344CB8AC3E}">
        <p14:creationId xmlns:p14="http://schemas.microsoft.com/office/powerpoint/2010/main" val="534164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95536" y="764704"/>
            <a:ext cx="8352928" cy="5850063"/>
          </a:xfrm>
          <a:prstGeom prst="rect">
            <a:avLst/>
          </a:prstGeom>
        </p:spPr>
        <p:txBody>
          <a:bodyPr wrap="square">
            <a:spAutoFit/>
          </a:bodyPr>
          <a:lstStyle/>
          <a:p>
            <a:pPr algn="ctr">
              <a:lnSpc>
                <a:spcPct val="107000"/>
              </a:lnSpc>
              <a:spcAft>
                <a:spcPts val="675"/>
              </a:spcAft>
            </a:pPr>
            <a:r>
              <a:rPr lang="ru-RU" sz="1400" b="1" dirty="0">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rPr>
              <a:t>Описание педагогических технологий</a:t>
            </a:r>
            <a:endParaRPr lang="ru-RU" sz="1400"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75"/>
              </a:spcAft>
            </a:pPr>
            <a:r>
              <a:rPr lang="ru-RU" sz="1200" b="1" dirty="0" smtClean="0">
                <a:solidFill>
                  <a:srgbClr val="333333"/>
                </a:solidFill>
                <a:latin typeface="Calibri" panose="020F0502020204030204" pitchFamily="34" charset="0"/>
                <a:ea typeface="Times New Roman" panose="02020603050405020304" pitchFamily="18" charset="0"/>
                <a:cs typeface="Calibri" panose="020F0502020204030204" pitchFamily="34" charset="0"/>
              </a:rPr>
              <a:t>       Информационно-коммуникативные </a:t>
            </a:r>
            <a:r>
              <a:rPr lang="ru-RU" sz="1200"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технологии – направлены на оптимизацию средств поиска, обработки, хранения творческого применения информации и активизацию интерактивного общения и взаимодействия.</a:t>
            </a:r>
            <a:endParaRPr lang="ru-RU" sz="12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75"/>
              </a:spcAft>
            </a:pPr>
            <a:r>
              <a:rPr lang="ru-RU" sz="1200" b="1" dirty="0" smtClean="0">
                <a:solidFill>
                  <a:srgbClr val="333333"/>
                </a:solidFill>
                <a:latin typeface="Calibri" panose="020F0502020204030204" pitchFamily="34" charset="0"/>
                <a:ea typeface="Times New Roman" panose="02020603050405020304" pitchFamily="18" charset="0"/>
                <a:cs typeface="Calibri" panose="020F0502020204030204" pitchFamily="34" charset="0"/>
              </a:rPr>
              <a:t>        Технология </a:t>
            </a:r>
            <a:r>
              <a:rPr lang="ru-RU" sz="1200"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проектного обучения – способствуют развитию самостоятельности, инициативности, творчества, критического мышления, умения самостоятельно ориентироваться в неформальном пространстве.</a:t>
            </a:r>
            <a:endParaRPr lang="ru-RU" sz="12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75"/>
              </a:spcAft>
            </a:pPr>
            <a:r>
              <a:rPr lang="ru-RU" sz="1200" b="1" dirty="0" smtClean="0">
                <a:solidFill>
                  <a:srgbClr val="333333"/>
                </a:solidFill>
                <a:latin typeface="Calibri" panose="020F0502020204030204" pitchFamily="34" charset="0"/>
                <a:ea typeface="Times New Roman" panose="02020603050405020304" pitchFamily="18" charset="0"/>
                <a:cs typeface="Calibri" panose="020F0502020204030204" pitchFamily="34" charset="0"/>
              </a:rPr>
              <a:t>        Игровые </a:t>
            </a:r>
            <a:r>
              <a:rPr lang="ru-RU" sz="1200"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технологии – направлены на усвоение социальных установок и позволяют «вписать»  учебный процесс в контекст реальной жизнедеятельности обучающихся, развивают  воображение, фантазию, умения сравнивать, сопоставлять и находить аналогии, расширяют кругозор.</a:t>
            </a:r>
            <a:endParaRPr lang="ru-RU" sz="12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75"/>
              </a:spcAft>
            </a:pPr>
            <a:r>
              <a:rPr lang="ru-RU" sz="1200" b="1" dirty="0" smtClean="0">
                <a:solidFill>
                  <a:srgbClr val="333333"/>
                </a:solidFill>
                <a:latin typeface="Calibri" panose="020F0502020204030204" pitchFamily="34" charset="0"/>
                <a:ea typeface="Times New Roman" panose="02020603050405020304" pitchFamily="18" charset="0"/>
                <a:cs typeface="Times New Roman" panose="02020603050405020304" pitchFamily="18" charset="0"/>
              </a:rPr>
              <a:t>         Технология </a:t>
            </a:r>
            <a:r>
              <a:rPr lang="ru-RU" sz="1200" b="1" dirty="0">
                <a:solidFill>
                  <a:srgbClr val="333333"/>
                </a:solidFill>
                <a:latin typeface="Calibri" panose="020F0502020204030204" pitchFamily="34" charset="0"/>
                <a:ea typeface="Times New Roman" panose="02020603050405020304" pitchFamily="18" charset="0"/>
                <a:cs typeface="Times New Roman" panose="02020603050405020304" pitchFamily="18" charset="0"/>
              </a:rPr>
              <a:t>проблемного обучения предполагает организацию под руководством учителя самостоятельной поисковой деятельности обучающихся по решению учебных проблем, в ходе которых у них формируются новые знания, умения и навыки, развиваются способности, познавательная активность, любознательность, эрудиция, творческое мышление и другие личностно значимые качества.</a:t>
            </a:r>
            <a:endParaRPr lang="ru-RU" sz="12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75"/>
              </a:spcAft>
            </a:pPr>
            <a:r>
              <a:rPr lang="ru-RU" sz="1200" b="1" dirty="0" smtClean="0">
                <a:solidFill>
                  <a:srgbClr val="333333"/>
                </a:solidFill>
                <a:latin typeface="Calibri" panose="020F0502020204030204" pitchFamily="34" charset="0"/>
                <a:ea typeface="Times New Roman" panose="02020603050405020304" pitchFamily="18" charset="0"/>
                <a:cs typeface="Times New Roman" panose="02020603050405020304" pitchFamily="18" charset="0"/>
              </a:rPr>
              <a:t>         Технология </a:t>
            </a:r>
            <a:r>
              <a:rPr lang="ru-RU" sz="1200" b="1" dirty="0">
                <a:solidFill>
                  <a:srgbClr val="333333"/>
                </a:solidFill>
                <a:latin typeface="Calibri" panose="020F0502020204030204" pitchFamily="34" charset="0"/>
                <a:ea typeface="Times New Roman" panose="02020603050405020304" pitchFamily="18" charset="0"/>
                <a:cs typeface="Times New Roman" panose="02020603050405020304" pitchFamily="18" charset="0"/>
              </a:rPr>
              <a:t>развития  критического мышления – это развитие  типа мышления, который помогает критически относится к любым утверждениям, не принимать ничего на веру без доказательств, но быть при этом открытым новым идеям, методам. Критическое мышление – необходимое условие свободы выбора, качества прогноза, ответственности за собственные решения. </a:t>
            </a:r>
            <a:endParaRPr lang="ru-RU" sz="12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75"/>
              </a:spcAft>
            </a:pPr>
            <a:r>
              <a:rPr lang="ru-RU" sz="1200" b="1" dirty="0" smtClean="0">
                <a:solidFill>
                  <a:srgbClr val="333333"/>
                </a:solidFill>
                <a:latin typeface="Calibri" panose="020F0502020204030204" pitchFamily="34" charset="0"/>
                <a:ea typeface="Times New Roman" panose="02020603050405020304" pitchFamily="18" charset="0"/>
                <a:cs typeface="Times New Roman" panose="02020603050405020304" pitchFamily="18" charset="0"/>
              </a:rPr>
              <a:t>         </a:t>
            </a:r>
            <a:r>
              <a:rPr lang="ru-RU" sz="1200" b="1" dirty="0" err="1" smtClean="0">
                <a:solidFill>
                  <a:srgbClr val="333333"/>
                </a:solidFill>
                <a:latin typeface="Calibri" panose="020F0502020204030204" pitchFamily="34" charset="0"/>
                <a:ea typeface="Times New Roman" panose="02020603050405020304" pitchFamily="18" charset="0"/>
                <a:cs typeface="Times New Roman" panose="02020603050405020304" pitchFamily="18" charset="0"/>
              </a:rPr>
              <a:t>Здоровьесберегающие</a:t>
            </a:r>
            <a:r>
              <a:rPr lang="ru-RU" sz="1200" b="1" dirty="0" smtClean="0">
                <a:solidFill>
                  <a:srgbClr val="333333"/>
                </a:solidFill>
                <a:latin typeface="Calibri" panose="020F0502020204030204" pitchFamily="34" charset="0"/>
                <a:ea typeface="Times New Roman" panose="02020603050405020304" pitchFamily="18" charset="0"/>
                <a:cs typeface="Times New Roman" panose="02020603050405020304" pitchFamily="18" charset="0"/>
              </a:rPr>
              <a:t> </a:t>
            </a:r>
            <a:r>
              <a:rPr lang="ru-RU" sz="1200" b="1" dirty="0">
                <a:solidFill>
                  <a:srgbClr val="333333"/>
                </a:solidFill>
                <a:latin typeface="Calibri" panose="020F0502020204030204" pitchFamily="34" charset="0"/>
                <a:ea typeface="Times New Roman" panose="02020603050405020304" pitchFamily="18" charset="0"/>
                <a:cs typeface="Times New Roman" panose="02020603050405020304" pitchFamily="18" charset="0"/>
              </a:rPr>
              <a:t>технологии – создание у детей положительной эмоциональной настроенности на урок. Положительные эмоции благотворно влияют на здоровье школьников (игровые паузы, зрительная гимнастика, физкультминутки). Эта эмоциональная разгрузка способствует развитию мыслительных операций, памяти, отдыху обучающихся, что сохраняет их здоровье. Комплексное использование </a:t>
            </a:r>
            <a:r>
              <a:rPr lang="ru-RU" sz="1200" b="1" dirty="0" err="1">
                <a:solidFill>
                  <a:srgbClr val="333333"/>
                </a:solidFill>
                <a:latin typeface="Calibri" panose="020F0502020204030204" pitchFamily="34" charset="0"/>
                <a:ea typeface="Times New Roman" panose="02020603050405020304" pitchFamily="18" charset="0"/>
                <a:cs typeface="Times New Roman" panose="02020603050405020304" pitchFamily="18" charset="0"/>
              </a:rPr>
              <a:t>здоровьесберегающих</a:t>
            </a:r>
            <a:r>
              <a:rPr lang="ru-RU" sz="1200" b="1" dirty="0">
                <a:solidFill>
                  <a:srgbClr val="333333"/>
                </a:solidFill>
                <a:latin typeface="Calibri" panose="020F0502020204030204" pitchFamily="34" charset="0"/>
                <a:ea typeface="Times New Roman" panose="02020603050405020304" pitchFamily="18" charset="0"/>
                <a:cs typeface="Times New Roman" panose="02020603050405020304" pitchFamily="18" charset="0"/>
              </a:rPr>
              <a:t> технологий в образовательном процессе позволяет снизить утомляемость, улучшает эмоциональный настрой и повышает работоспособность обучающихся, а это в свою очередь способствует сохранению и укреплению их здоровья.</a:t>
            </a:r>
            <a:endParaRPr lang="ru-RU" sz="12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75"/>
              </a:spcAft>
            </a:pPr>
            <a:r>
              <a:rPr lang="ru-RU" sz="1200" b="1" dirty="0" smtClean="0">
                <a:solidFill>
                  <a:srgbClr val="333333"/>
                </a:solidFill>
                <a:latin typeface="Calibri" panose="020F0502020204030204" pitchFamily="34" charset="0"/>
                <a:ea typeface="Times New Roman" panose="02020603050405020304" pitchFamily="18" charset="0"/>
                <a:cs typeface="Times New Roman" panose="02020603050405020304" pitchFamily="18" charset="0"/>
              </a:rPr>
              <a:t>         Технология </a:t>
            </a:r>
            <a:r>
              <a:rPr lang="ru-RU" sz="1200" b="1" dirty="0">
                <a:solidFill>
                  <a:srgbClr val="333333"/>
                </a:solidFill>
                <a:latin typeface="Calibri" panose="020F0502020204030204" pitchFamily="34" charset="0"/>
                <a:ea typeface="Times New Roman" panose="02020603050405020304" pitchFamily="18" charset="0"/>
                <a:cs typeface="Times New Roman" panose="02020603050405020304" pitchFamily="18" charset="0"/>
              </a:rPr>
              <a:t>сотрудничества Предполагает обучение в малых группах. Главная идея обучения в сотрудничестве — учиться вместе, а не просто помогать друг другу, осознавать свои успехи и успехи товарищей. Технология обучения в сотрудничестве – реализует идею взаимного обучения, осуществляя как индивидуальную, так и коллективную ответственность за решение учебных задач. </a:t>
            </a:r>
            <a:endParaRPr lang="ru-RU" sz="12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5171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611560" y="692696"/>
            <a:ext cx="7776864" cy="5755422"/>
          </a:xfrm>
          <a:prstGeom prst="rect">
            <a:avLst/>
          </a:prstGeom>
        </p:spPr>
        <p:txBody>
          <a:bodyPr wrap="square">
            <a:spAutoFit/>
          </a:bodyPr>
          <a:lstStyle/>
          <a:p>
            <a:pPr algn="ctr"/>
            <a:r>
              <a:rPr lang="ru-RU" sz="2400" b="1"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Результаты применения  методик и технологий </a:t>
            </a:r>
          </a:p>
          <a:p>
            <a:pPr algn="ctr"/>
            <a:r>
              <a:rPr lang="ru-RU" sz="2400" b="1"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образовательной практики</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gn="just"/>
            <a:r>
              <a:rPr lang="ru-RU" sz="2000" b="1" dirty="0" smtClean="0">
                <a:latin typeface="Calibri" panose="020F0502020204030204" pitchFamily="34" charset="0"/>
                <a:ea typeface="Calibri" panose="020F0502020204030204" pitchFamily="34" charset="0"/>
                <a:cs typeface="Times New Roman" panose="02020603050405020304" pitchFamily="18" charset="0"/>
              </a:rPr>
              <a:t>      В </a:t>
            </a:r>
            <a:r>
              <a:rPr lang="ru-RU" sz="2000" b="1" dirty="0">
                <a:latin typeface="Calibri" panose="020F0502020204030204" pitchFamily="34" charset="0"/>
                <a:ea typeface="Calibri" panose="020F0502020204030204" pitchFamily="34" charset="0"/>
                <a:cs typeface="Times New Roman" panose="02020603050405020304" pitchFamily="18" charset="0"/>
              </a:rPr>
              <a:t>результате освоения образовательной практики обучающиеся знают типы</a:t>
            </a:r>
            <a:r>
              <a:rPr lang="ru-RU" sz="2000" b="1" spc="110"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лесов,</a:t>
            </a:r>
            <a:r>
              <a:rPr lang="ru-RU" sz="2000" b="1" spc="120"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их</a:t>
            </a:r>
            <a:r>
              <a:rPr lang="ru-RU" sz="2000" b="1" spc="65"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распространение</a:t>
            </a:r>
            <a:r>
              <a:rPr lang="ru-RU" sz="2000" b="1" spc="135"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на</a:t>
            </a:r>
            <a:r>
              <a:rPr lang="ru-RU" sz="2000" b="1" spc="70"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планете,  значение</a:t>
            </a:r>
            <a:r>
              <a:rPr lang="ru-RU" sz="2000" b="1" spc="135"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лесов; основные</a:t>
            </a:r>
            <a:r>
              <a:rPr lang="ru-RU" sz="2000" b="1" spc="105"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понятия,</a:t>
            </a:r>
            <a:r>
              <a:rPr lang="ru-RU" sz="2000" b="1" spc="155"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связанные</a:t>
            </a:r>
            <a:r>
              <a:rPr lang="ru-RU" sz="2000" b="1" spc="105"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с</a:t>
            </a:r>
            <a:r>
              <a:rPr lang="ru-RU" sz="2000" b="1" spc="105"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характеристикой</a:t>
            </a:r>
            <a:r>
              <a:rPr lang="ru-RU" sz="2000" b="1" spc="30"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леса</a:t>
            </a:r>
            <a:r>
              <a:rPr lang="ru-RU" sz="2000" b="1" spc="105"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как</a:t>
            </a:r>
            <a:r>
              <a:rPr lang="ru-RU" sz="2000" b="1" spc="200"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биогеоценоза; основные  </a:t>
            </a:r>
            <a:r>
              <a:rPr lang="ru-RU" sz="2000" b="1" spc="90"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лесоустроительные  понятия  (квартальный   столбик, деляночный </a:t>
            </a:r>
            <a:r>
              <a:rPr lang="ru-RU" sz="2000" b="1" spc="-325"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столбик,</a:t>
            </a:r>
            <a:r>
              <a:rPr lang="ru-RU" sz="2000" b="1" spc="105"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квартал,</a:t>
            </a:r>
            <a:r>
              <a:rPr lang="ru-RU" sz="2000" b="1" spc="255"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делянка,</a:t>
            </a:r>
            <a:r>
              <a:rPr lang="ru-RU" sz="2000" b="1" spc="180"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просека</a:t>
            </a:r>
            <a:r>
              <a:rPr lang="ru-RU" sz="2000" b="1" spc="65"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и</a:t>
            </a:r>
            <a:r>
              <a:rPr lang="ru-RU" sz="2000" b="1" spc="5"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др.); растения</a:t>
            </a:r>
            <a:r>
              <a:rPr lang="ru-RU" sz="2000" b="1" spc="220"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и</a:t>
            </a:r>
            <a:r>
              <a:rPr lang="ru-RU" sz="2000" b="1" spc="35"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животных</a:t>
            </a:r>
            <a:r>
              <a:rPr lang="ru-RU" sz="2000" b="1" spc="170"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леса,</a:t>
            </a:r>
            <a:r>
              <a:rPr lang="ru-RU" sz="2000" b="1" spc="225"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их</a:t>
            </a:r>
            <a:r>
              <a:rPr lang="ru-RU" sz="2000" b="1" spc="90"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особенности,</a:t>
            </a:r>
            <a:r>
              <a:rPr lang="ru-RU" sz="2000" b="1" spc="65"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значение</a:t>
            </a:r>
            <a:r>
              <a:rPr lang="ru-RU" sz="2000" b="1" spc="175"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для</a:t>
            </a:r>
            <a:r>
              <a:rPr lang="ru-RU" sz="2000" b="1" spc="150"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биогеоценоза; правила</a:t>
            </a:r>
            <a:r>
              <a:rPr lang="ru-RU" sz="2000" b="1" spc="245"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сбора</a:t>
            </a:r>
            <a:r>
              <a:rPr lang="ru-RU" sz="2000" b="1" spc="15"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лекарственных</a:t>
            </a:r>
            <a:r>
              <a:rPr lang="ru-RU" sz="2000" b="1" spc="245"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растений; основных</a:t>
            </a:r>
            <a:r>
              <a:rPr lang="ru-RU" sz="2000" b="1" spc="75"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вредителей</a:t>
            </a:r>
            <a:r>
              <a:rPr lang="ru-RU" sz="2000" b="1" spc="255"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леса; типы</a:t>
            </a:r>
            <a:r>
              <a:rPr lang="ru-RU" sz="2000" b="1" spc="175"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лесных</a:t>
            </a:r>
            <a:r>
              <a:rPr lang="ru-RU" sz="2000" b="1" spc="200"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почв,</a:t>
            </a:r>
            <a:r>
              <a:rPr lang="ru-RU" sz="2000" b="1" spc="95"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горизонты</a:t>
            </a:r>
            <a:r>
              <a:rPr lang="ru-RU" sz="2000" b="1" spc="100"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почвенного</a:t>
            </a:r>
            <a:r>
              <a:rPr lang="ru-RU" sz="2000" b="1" spc="200"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среза; способы</a:t>
            </a:r>
            <a:r>
              <a:rPr lang="ru-RU" sz="2000" b="1" spc="85"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ориентирования</a:t>
            </a:r>
            <a:r>
              <a:rPr lang="ru-RU" sz="2000" b="1" spc="255"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в</a:t>
            </a:r>
            <a:r>
              <a:rPr lang="ru-RU" sz="2000" b="1" spc="70"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лесу; правила</a:t>
            </a:r>
            <a:r>
              <a:rPr lang="ru-RU" sz="2000" b="1" spc="195"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поведения</a:t>
            </a:r>
            <a:r>
              <a:rPr lang="ru-RU" sz="2000" b="1" spc="170"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в</a:t>
            </a:r>
            <a:r>
              <a:rPr lang="ru-RU" sz="2000" b="1" spc="15"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лесу; виды</a:t>
            </a:r>
            <a:r>
              <a:rPr lang="ru-RU" sz="2000" b="1" spc="75"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лесных</a:t>
            </a:r>
            <a:r>
              <a:rPr lang="ru-RU" sz="2000" b="1" spc="185"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пожаров,</a:t>
            </a:r>
            <a:r>
              <a:rPr lang="ru-RU" sz="2000" b="1" spc="160"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причины</a:t>
            </a:r>
            <a:r>
              <a:rPr lang="ru-RU" sz="2000" b="1" spc="160"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возникновения</a:t>
            </a:r>
            <a:r>
              <a:rPr lang="ru-RU" sz="2000" b="1" spc="240"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и</a:t>
            </a:r>
            <a:r>
              <a:rPr lang="ru-RU" sz="2000" b="1" spc="130"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способы</a:t>
            </a:r>
            <a:r>
              <a:rPr lang="ru-RU" sz="2000" b="1" spc="80"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тушения; значение</a:t>
            </a:r>
            <a:r>
              <a:rPr lang="ru-RU" sz="2000" b="1" spc="170"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лесной</a:t>
            </a:r>
            <a:r>
              <a:rPr lang="ru-RU" sz="2000" b="1" spc="195"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отрасли</a:t>
            </a:r>
            <a:r>
              <a:rPr lang="ru-RU" sz="2000" b="1" spc="115"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для</a:t>
            </a:r>
            <a:r>
              <a:rPr lang="ru-RU" sz="2000" b="1" spc="70"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экономики</a:t>
            </a:r>
            <a:r>
              <a:rPr lang="ru-RU" sz="2000" b="1" spc="195"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страны; профессии</a:t>
            </a:r>
            <a:r>
              <a:rPr lang="ru-RU" sz="2000" b="1" spc="195"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экологического,</a:t>
            </a:r>
            <a:r>
              <a:rPr lang="ru-RU" sz="2000" b="1" spc="230"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лесохозяйственного</a:t>
            </a:r>
            <a:r>
              <a:rPr lang="ru-RU" sz="2000" b="1" spc="350"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профиля; основные принципы рационального ведения	лесного хозяйства; </a:t>
            </a:r>
            <a:r>
              <a:rPr lang="ru-RU" sz="2000" b="1" spc="-325"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оборудование,</a:t>
            </a:r>
            <a:r>
              <a:rPr lang="ru-RU" sz="2000" b="1" spc="110"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используемое</a:t>
            </a:r>
            <a:r>
              <a:rPr lang="ru-RU" sz="2000" b="1" spc="210"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в</a:t>
            </a:r>
            <a:r>
              <a:rPr lang="ru-RU" sz="2000" b="1" spc="30"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данной</a:t>
            </a:r>
            <a:r>
              <a:rPr lang="ru-RU" sz="2000" b="1" spc="85"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отрасли; способы</a:t>
            </a:r>
            <a:r>
              <a:rPr lang="ru-RU" sz="2000" b="1" spc="105"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естественного</a:t>
            </a:r>
            <a:r>
              <a:rPr lang="ru-RU" sz="2000" b="1" spc="210"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и</a:t>
            </a:r>
            <a:r>
              <a:rPr lang="ru-RU" sz="2000" b="1" spc="160"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искусственного</a:t>
            </a:r>
            <a:r>
              <a:rPr lang="ru-RU" sz="2000" b="1" spc="215"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возобновления</a:t>
            </a:r>
            <a:r>
              <a:rPr lang="ru-RU" sz="2000" b="1" spc="275"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лесов; основные</a:t>
            </a:r>
            <a:r>
              <a:rPr lang="ru-RU" sz="2000" b="1" spc="100"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пути</a:t>
            </a:r>
            <a:r>
              <a:rPr lang="ru-RU" sz="2000" b="1" spc="120"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охраны</a:t>
            </a:r>
            <a:r>
              <a:rPr lang="ru-RU" sz="2000" b="1" spc="230"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лесных</a:t>
            </a:r>
            <a:r>
              <a:rPr lang="ru-RU" sz="2000" b="1" spc="170" dirty="0">
                <a:latin typeface="Calibri" panose="020F0502020204030204" pitchFamily="34" charset="0"/>
                <a:ea typeface="Calibri" panose="020F0502020204030204" pitchFamily="34" charset="0"/>
                <a:cs typeface="Times New Roman" panose="02020603050405020304" pitchFamily="18" charset="0"/>
              </a:rPr>
              <a:t> </a:t>
            </a:r>
            <a:r>
              <a:rPr lang="ru-RU" sz="2000" b="1" dirty="0">
                <a:latin typeface="Calibri" panose="020F0502020204030204" pitchFamily="34" charset="0"/>
                <a:ea typeface="Calibri" panose="020F0502020204030204" pitchFamily="34" charset="0"/>
                <a:cs typeface="Times New Roman" panose="02020603050405020304" pitchFamily="18" charset="0"/>
              </a:rPr>
              <a:t>богатств.</a:t>
            </a:r>
            <a:endParaRPr lang="ru-RU" sz="2000" b="1" dirty="0"/>
          </a:p>
        </p:txBody>
      </p:sp>
    </p:spTree>
    <p:extLst>
      <p:ext uri="{BB962C8B-B14F-4D97-AF65-F5344CB8AC3E}">
        <p14:creationId xmlns:p14="http://schemas.microsoft.com/office/powerpoint/2010/main" val="1094800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467544" y="620688"/>
            <a:ext cx="8136904" cy="6216766"/>
          </a:xfrm>
          <a:prstGeom prst="rect">
            <a:avLst/>
          </a:prstGeom>
        </p:spPr>
        <p:txBody>
          <a:bodyPr wrap="square">
            <a:spAutoFit/>
          </a:bodyPr>
          <a:lstStyle/>
          <a:p>
            <a:pPr algn="ctr"/>
            <a:r>
              <a:rPr lang="ru-RU" sz="1600" b="1" dirty="0" smtClean="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Достижения обучающихся по результатам  применения методик и технологий</a:t>
            </a:r>
          </a:p>
          <a:p>
            <a:pPr algn="ctr"/>
            <a:endParaRPr lang="ru-RU" sz="1000" b="1" dirty="0" smtClean="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endParaRPr>
          </a:p>
          <a:p>
            <a:pPr algn="just"/>
            <a:r>
              <a:rPr lang="ru-RU" sz="1300" b="1" dirty="0" smtClean="0">
                <a:latin typeface="Calibri" panose="020F0502020204030204" pitchFamily="34" charset="0"/>
                <a:ea typeface="Calibri" panose="020F0502020204030204" pitchFamily="34" charset="0"/>
                <a:cs typeface="Calibri" panose="020F0502020204030204" pitchFamily="34" charset="0"/>
              </a:rPr>
              <a:t>      2021г</a:t>
            </a:r>
            <a:r>
              <a:rPr lang="ru-RU" sz="1300" b="1" dirty="0">
                <a:latin typeface="Calibri" panose="020F0502020204030204" pitchFamily="34" charset="0"/>
                <a:ea typeface="Calibri" panose="020F0502020204030204" pitchFamily="34" charset="0"/>
                <a:cs typeface="Calibri" panose="020F0502020204030204" pitchFamily="34" charset="0"/>
              </a:rPr>
              <a:t>. - Всероссийский конкурс «На старт, </a:t>
            </a:r>
            <a:r>
              <a:rPr lang="ru-RU" sz="1300" b="1" dirty="0" err="1">
                <a:latin typeface="Calibri" panose="020F0502020204030204" pitchFamily="34" charset="0"/>
                <a:ea typeface="Calibri" panose="020F0502020204030204" pitchFamily="34" charset="0"/>
                <a:cs typeface="Calibri" panose="020F0502020204030204" pitchFamily="34" charset="0"/>
              </a:rPr>
              <a:t>экоотряд</a:t>
            </a:r>
            <a:r>
              <a:rPr lang="ru-RU" sz="1300" b="1" dirty="0">
                <a:latin typeface="Calibri" panose="020F0502020204030204" pitchFamily="34" charset="0"/>
                <a:ea typeface="Calibri" panose="020F0502020204030204" pitchFamily="34" charset="0"/>
                <a:cs typeface="Calibri" panose="020F0502020204030204" pitchFamily="34" charset="0"/>
              </a:rPr>
              <a:t>!» (победители); Всероссийский конкурс на участие в тематической образовательной программе федерального государственного бюджетного образовательного учреждения «Международный детский центр «Артек» «Лаборатория РДШ» (победители); XI областной Слет школьных лесничеств Вологодской области (1 место в общем зачете;1 место –конкурс плакатов «Делай как я!- Мы с лесом друзья»;1 место конкурс-эстафета «Зеленый патруль»; 2 место –конкурс визитка «Берегите природу»; 1 место в индивидуальном конкурсе «Юный лесовод»; 1 место в индивидуальном конкурсе «Юный ботаник»; 2 место в индивидуальном конкурсе «Юный зоолог</a:t>
            </a:r>
            <a:r>
              <a:rPr lang="ru-RU" sz="1300" b="1" dirty="0" smtClean="0">
                <a:latin typeface="Calibri" panose="020F0502020204030204" pitchFamily="34" charset="0"/>
                <a:ea typeface="Calibri" panose="020F0502020204030204" pitchFamily="34" charset="0"/>
                <a:cs typeface="Calibri" panose="020F0502020204030204" pitchFamily="34" charset="0"/>
              </a:rPr>
              <a:t>»); </a:t>
            </a:r>
            <a:r>
              <a:rPr lang="ru-RU" sz="1300" b="1" dirty="0">
                <a:latin typeface="Calibri" panose="020F0502020204030204" pitchFamily="34" charset="0"/>
                <a:cs typeface="Calibri" panose="020F0502020204030204" pitchFamily="34" charset="0"/>
              </a:rPr>
              <a:t>областной конкурс «Берегите лес» (1 место); областной заочный смотр-конкурс «Лучшее школьное лесничество» (2 место); региональный этап Всероссийского фестиваля «Праздник </a:t>
            </a:r>
            <a:r>
              <a:rPr lang="ru-RU" sz="1300" b="1" dirty="0" err="1">
                <a:latin typeface="Calibri" panose="020F0502020204030204" pitchFamily="34" charset="0"/>
                <a:cs typeface="Calibri" panose="020F0502020204030204" pitchFamily="34" charset="0"/>
              </a:rPr>
              <a:t>Эколят</a:t>
            </a:r>
            <a:r>
              <a:rPr lang="ru-RU" sz="1300" b="1" dirty="0">
                <a:latin typeface="Calibri" panose="020F0502020204030204" pitchFamily="34" charset="0"/>
                <a:cs typeface="Calibri" panose="020F0502020204030204" pitchFamily="34" charset="0"/>
              </a:rPr>
              <a:t> - молодых защитников природы» (победитель).</a:t>
            </a:r>
          </a:p>
          <a:p>
            <a:pPr algn="just"/>
            <a:r>
              <a:rPr lang="ru-RU" sz="1300" b="1" dirty="0">
                <a:latin typeface="Calibri" panose="020F0502020204030204" pitchFamily="34" charset="0"/>
                <a:cs typeface="Calibri" panose="020F0502020204030204" pitchFamily="34" charset="0"/>
              </a:rPr>
              <a:t>      2022г. - VIII областной конкурс «IТ-проектов «В единстве наша сила!» (</a:t>
            </a:r>
            <a:r>
              <a:rPr lang="ru-RU" sz="1300" b="1" dirty="0" err="1">
                <a:latin typeface="Calibri" panose="020F0502020204030204" pitchFamily="34" charset="0"/>
                <a:cs typeface="Calibri" panose="020F0502020204030204" pitchFamily="34" charset="0"/>
              </a:rPr>
              <a:t>спецдиплом</a:t>
            </a:r>
            <a:r>
              <a:rPr lang="ru-RU" sz="1300" b="1" dirty="0">
                <a:latin typeface="Calibri" panose="020F0502020204030204" pitchFamily="34" charset="0"/>
                <a:cs typeface="Calibri" panose="020F0502020204030204" pitchFamily="34" charset="0"/>
              </a:rPr>
              <a:t>); Всероссийский проект «</a:t>
            </a:r>
            <a:r>
              <a:rPr lang="ru-RU" sz="1300" b="1" dirty="0" err="1">
                <a:latin typeface="Calibri" panose="020F0502020204030204" pitchFamily="34" charset="0"/>
                <a:cs typeface="Calibri" panose="020F0502020204030204" pitchFamily="34" charset="0"/>
              </a:rPr>
              <a:t>Экотренд</a:t>
            </a:r>
            <a:r>
              <a:rPr lang="ru-RU" sz="1300" b="1" dirty="0">
                <a:latin typeface="Calibri" panose="020F0502020204030204" pitchFamily="34" charset="0"/>
                <a:cs typeface="Calibri" panose="020F0502020204030204" pitchFamily="34" charset="0"/>
              </a:rPr>
              <a:t>» (победитель); областной  этап Всероссийского детского экологического форума «Зелёная планета 2022» (1 и 3 места); областной литературно-художественный конкурс «Свет глубины веков» (победители); открытая межрегиональная олимпиада школьных лесничеств, приуроченная к Международному Дню леса (призеры); Региональный заочный этап Всероссийского конкурса «АгроНТИ-2022» (победители); XIII Всероссийская с международным участием научно-практическая конференция "С наукой в будущее" (победители заочного этапа); областной этап конкурса «Лес в творчестве юных» (2 место); региональный этап Большого всероссийского фестиваля детского и юношеского творчества, том числе для детей с ограниченными возможностями здоровья (1 место); областной заочный смотр-конкурс «Лучшее школьное лесничество» (1 место); Всероссийский заочный смотр-конкурс «Лучшее школьное лесничество» (сертификат); областной конкурс экологических работ среди детей и молодежи «ЭКОЛОГИЯ35» (1, 2 места); областной  смотр –конкурс учебно-опытных участков (1 место); областной конкурс «Месячник охраны окружающей среды» (благодарность); VIII областной конкурс «IТ-проектов «В единстве наша сила!» (3 место); Всероссийский экологический диктант 2022 (диплом 2 степени); Заочный областной экологический конкурс «Из отходов в доходы</a:t>
            </a:r>
            <a:r>
              <a:rPr lang="ru-RU" sz="1300" dirty="0">
                <a:latin typeface="Calibri" panose="020F0502020204030204" pitchFamily="34" charset="0"/>
                <a:cs typeface="Calibri" panose="020F0502020204030204" pitchFamily="34" charset="0"/>
              </a:rPr>
              <a:t>» (1 место</a:t>
            </a:r>
            <a:r>
              <a:rPr lang="ru-RU" sz="1300" dirty="0" smtClean="0">
                <a:latin typeface="Calibri" panose="020F0502020204030204" pitchFamily="34" charset="0"/>
                <a:cs typeface="Calibri" panose="020F0502020204030204" pitchFamily="34" charset="0"/>
              </a:rPr>
              <a:t>);</a:t>
            </a:r>
          </a:p>
          <a:p>
            <a:pPr algn="just"/>
            <a:r>
              <a:rPr lang="ru-RU" sz="1300" b="1" dirty="0" smtClean="0">
                <a:latin typeface="Calibri" panose="020F0502020204030204" pitchFamily="34" charset="0"/>
                <a:cs typeface="Calibri" panose="020F0502020204030204" pitchFamily="34" charset="0"/>
              </a:rPr>
              <a:t>       2023 </a:t>
            </a:r>
            <a:r>
              <a:rPr lang="ru-RU" sz="1300" b="1" dirty="0">
                <a:latin typeface="Calibri" panose="020F0502020204030204" pitchFamily="34" charset="0"/>
                <a:cs typeface="Calibri" panose="020F0502020204030204" pitchFamily="34" charset="0"/>
              </a:rPr>
              <a:t>г. - Всероссийский проект «#</a:t>
            </a:r>
            <a:r>
              <a:rPr lang="ru-RU" sz="1300" b="1" dirty="0" err="1">
                <a:latin typeface="Calibri" panose="020F0502020204030204" pitchFamily="34" charset="0"/>
                <a:cs typeface="Calibri" panose="020F0502020204030204" pitchFamily="34" charset="0"/>
              </a:rPr>
              <a:t>МЫВМЕСТЕ.Дети</a:t>
            </a:r>
            <a:r>
              <a:rPr lang="ru-RU" sz="1300" b="1" dirty="0">
                <a:latin typeface="Calibri" panose="020F0502020204030204" pitchFamily="34" charset="0"/>
                <a:cs typeface="Calibri" panose="020F0502020204030204" pitchFamily="34" charset="0"/>
              </a:rPr>
              <a:t>» (благодарность); областной конкурс «Ожившая зима» ДНК </a:t>
            </a:r>
            <a:r>
              <a:rPr lang="ru-RU" sz="1300" b="1" dirty="0" err="1">
                <a:latin typeface="Calibri" panose="020F0502020204030204" pitchFamily="34" charset="0"/>
                <a:cs typeface="Calibri" panose="020F0502020204030204" pitchFamily="34" charset="0"/>
              </a:rPr>
              <a:t>им.С.В.Илюшина</a:t>
            </a:r>
            <a:r>
              <a:rPr lang="ru-RU" sz="1300" b="1" dirty="0">
                <a:latin typeface="Calibri" panose="020F0502020204030204" pitchFamily="34" charset="0"/>
                <a:cs typeface="Calibri" panose="020F0502020204030204" pitchFamily="34" charset="0"/>
              </a:rPr>
              <a:t> (2, 3 места); Открытая межрегиональная олимпиада школьных лесничеств, приуроченная к Международному Дню леса (1, 2 места).</a:t>
            </a:r>
          </a:p>
          <a:p>
            <a:pPr algn="just">
              <a:lnSpc>
                <a:spcPct val="107000"/>
              </a:lnSpc>
              <a:spcAft>
                <a:spcPts val="800"/>
              </a:spcAft>
            </a:pPr>
            <a:endParaRPr lang="ru-RU" sz="1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40212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Austin</Template>
  <TotalTime>225</TotalTime>
  <Words>857</Words>
  <Application>Microsoft Office PowerPoint</Application>
  <PresentationFormat>Экран (4:3)</PresentationFormat>
  <Paragraphs>34</Paragraphs>
  <Slides>10</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Calibri</vt:lpstr>
      <vt:lpstr>Century Gothic</vt:lpstr>
      <vt:lpstr>Times New Roman</vt:lpstr>
      <vt:lpstr>Wingdings 2</vt:lpstr>
      <vt:lpstr>Остин</vt:lpstr>
      <vt:lpstr>   «Деятельность экоотряда «Друзья природы» в рамках освоения дополнительной общеобразовательной общеразвивающей  программы «Школьное лесничество».</vt:lpstr>
      <vt:lpstr> Направленность образовательной практики – естественнонаучная.       Цель - расширение знаний обучающихся в области природопользования, экологии, лесохозяйственной деятельности, привитие интереса к природоохранной  деятельности, трудовое воспитание, профессиональная ориентация экологического, лесохозяйственного профиля.       Автор - Любовь Вадимовна Маслухина, педагог дополнительного образования МБОУ ДО «Харовский центр дополнительного образования», Вологодская область.</vt:lpstr>
      <vt:lpstr>Методы обучения  (по характеру деятельности)</vt:lpstr>
      <vt:lpstr>  Методы обучения  (по способу подачи материала),  в основе которых лежит способ организации занятия</vt:lpstr>
      <vt:lpstr>Метод социокультурной имитации деятельности настоящего «взрослого» лесничества как ведущей технологии профессиональной социализации обучающихся</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ПК-Методист</dc:creator>
  <cp:lastModifiedBy>User</cp:lastModifiedBy>
  <cp:revision>15</cp:revision>
  <dcterms:created xsi:type="dcterms:W3CDTF">2023-04-12T13:10:18Z</dcterms:created>
  <dcterms:modified xsi:type="dcterms:W3CDTF">2023-04-14T10:58:11Z</dcterms:modified>
</cp:coreProperties>
</file>