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1" r:id="rId2"/>
    <p:sldId id="256" r:id="rId3"/>
    <p:sldId id="262" r:id="rId4"/>
    <p:sldId id="258" r:id="rId5"/>
    <p:sldId id="257" r:id="rId6"/>
    <p:sldId id="260" r:id="rId7"/>
    <p:sldId id="259" r:id="rId8"/>
    <p:sldId id="263" r:id="rId9"/>
    <p:sldId id="264" r:id="rId10"/>
    <p:sldId id="269" r:id="rId11"/>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3300"/>
    <a:srgbClr val="FFCCCC"/>
    <a:srgbClr val="FF7C80"/>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758" autoAdjust="0"/>
    <p:restoredTop sz="94660"/>
  </p:normalViewPr>
  <p:slideViewPr>
    <p:cSldViewPr snapToGrid="0">
      <p:cViewPr varScale="1">
        <p:scale>
          <a:sx n="161" d="100"/>
          <a:sy n="161" d="100"/>
        </p:scale>
        <p:origin x="168"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8CDE8056-A397-422B-BF76-BA070D1932C9}" type="datetimeFigureOut">
              <a:rPr lang="ru-RU" smtClean="0"/>
              <a:t>15.04.2023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E8ED1D6-0A07-4469-8F94-E012E9A49266}" type="slidenum">
              <a:rPr lang="ru-RU" smtClean="0"/>
              <a:t>‹#›</a:t>
            </a:fld>
            <a:endParaRPr lang="ru-RU"/>
          </a:p>
        </p:txBody>
      </p:sp>
    </p:spTree>
    <p:extLst>
      <p:ext uri="{BB962C8B-B14F-4D97-AF65-F5344CB8AC3E}">
        <p14:creationId xmlns:p14="http://schemas.microsoft.com/office/powerpoint/2010/main" val="18405739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CDE8056-A397-422B-BF76-BA070D1932C9}" type="datetimeFigureOut">
              <a:rPr lang="ru-RU" smtClean="0"/>
              <a:t>15.04.2023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E8ED1D6-0A07-4469-8F94-E012E9A49266}" type="slidenum">
              <a:rPr lang="ru-RU" smtClean="0"/>
              <a:t>‹#›</a:t>
            </a:fld>
            <a:endParaRPr lang="ru-RU"/>
          </a:p>
        </p:txBody>
      </p:sp>
    </p:spTree>
    <p:extLst>
      <p:ext uri="{BB962C8B-B14F-4D97-AF65-F5344CB8AC3E}">
        <p14:creationId xmlns:p14="http://schemas.microsoft.com/office/powerpoint/2010/main" val="3482587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CDE8056-A397-422B-BF76-BA070D1932C9}" type="datetimeFigureOut">
              <a:rPr lang="ru-RU" smtClean="0"/>
              <a:t>15.04.2023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E8ED1D6-0A07-4469-8F94-E012E9A49266}" type="slidenum">
              <a:rPr lang="ru-RU" smtClean="0"/>
              <a:t>‹#›</a:t>
            </a:fld>
            <a:endParaRPr lang="ru-RU"/>
          </a:p>
        </p:txBody>
      </p:sp>
    </p:spTree>
    <p:extLst>
      <p:ext uri="{BB962C8B-B14F-4D97-AF65-F5344CB8AC3E}">
        <p14:creationId xmlns:p14="http://schemas.microsoft.com/office/powerpoint/2010/main" val="18612881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CDE8056-A397-422B-BF76-BA070D1932C9}" type="datetimeFigureOut">
              <a:rPr lang="ru-RU" smtClean="0"/>
              <a:t>15.04.2023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E8ED1D6-0A07-4469-8F94-E012E9A49266}" type="slidenum">
              <a:rPr lang="ru-RU" smtClean="0"/>
              <a:t>‹#›</a:t>
            </a:fld>
            <a:endParaRPr lang="ru-RU"/>
          </a:p>
        </p:txBody>
      </p:sp>
    </p:spTree>
    <p:extLst>
      <p:ext uri="{BB962C8B-B14F-4D97-AF65-F5344CB8AC3E}">
        <p14:creationId xmlns:p14="http://schemas.microsoft.com/office/powerpoint/2010/main" val="2325187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8CDE8056-A397-422B-BF76-BA070D1932C9}" type="datetimeFigureOut">
              <a:rPr lang="ru-RU" smtClean="0"/>
              <a:t>15.04.2023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E8ED1D6-0A07-4469-8F94-E012E9A49266}" type="slidenum">
              <a:rPr lang="ru-RU" smtClean="0"/>
              <a:t>‹#›</a:t>
            </a:fld>
            <a:endParaRPr lang="ru-RU"/>
          </a:p>
        </p:txBody>
      </p:sp>
    </p:spTree>
    <p:extLst>
      <p:ext uri="{BB962C8B-B14F-4D97-AF65-F5344CB8AC3E}">
        <p14:creationId xmlns:p14="http://schemas.microsoft.com/office/powerpoint/2010/main" val="22132885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8CDE8056-A397-422B-BF76-BA070D1932C9}" type="datetimeFigureOut">
              <a:rPr lang="ru-RU" smtClean="0"/>
              <a:t>15.04.2023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E8ED1D6-0A07-4469-8F94-E012E9A49266}" type="slidenum">
              <a:rPr lang="ru-RU" smtClean="0"/>
              <a:t>‹#›</a:t>
            </a:fld>
            <a:endParaRPr lang="ru-RU"/>
          </a:p>
        </p:txBody>
      </p:sp>
    </p:spTree>
    <p:extLst>
      <p:ext uri="{BB962C8B-B14F-4D97-AF65-F5344CB8AC3E}">
        <p14:creationId xmlns:p14="http://schemas.microsoft.com/office/powerpoint/2010/main" val="27341886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8CDE8056-A397-422B-BF76-BA070D1932C9}" type="datetimeFigureOut">
              <a:rPr lang="ru-RU" smtClean="0"/>
              <a:t>15.04.2023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E8ED1D6-0A07-4469-8F94-E012E9A49266}" type="slidenum">
              <a:rPr lang="ru-RU" smtClean="0"/>
              <a:t>‹#›</a:t>
            </a:fld>
            <a:endParaRPr lang="ru-RU"/>
          </a:p>
        </p:txBody>
      </p:sp>
    </p:spTree>
    <p:extLst>
      <p:ext uri="{BB962C8B-B14F-4D97-AF65-F5344CB8AC3E}">
        <p14:creationId xmlns:p14="http://schemas.microsoft.com/office/powerpoint/2010/main" val="298133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8CDE8056-A397-422B-BF76-BA070D1932C9}" type="datetimeFigureOut">
              <a:rPr lang="ru-RU" smtClean="0"/>
              <a:t>15.04.2023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E8ED1D6-0A07-4469-8F94-E012E9A49266}" type="slidenum">
              <a:rPr lang="ru-RU" smtClean="0"/>
              <a:t>‹#›</a:t>
            </a:fld>
            <a:endParaRPr lang="ru-RU"/>
          </a:p>
        </p:txBody>
      </p:sp>
    </p:spTree>
    <p:extLst>
      <p:ext uri="{BB962C8B-B14F-4D97-AF65-F5344CB8AC3E}">
        <p14:creationId xmlns:p14="http://schemas.microsoft.com/office/powerpoint/2010/main" val="860003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8CDE8056-A397-422B-BF76-BA070D1932C9}" type="datetimeFigureOut">
              <a:rPr lang="ru-RU" smtClean="0"/>
              <a:t>15.04.2023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E8ED1D6-0A07-4469-8F94-E012E9A49266}" type="slidenum">
              <a:rPr lang="ru-RU" smtClean="0"/>
              <a:t>‹#›</a:t>
            </a:fld>
            <a:endParaRPr lang="ru-RU"/>
          </a:p>
        </p:txBody>
      </p:sp>
    </p:spTree>
    <p:extLst>
      <p:ext uri="{BB962C8B-B14F-4D97-AF65-F5344CB8AC3E}">
        <p14:creationId xmlns:p14="http://schemas.microsoft.com/office/powerpoint/2010/main" val="3087382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8CDE8056-A397-422B-BF76-BA070D1932C9}" type="datetimeFigureOut">
              <a:rPr lang="ru-RU" smtClean="0"/>
              <a:t>15.04.2023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E8ED1D6-0A07-4469-8F94-E012E9A49266}" type="slidenum">
              <a:rPr lang="ru-RU" smtClean="0"/>
              <a:t>‹#›</a:t>
            </a:fld>
            <a:endParaRPr lang="ru-RU"/>
          </a:p>
        </p:txBody>
      </p:sp>
    </p:spTree>
    <p:extLst>
      <p:ext uri="{BB962C8B-B14F-4D97-AF65-F5344CB8AC3E}">
        <p14:creationId xmlns:p14="http://schemas.microsoft.com/office/powerpoint/2010/main" val="370668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8CDE8056-A397-422B-BF76-BA070D1932C9}" type="datetimeFigureOut">
              <a:rPr lang="ru-RU" smtClean="0"/>
              <a:t>15.04.2023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E8ED1D6-0A07-4469-8F94-E012E9A49266}" type="slidenum">
              <a:rPr lang="ru-RU" smtClean="0"/>
              <a:t>‹#›</a:t>
            </a:fld>
            <a:endParaRPr lang="ru-RU"/>
          </a:p>
        </p:txBody>
      </p:sp>
    </p:spTree>
    <p:extLst>
      <p:ext uri="{BB962C8B-B14F-4D97-AF65-F5344CB8AC3E}">
        <p14:creationId xmlns:p14="http://schemas.microsoft.com/office/powerpoint/2010/main" val="14237367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DE8056-A397-422B-BF76-BA070D1932C9}" type="datetimeFigureOut">
              <a:rPr lang="ru-RU" smtClean="0"/>
              <a:t>15.04.2023</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8ED1D6-0A07-4469-8F94-E012E9A49266}" type="slidenum">
              <a:rPr lang="ru-RU" smtClean="0"/>
              <a:t>‹#›</a:t>
            </a:fld>
            <a:endParaRPr lang="ru-RU"/>
          </a:p>
        </p:txBody>
      </p:sp>
    </p:spTree>
    <p:extLst>
      <p:ext uri="{BB962C8B-B14F-4D97-AF65-F5344CB8AC3E}">
        <p14:creationId xmlns:p14="http://schemas.microsoft.com/office/powerpoint/2010/main" val="556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hyperlink" Target="http://muzei.dmenet.ru/" TargetMode="External"/><Relationship Id="rId4" Type="http://schemas.openxmlformats.org/officeDocument/2006/relationships/image" Target="../media/image9.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Прямоугольник 1"/>
          <p:cNvSpPr/>
          <p:nvPr/>
        </p:nvSpPr>
        <p:spPr>
          <a:xfrm>
            <a:off x="261257" y="247427"/>
            <a:ext cx="11270941" cy="1569660"/>
          </a:xfrm>
          <a:prstGeom prst="rect">
            <a:avLst/>
          </a:prstGeom>
        </p:spPr>
        <p:txBody>
          <a:bodyPr wrap="square">
            <a:spAutoFit/>
          </a:bodyPr>
          <a:lstStyle/>
          <a:p>
            <a:pPr indent="180340" algn="ctr">
              <a:spcAft>
                <a:spcPts val="0"/>
              </a:spcAft>
            </a:pPr>
            <a:r>
              <a:rPr lang="ru-RU" dirty="0" smtClean="0">
                <a:solidFill>
                  <a:schemeClr val="accent5">
                    <a:lumMod val="50000"/>
                  </a:schemeClr>
                </a:solidFill>
                <a:latin typeface="Arial Black" panose="020B0A04020102020204" pitchFamily="34" charset="0"/>
              </a:rPr>
              <a:t>«Всероссийский Конкурс </a:t>
            </a:r>
            <a:r>
              <a:rPr lang="ru-RU" dirty="0">
                <a:solidFill>
                  <a:schemeClr val="accent5">
                    <a:lumMod val="50000"/>
                  </a:schemeClr>
                </a:solidFill>
                <a:latin typeface="Arial Black" panose="020B0A04020102020204" pitchFamily="34" charset="0"/>
              </a:rPr>
              <a:t>образовательных практик </a:t>
            </a:r>
            <a:endParaRPr lang="ru-RU" dirty="0" smtClean="0">
              <a:solidFill>
                <a:schemeClr val="accent5">
                  <a:lumMod val="50000"/>
                </a:schemeClr>
              </a:solidFill>
              <a:latin typeface="Arial Black" panose="020B0A04020102020204" pitchFamily="34" charset="0"/>
            </a:endParaRPr>
          </a:p>
          <a:p>
            <a:pPr indent="180340" algn="ctr">
              <a:spcAft>
                <a:spcPts val="0"/>
              </a:spcAft>
            </a:pPr>
            <a:r>
              <a:rPr lang="ru-RU" dirty="0" smtClean="0">
                <a:solidFill>
                  <a:schemeClr val="accent5">
                    <a:lumMod val="50000"/>
                  </a:schemeClr>
                </a:solidFill>
                <a:latin typeface="Arial Black" panose="020B0A04020102020204" pitchFamily="34" charset="0"/>
              </a:rPr>
              <a:t>по </a:t>
            </a:r>
            <a:r>
              <a:rPr lang="ru-RU" dirty="0">
                <a:solidFill>
                  <a:schemeClr val="accent5">
                    <a:lumMod val="50000"/>
                  </a:schemeClr>
                </a:solidFill>
                <a:latin typeface="Arial Black" panose="020B0A04020102020204" pitchFamily="34" charset="0"/>
              </a:rPr>
              <a:t>обновлению содержания и технологий дополнительного </a:t>
            </a:r>
            <a:endParaRPr lang="ru-RU" dirty="0" smtClean="0">
              <a:solidFill>
                <a:schemeClr val="accent5">
                  <a:lumMod val="50000"/>
                </a:schemeClr>
              </a:solidFill>
              <a:latin typeface="Arial Black" panose="020B0A04020102020204" pitchFamily="34" charset="0"/>
            </a:endParaRPr>
          </a:p>
          <a:p>
            <a:pPr indent="180340" algn="ctr">
              <a:spcAft>
                <a:spcPts val="0"/>
              </a:spcAft>
            </a:pPr>
            <a:r>
              <a:rPr lang="ru-RU" dirty="0" smtClean="0">
                <a:solidFill>
                  <a:schemeClr val="accent5">
                    <a:lumMod val="50000"/>
                  </a:schemeClr>
                </a:solidFill>
                <a:latin typeface="Arial Black" panose="020B0A04020102020204" pitchFamily="34" charset="0"/>
              </a:rPr>
              <a:t>образования </a:t>
            </a:r>
            <a:r>
              <a:rPr lang="ru-RU" dirty="0">
                <a:solidFill>
                  <a:schemeClr val="accent5">
                    <a:lumMod val="50000"/>
                  </a:schemeClr>
                </a:solidFill>
                <a:latin typeface="Arial Black" panose="020B0A04020102020204" pitchFamily="34" charset="0"/>
              </a:rPr>
              <a:t>в соответствии </a:t>
            </a:r>
            <a:r>
              <a:rPr lang="ru-RU" dirty="0" smtClean="0">
                <a:solidFill>
                  <a:schemeClr val="accent5">
                    <a:lumMod val="50000"/>
                  </a:schemeClr>
                </a:solidFill>
                <a:latin typeface="Arial Black" panose="020B0A04020102020204" pitchFamily="34" charset="0"/>
              </a:rPr>
              <a:t>с </a:t>
            </a:r>
            <a:r>
              <a:rPr lang="ru-RU" dirty="0">
                <a:solidFill>
                  <a:schemeClr val="accent5">
                    <a:lumMod val="50000"/>
                  </a:schemeClr>
                </a:solidFill>
                <a:latin typeface="Arial Black" panose="020B0A04020102020204" pitchFamily="34" charset="0"/>
              </a:rPr>
              <a:t>приоритетными направлениями, </a:t>
            </a:r>
            <a:endParaRPr lang="ru-RU" dirty="0" smtClean="0">
              <a:solidFill>
                <a:schemeClr val="accent5">
                  <a:lumMod val="50000"/>
                </a:schemeClr>
              </a:solidFill>
              <a:latin typeface="Arial Black" panose="020B0A04020102020204" pitchFamily="34" charset="0"/>
            </a:endParaRPr>
          </a:p>
          <a:p>
            <a:pPr indent="180340" algn="ctr">
              <a:spcAft>
                <a:spcPts val="0"/>
              </a:spcAft>
            </a:pPr>
            <a:r>
              <a:rPr lang="ru-RU" dirty="0" smtClean="0">
                <a:solidFill>
                  <a:schemeClr val="accent5">
                    <a:lumMod val="50000"/>
                  </a:schemeClr>
                </a:solidFill>
                <a:latin typeface="Arial Black" panose="020B0A04020102020204" pitchFamily="34" charset="0"/>
              </a:rPr>
              <a:t>в </a:t>
            </a:r>
            <a:r>
              <a:rPr lang="ru-RU" dirty="0">
                <a:solidFill>
                  <a:schemeClr val="accent5">
                    <a:lumMod val="50000"/>
                  </a:schemeClr>
                </a:solidFill>
                <a:latin typeface="Arial Black" panose="020B0A04020102020204" pitchFamily="34" charset="0"/>
              </a:rPr>
              <a:t>том числе каникулярных профориентационных школ, </a:t>
            </a:r>
            <a:endParaRPr lang="ru-RU" dirty="0" smtClean="0">
              <a:solidFill>
                <a:schemeClr val="accent5">
                  <a:lumMod val="50000"/>
                </a:schemeClr>
              </a:solidFill>
              <a:latin typeface="Arial Black" panose="020B0A04020102020204" pitchFamily="34" charset="0"/>
            </a:endParaRPr>
          </a:p>
          <a:p>
            <a:pPr indent="180340" algn="ctr">
              <a:spcAft>
                <a:spcPts val="0"/>
              </a:spcAft>
            </a:pPr>
            <a:r>
              <a:rPr lang="ru-RU" dirty="0" smtClean="0">
                <a:solidFill>
                  <a:schemeClr val="accent5">
                    <a:lumMod val="50000"/>
                  </a:schemeClr>
                </a:solidFill>
                <a:latin typeface="Arial Black" panose="020B0A04020102020204" pitchFamily="34" charset="0"/>
              </a:rPr>
              <a:t>организованных </a:t>
            </a:r>
            <a:r>
              <a:rPr lang="ru-RU" dirty="0">
                <a:solidFill>
                  <a:schemeClr val="accent5">
                    <a:lumMod val="50000"/>
                  </a:schemeClr>
                </a:solidFill>
                <a:latin typeface="Arial Black" panose="020B0A04020102020204" pitchFamily="34" charset="0"/>
              </a:rPr>
              <a:t>образовательными </a:t>
            </a:r>
            <a:r>
              <a:rPr lang="ru-RU" dirty="0" smtClean="0">
                <a:solidFill>
                  <a:schemeClr val="accent5">
                    <a:lumMod val="50000"/>
                  </a:schemeClr>
                </a:solidFill>
                <a:latin typeface="Arial Black" panose="020B0A04020102020204" pitchFamily="34" charset="0"/>
              </a:rPr>
              <a:t>организациями</a:t>
            </a:r>
            <a:r>
              <a:rPr lang="ru-RU" sz="2400" b="1" dirty="0" smtClean="0">
                <a:solidFill>
                  <a:schemeClr val="accent5">
                    <a:lumMod val="50000"/>
                  </a:schemeClr>
                </a:solidFill>
                <a:latin typeface="Arial Black" panose="020B0A04020102020204" pitchFamily="34" charset="0"/>
                <a:ea typeface="Times New Roman" panose="02020603050405020304" pitchFamily="18" charset="0"/>
              </a:rPr>
              <a:t>»</a:t>
            </a:r>
            <a:endParaRPr lang="ru-RU" sz="2400" b="1" dirty="0">
              <a:solidFill>
                <a:schemeClr val="accent5">
                  <a:lumMod val="50000"/>
                </a:schemeClr>
              </a:solidFill>
              <a:latin typeface="Arial Black" panose="020B0A04020102020204" pitchFamily="34" charset="0"/>
            </a:endParaRPr>
          </a:p>
        </p:txBody>
      </p:sp>
      <p:sp>
        <p:nvSpPr>
          <p:cNvPr id="3" name="Прямоугольник 2"/>
          <p:cNvSpPr/>
          <p:nvPr/>
        </p:nvSpPr>
        <p:spPr>
          <a:xfrm>
            <a:off x="261257" y="1893346"/>
            <a:ext cx="11141849" cy="461665"/>
          </a:xfrm>
          <a:prstGeom prst="rect">
            <a:avLst/>
          </a:prstGeom>
        </p:spPr>
        <p:txBody>
          <a:bodyPr wrap="square">
            <a:spAutoFit/>
          </a:bodyPr>
          <a:lstStyle/>
          <a:p>
            <a:pPr algn="ctr"/>
            <a:r>
              <a:rPr lang="ru-RU" sz="2400" dirty="0">
                <a:solidFill>
                  <a:schemeClr val="accent5">
                    <a:lumMod val="50000"/>
                  </a:schemeClr>
                </a:solidFill>
                <a:latin typeface="Arial Black" panose="020B0A04020102020204" pitchFamily="34" charset="0"/>
                <a:ea typeface="Times New Roman" panose="02020603050405020304" pitchFamily="18" charset="0"/>
              </a:rPr>
              <a:t>Номинация</a:t>
            </a:r>
            <a:r>
              <a:rPr lang="ru-RU" sz="2400" dirty="0" smtClean="0">
                <a:solidFill>
                  <a:schemeClr val="accent5">
                    <a:lumMod val="50000"/>
                  </a:schemeClr>
                </a:solidFill>
                <a:latin typeface="Arial Black" panose="020B0A04020102020204" pitchFamily="34" charset="0"/>
                <a:ea typeface="Times New Roman" panose="02020603050405020304" pitchFamily="18" charset="0"/>
              </a:rPr>
              <a:t>: </a:t>
            </a:r>
            <a:r>
              <a:rPr lang="en-US" sz="2400" dirty="0" smtClean="0">
                <a:solidFill>
                  <a:schemeClr val="accent5">
                    <a:lumMod val="50000"/>
                  </a:schemeClr>
                </a:solidFill>
                <a:latin typeface="Arial Black" panose="020B0A04020102020204" pitchFamily="34" charset="0"/>
                <a:ea typeface="Times New Roman" panose="02020603050405020304" pitchFamily="18" charset="0"/>
              </a:rPr>
              <a:t>#</a:t>
            </a:r>
            <a:r>
              <a:rPr lang="ru-RU" sz="2400" dirty="0" smtClean="0">
                <a:solidFill>
                  <a:schemeClr val="accent5">
                    <a:lumMod val="50000"/>
                  </a:schemeClr>
                </a:solidFill>
                <a:latin typeface="Arial Black" panose="020B0A04020102020204" pitchFamily="34" charset="0"/>
                <a:ea typeface="Times New Roman" panose="02020603050405020304" pitchFamily="18" charset="0"/>
              </a:rPr>
              <a:t>туризмПознавательный (Музейная педагогика)</a:t>
            </a:r>
            <a:endParaRPr lang="ru-RU" sz="2400" dirty="0">
              <a:solidFill>
                <a:schemeClr val="accent5">
                  <a:lumMod val="50000"/>
                </a:schemeClr>
              </a:solidFill>
              <a:latin typeface="Arial Black" panose="020B0A04020102020204" pitchFamily="34" charset="0"/>
            </a:endParaRPr>
          </a:p>
        </p:txBody>
      </p:sp>
      <p:sp>
        <p:nvSpPr>
          <p:cNvPr id="4" name="Прямоугольник 3"/>
          <p:cNvSpPr/>
          <p:nvPr/>
        </p:nvSpPr>
        <p:spPr>
          <a:xfrm>
            <a:off x="1785770" y="2666496"/>
            <a:ext cx="9617336" cy="533978"/>
          </a:xfrm>
          <a:prstGeom prst="rect">
            <a:avLst/>
          </a:prstGeom>
          <a:solidFill>
            <a:schemeClr val="accent2">
              <a:lumMod val="20000"/>
              <a:lumOff val="80000"/>
            </a:schemeClr>
          </a:solidFill>
        </p:spPr>
        <p:txBody>
          <a:bodyPr wrap="square">
            <a:spAutoFit/>
          </a:bodyPr>
          <a:lstStyle/>
          <a:p>
            <a:r>
              <a:rPr lang="ru-RU" sz="2800" b="1" dirty="0">
                <a:solidFill>
                  <a:srgbClr val="800000"/>
                </a:solidFill>
                <a:latin typeface="Arial Black" panose="020B0A04020102020204" pitchFamily="34" charset="0"/>
                <a:ea typeface="Times New Roman" panose="02020603050405020304" pitchFamily="18" charset="0"/>
              </a:rPr>
              <a:t>«</a:t>
            </a:r>
            <a:r>
              <a:rPr lang="ru-RU" sz="2800" b="1" dirty="0" smtClean="0">
                <a:solidFill>
                  <a:srgbClr val="800000"/>
                </a:solidFill>
                <a:latin typeface="Arial Black" panose="020B0A04020102020204" pitchFamily="34" charset="0"/>
                <a:ea typeface="Times New Roman" panose="02020603050405020304" pitchFamily="18" charset="0"/>
              </a:rPr>
              <a:t>ДОРОГОЙ ПАМЯТИ». </a:t>
            </a:r>
            <a:r>
              <a:rPr lang="ru-RU" sz="2800" b="1" dirty="0" smtClean="0">
                <a:solidFill>
                  <a:srgbClr val="800000"/>
                </a:solidFill>
                <a:latin typeface="Arial Black" panose="020B0A04020102020204" pitchFamily="34" charset="0"/>
                <a:ea typeface="Times New Roman" panose="02020603050405020304" pitchFamily="18" charset="0"/>
              </a:rPr>
              <a:t>МУЗЕЙ В ЧЕМОДАНЕ»</a:t>
            </a:r>
            <a:endParaRPr lang="ru-RU" sz="2800" b="1" dirty="0">
              <a:solidFill>
                <a:srgbClr val="800000"/>
              </a:solidFill>
              <a:latin typeface="Arial Black" panose="020B0A04020102020204" pitchFamily="34" charset="0"/>
            </a:endParaRPr>
          </a:p>
        </p:txBody>
      </p:sp>
      <p:sp>
        <p:nvSpPr>
          <p:cNvPr id="6" name="Прямоугольник 5"/>
          <p:cNvSpPr/>
          <p:nvPr/>
        </p:nvSpPr>
        <p:spPr>
          <a:xfrm rot="10800000" flipV="1">
            <a:off x="5744584" y="3676605"/>
            <a:ext cx="5658522" cy="923330"/>
          </a:xfrm>
          <a:prstGeom prst="rect">
            <a:avLst/>
          </a:prstGeom>
          <a:solidFill>
            <a:schemeClr val="bg1">
              <a:lumMod val="85000"/>
            </a:schemeClr>
          </a:solidFill>
        </p:spPr>
        <p:txBody>
          <a:bodyPr wrap="square">
            <a:spAutoFit/>
          </a:bodyPr>
          <a:lstStyle/>
          <a:p>
            <a:pPr algn="ctr"/>
            <a:r>
              <a:rPr lang="ru-RU" dirty="0">
                <a:solidFill>
                  <a:schemeClr val="accent5">
                    <a:lumMod val="50000"/>
                  </a:schemeClr>
                </a:solidFill>
                <a:latin typeface="Arial Black" panose="020B0A04020102020204" pitchFamily="34" charset="0"/>
                <a:ea typeface="Times New Roman" panose="02020603050405020304" pitchFamily="18" charset="0"/>
              </a:rPr>
              <a:t>Проект школьного музея, как новая форма организации гражданско-патриотического воспитания школьников</a:t>
            </a:r>
            <a:endParaRPr lang="ru-RU" dirty="0">
              <a:solidFill>
                <a:schemeClr val="accent5">
                  <a:lumMod val="50000"/>
                </a:schemeClr>
              </a:solidFill>
              <a:latin typeface="Arial Black" panose="020B0A04020102020204" pitchFamily="34" charset="0"/>
            </a:endParaRPr>
          </a:p>
        </p:txBody>
      </p:sp>
      <p:sp>
        <p:nvSpPr>
          <p:cNvPr id="7" name="Прямоугольник 6"/>
          <p:cNvSpPr/>
          <p:nvPr/>
        </p:nvSpPr>
        <p:spPr>
          <a:xfrm>
            <a:off x="5572460" y="4744393"/>
            <a:ext cx="5959738" cy="2277547"/>
          </a:xfrm>
          <a:prstGeom prst="rect">
            <a:avLst/>
          </a:prstGeom>
        </p:spPr>
        <p:txBody>
          <a:bodyPr wrap="square">
            <a:spAutoFit/>
          </a:bodyPr>
          <a:lstStyle/>
          <a:p>
            <a:pPr algn="r"/>
            <a:r>
              <a:rPr lang="ru-RU" b="1" dirty="0">
                <a:solidFill>
                  <a:srgbClr val="800000"/>
                </a:solidFill>
                <a:latin typeface="Arial Black" panose="020B0A04020102020204" pitchFamily="34" charset="0"/>
              </a:rPr>
              <a:t>Юнжакова Марина Васильевна, </a:t>
            </a:r>
          </a:p>
          <a:p>
            <a:pPr algn="r"/>
            <a:r>
              <a:rPr lang="ru-RU" b="1" dirty="0">
                <a:solidFill>
                  <a:schemeClr val="accent5">
                    <a:lumMod val="50000"/>
                  </a:schemeClr>
                </a:solidFill>
                <a:latin typeface="Arial Black" panose="020B0A04020102020204" pitchFamily="34" charset="0"/>
              </a:rPr>
              <a:t>педагог </a:t>
            </a:r>
            <a:r>
              <a:rPr lang="ru-RU" b="1" dirty="0" smtClean="0">
                <a:solidFill>
                  <a:schemeClr val="accent5">
                    <a:lumMod val="50000"/>
                  </a:schemeClr>
                </a:solidFill>
                <a:latin typeface="Arial Black" panose="020B0A04020102020204" pitchFamily="34" charset="0"/>
              </a:rPr>
              <a:t>ОДО, </a:t>
            </a:r>
            <a:r>
              <a:rPr lang="ru-RU" b="1" dirty="0">
                <a:solidFill>
                  <a:schemeClr val="accent5">
                    <a:lumMod val="50000"/>
                  </a:schemeClr>
                </a:solidFill>
                <a:latin typeface="Arial Black" panose="020B0A04020102020204" pitchFamily="34" charset="0"/>
              </a:rPr>
              <a:t>педагог-организатор, руководитель школьного музея, руководитель школьных общественных объединений «Клуб «Патриот», «Юные талалихинцы</a:t>
            </a:r>
            <a:r>
              <a:rPr lang="ru-RU" b="1" dirty="0" smtClean="0">
                <a:solidFill>
                  <a:schemeClr val="accent5">
                    <a:lumMod val="50000"/>
                  </a:schemeClr>
                </a:solidFill>
                <a:latin typeface="Arial Black" panose="020B0A04020102020204" pitchFamily="34" charset="0"/>
              </a:rPr>
              <a:t>»</a:t>
            </a:r>
            <a:r>
              <a:rPr lang="ru-RU" b="1" dirty="0" smtClean="0">
                <a:solidFill>
                  <a:srgbClr val="002060"/>
                </a:solidFill>
                <a:latin typeface="Arial Black" panose="020B0A04020102020204" pitchFamily="34" charset="0"/>
              </a:rPr>
              <a:t> </a:t>
            </a:r>
            <a:r>
              <a:rPr lang="ru-RU" b="1" dirty="0" smtClean="0">
                <a:solidFill>
                  <a:srgbClr val="800000"/>
                </a:solidFill>
                <a:latin typeface="Arial Black" panose="020B0A04020102020204" pitchFamily="34" charset="0"/>
              </a:rPr>
              <a:t>МАОУ «Востряковский лицей №1 г. Домодедово</a:t>
            </a:r>
            <a:endParaRPr lang="ru-RU" b="1" dirty="0">
              <a:solidFill>
                <a:srgbClr val="800000"/>
              </a:solidFill>
              <a:latin typeface="Arial Black" panose="020B0A04020102020204" pitchFamily="34" charset="0"/>
            </a:endParaRPr>
          </a:p>
          <a:p>
            <a:pPr indent="180340" algn="r">
              <a:spcAft>
                <a:spcPts val="0"/>
              </a:spcAft>
            </a:pPr>
            <a:endParaRPr lang="ru-RU" sz="1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7815206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Рисунок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604" y="2785685"/>
            <a:ext cx="6249061" cy="4072315"/>
          </a:xfrm>
          <a:prstGeom prst="rect">
            <a:avLst/>
          </a:prstGeom>
        </p:spPr>
      </p:pic>
      <p:pic>
        <p:nvPicPr>
          <p:cNvPr id="7" name="Рисунок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87936" y="2100580"/>
            <a:ext cx="6304064" cy="4757420"/>
          </a:xfrm>
          <a:prstGeom prst="rect">
            <a:avLst/>
          </a:prstGeom>
        </p:spPr>
      </p:pic>
      <p:sp>
        <p:nvSpPr>
          <p:cNvPr id="10" name="Прямоугольник 9"/>
          <p:cNvSpPr/>
          <p:nvPr/>
        </p:nvSpPr>
        <p:spPr>
          <a:xfrm>
            <a:off x="0" y="383756"/>
            <a:ext cx="12192000" cy="615553"/>
          </a:xfrm>
          <a:prstGeom prst="rect">
            <a:avLst/>
          </a:prstGeom>
          <a:solidFill>
            <a:srgbClr val="FFCCCC"/>
          </a:solidFill>
        </p:spPr>
        <p:txBody>
          <a:bodyPr wrap="square">
            <a:spAutoFit/>
          </a:bodyPr>
          <a:lstStyle/>
          <a:p>
            <a:r>
              <a:rPr lang="ru-RU" sz="3400" b="1" dirty="0" smtClean="0">
                <a:solidFill>
                  <a:srgbClr val="800000"/>
                </a:solidFill>
                <a:latin typeface="Arial Black" panose="020B0A04020102020204" pitchFamily="34" charset="0"/>
                <a:ea typeface="Times New Roman" panose="02020603050405020304" pitchFamily="18" charset="0"/>
              </a:rPr>
              <a:t>«</a:t>
            </a:r>
            <a:r>
              <a:rPr lang="ru-RU" sz="3400" b="1" dirty="0" smtClean="0">
                <a:solidFill>
                  <a:srgbClr val="800000"/>
                </a:solidFill>
                <a:latin typeface="Arial Black" panose="020B0A04020102020204" pitchFamily="34" charset="0"/>
                <a:ea typeface="Times New Roman" panose="02020603050405020304" pitchFamily="18" charset="0"/>
              </a:rPr>
              <a:t>ДОРОГОЙ ПАМЯТИ». </a:t>
            </a:r>
            <a:r>
              <a:rPr lang="ru-RU" sz="3400" b="1" dirty="0" smtClean="0">
                <a:solidFill>
                  <a:srgbClr val="800000"/>
                </a:solidFill>
                <a:latin typeface="Arial Black" panose="020B0A04020102020204" pitchFamily="34" charset="0"/>
                <a:ea typeface="Times New Roman" panose="02020603050405020304" pitchFamily="18" charset="0"/>
              </a:rPr>
              <a:t>МУЗЕЙ В ЧЕМОДАНЕ»</a:t>
            </a:r>
            <a:endParaRPr lang="ru-RU" sz="3400" b="1" dirty="0">
              <a:solidFill>
                <a:srgbClr val="800000"/>
              </a:solidFill>
              <a:latin typeface="Arial Black" panose="020B0A04020102020204" pitchFamily="34" charset="0"/>
            </a:endParaRPr>
          </a:p>
        </p:txBody>
      </p:sp>
      <p:sp>
        <p:nvSpPr>
          <p:cNvPr id="12" name="Прямоугольник 11"/>
          <p:cNvSpPr/>
          <p:nvPr/>
        </p:nvSpPr>
        <p:spPr>
          <a:xfrm>
            <a:off x="148442" y="1454727"/>
            <a:ext cx="4999511" cy="1142877"/>
          </a:xfrm>
          <a:prstGeom prst="rect">
            <a:avLst/>
          </a:prstGeom>
        </p:spPr>
        <p:txBody>
          <a:bodyPr wrap="square">
            <a:spAutoFit/>
          </a:bodyPr>
          <a:lstStyle/>
          <a:p>
            <a:pPr indent="180340" algn="ctr">
              <a:lnSpc>
                <a:spcPct val="150000"/>
              </a:lnSpc>
              <a:spcAft>
                <a:spcPts val="0"/>
              </a:spcAft>
            </a:pPr>
            <a:r>
              <a:rPr lang="ru-RU" sz="2400" b="1" dirty="0">
                <a:solidFill>
                  <a:srgbClr val="FF0000"/>
                </a:solidFill>
                <a:latin typeface="Arial Black" panose="020B0A04020102020204" pitchFamily="34" charset="0"/>
                <a:ea typeface="Times New Roman" panose="02020603050405020304" pitchFamily="18" charset="0"/>
                <a:cs typeface="Arial" panose="020B0604020202020204" pitchFamily="34" charset="0"/>
              </a:rPr>
              <a:t>Сайт проекта </a:t>
            </a:r>
            <a:br>
              <a:rPr lang="ru-RU" sz="2400" b="1" dirty="0">
                <a:solidFill>
                  <a:srgbClr val="FF0000"/>
                </a:solidFill>
                <a:latin typeface="Arial Black" panose="020B0A04020102020204" pitchFamily="34" charset="0"/>
                <a:ea typeface="Times New Roman" panose="02020603050405020304" pitchFamily="18" charset="0"/>
                <a:cs typeface="Arial" panose="020B0604020202020204" pitchFamily="34" charset="0"/>
              </a:rPr>
            </a:br>
            <a:r>
              <a:rPr lang="ru-RU" sz="2400" b="1" u="sng" dirty="0">
                <a:solidFill>
                  <a:srgbClr val="FF0000"/>
                </a:solidFill>
                <a:latin typeface="Arial Black" panose="020B0A04020102020204" pitchFamily="34" charset="0"/>
                <a:ea typeface="Times New Roman" panose="02020603050405020304" pitchFamily="18" charset="0"/>
                <a:cs typeface="Arial" panose="020B0604020202020204" pitchFamily="34" charset="0"/>
                <a:hlinkClick r:id="rId5"/>
              </a:rPr>
              <a:t>http://muzei.dmenet.ru</a:t>
            </a:r>
            <a:endParaRPr lang="ru-RU" sz="2400" b="1" dirty="0">
              <a:solidFill>
                <a:srgbClr val="FF0000"/>
              </a:solidFill>
              <a:latin typeface="Arial Black" panose="020B0A04020102020204" pitchFamily="34" charset="0"/>
              <a:ea typeface="Times New Roman" panose="02020603050405020304" pitchFamily="18" charset="0"/>
              <a:cs typeface="Arial" panose="020B0604020202020204" pitchFamily="34" charset="0"/>
            </a:endParaRPr>
          </a:p>
        </p:txBody>
      </p:sp>
      <p:sp>
        <p:nvSpPr>
          <p:cNvPr id="13" name="Прямоугольник 12"/>
          <p:cNvSpPr/>
          <p:nvPr/>
        </p:nvSpPr>
        <p:spPr>
          <a:xfrm>
            <a:off x="5887936" y="1216025"/>
            <a:ext cx="6304064" cy="1569660"/>
          </a:xfrm>
          <a:prstGeom prst="rect">
            <a:avLst/>
          </a:prstGeom>
          <a:solidFill>
            <a:schemeClr val="bg1">
              <a:lumMod val="75000"/>
            </a:schemeClr>
          </a:solidFill>
        </p:spPr>
        <p:txBody>
          <a:bodyPr wrap="square">
            <a:spAutoFit/>
          </a:bodyPr>
          <a:lstStyle/>
          <a:p>
            <a:pPr indent="180340" algn="ctr">
              <a:spcAft>
                <a:spcPts val="0"/>
              </a:spcAft>
            </a:pPr>
            <a:r>
              <a:rPr lang="ru-RU" sz="3200" dirty="0">
                <a:solidFill>
                  <a:schemeClr val="accent5">
                    <a:lumMod val="50000"/>
                  </a:schemeClr>
                </a:solidFill>
                <a:latin typeface="Arial Black" panose="020B0A04020102020204" pitchFamily="34" charset="0"/>
                <a:ea typeface="Times New Roman" panose="02020603050405020304" pitchFamily="18" charset="0"/>
              </a:rPr>
              <a:t>Контакты</a:t>
            </a:r>
            <a:endParaRPr lang="ru-RU" sz="3200" b="1" u="sng" dirty="0">
              <a:latin typeface="Arial" panose="020B0604020202020204" pitchFamily="34" charset="0"/>
              <a:ea typeface="Times New Roman" panose="02020603050405020304" pitchFamily="18" charset="0"/>
              <a:cs typeface="Arial" panose="020B0604020202020204" pitchFamily="34" charset="0"/>
            </a:endParaRPr>
          </a:p>
          <a:p>
            <a:pPr indent="180340" algn="ctr">
              <a:spcAft>
                <a:spcPts val="0"/>
              </a:spcAft>
            </a:pPr>
            <a:r>
              <a:rPr lang="ru-RU" sz="3200" b="1" dirty="0">
                <a:solidFill>
                  <a:srgbClr val="993300"/>
                </a:solidFill>
                <a:latin typeface="Arial" panose="020B0604020202020204" pitchFamily="34" charset="0"/>
                <a:ea typeface="Times New Roman" panose="02020603050405020304" pitchFamily="18" charset="0"/>
                <a:cs typeface="Arial" panose="020B0604020202020204" pitchFamily="34" charset="0"/>
              </a:rPr>
              <a:t>моб 8-910-490-9140, </a:t>
            </a:r>
          </a:p>
          <a:p>
            <a:pPr indent="180340" algn="ctr">
              <a:spcAft>
                <a:spcPts val="0"/>
              </a:spcAft>
            </a:pPr>
            <a:r>
              <a:rPr lang="ru-RU" sz="3200" b="1" dirty="0">
                <a:solidFill>
                  <a:schemeClr val="accent5">
                    <a:lumMod val="75000"/>
                  </a:schemeClr>
                </a:solidFill>
                <a:latin typeface="Arial" panose="020B0604020202020204" pitchFamily="34" charset="0"/>
                <a:ea typeface="Times New Roman" panose="02020603050405020304" pitchFamily="18" charset="0"/>
                <a:cs typeface="Arial" panose="020B0604020202020204" pitchFamily="34" charset="0"/>
              </a:rPr>
              <a:t>E: asimmv@yandex.ru  </a:t>
            </a:r>
          </a:p>
        </p:txBody>
      </p:sp>
    </p:spTree>
    <p:extLst>
      <p:ext uri="{BB962C8B-B14F-4D97-AF65-F5344CB8AC3E}">
        <p14:creationId xmlns:p14="http://schemas.microsoft.com/office/powerpoint/2010/main" val="7342426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Прямоугольник 5"/>
          <p:cNvSpPr/>
          <p:nvPr/>
        </p:nvSpPr>
        <p:spPr>
          <a:xfrm>
            <a:off x="7078532" y="1312433"/>
            <a:ext cx="4959274" cy="5355312"/>
          </a:xfrm>
          <a:prstGeom prst="rect">
            <a:avLst/>
          </a:prstGeom>
        </p:spPr>
        <p:txBody>
          <a:bodyPr wrap="square">
            <a:spAutoFit/>
          </a:bodyPr>
          <a:lstStyle/>
          <a:p>
            <a:pPr algn="ctr"/>
            <a:r>
              <a:rPr lang="ru-RU" spc="5" dirty="0">
                <a:latin typeface="Arial" panose="020B0604020202020204" pitchFamily="34" charset="0"/>
                <a:cs typeface="Arial" panose="020B0604020202020204" pitchFamily="34" charset="0"/>
              </a:rPr>
              <a:t>Проект будет </a:t>
            </a:r>
            <a:r>
              <a:rPr lang="ru-RU" b="1" spc="5" dirty="0">
                <a:solidFill>
                  <a:srgbClr val="002060"/>
                </a:solidFill>
                <a:latin typeface="Arial" panose="020B0604020202020204" pitchFamily="34" charset="0"/>
                <a:cs typeface="Arial" panose="020B0604020202020204" pitchFamily="34" charset="0"/>
              </a:rPr>
              <a:t>интересен школьникам</a:t>
            </a:r>
            <a:r>
              <a:rPr lang="ru-RU" spc="5" dirty="0">
                <a:latin typeface="Arial" panose="020B0604020202020204" pitchFamily="34" charset="0"/>
                <a:cs typeface="Arial" panose="020B0604020202020204" pitchFamily="34" charset="0"/>
              </a:rPr>
              <a:t>, которые любят историю своего Отечества, увлекаются историческими расследованиями, мечтают поделиться своими знаниями, но хотят сделать это интересно и необычно.</a:t>
            </a:r>
            <a:endParaRPr lang="ru-RU" dirty="0">
              <a:latin typeface="Arial" panose="020B0604020202020204" pitchFamily="34" charset="0"/>
              <a:cs typeface="Arial" panose="020B0604020202020204" pitchFamily="34" charset="0"/>
            </a:endParaRPr>
          </a:p>
          <a:p>
            <a:pPr algn="ctr"/>
            <a:r>
              <a:rPr lang="ru-RU" spc="5" dirty="0" smtClean="0">
                <a:latin typeface="Arial" panose="020B0604020202020204" pitchFamily="34" charset="0"/>
                <a:ea typeface="Times New Roman" panose="02020603050405020304" pitchFamily="18" charset="0"/>
                <a:cs typeface="Arial" panose="020B0604020202020204" pitchFamily="34" charset="0"/>
              </a:rPr>
              <a:t>Проект </a:t>
            </a:r>
            <a:r>
              <a:rPr lang="ru-RU" b="1" spc="5"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интересен педагогам</a:t>
            </a:r>
            <a:r>
              <a:rPr lang="ru-RU" spc="5" dirty="0" smtClean="0">
                <a:latin typeface="Arial" panose="020B0604020202020204" pitchFamily="34" charset="0"/>
                <a:ea typeface="Times New Roman" panose="02020603050405020304" pitchFamily="18" charset="0"/>
                <a:cs typeface="Arial" panose="020B0604020202020204" pitchFamily="34" charset="0"/>
              </a:rPr>
              <a:t>, </a:t>
            </a:r>
            <a:r>
              <a:rPr lang="ru-RU" spc="5" dirty="0">
                <a:latin typeface="Arial" panose="020B0604020202020204" pitchFamily="34" charset="0"/>
                <a:ea typeface="Times New Roman" panose="02020603050405020304" pitchFamily="18" charset="0"/>
                <a:cs typeface="Arial" panose="020B0604020202020204" pitchFamily="34" charset="0"/>
              </a:rPr>
              <a:t>которым интересны новые формы проведения музейных уроков, Уроков Мужества, создания и реализации патриотических проектов с </a:t>
            </a:r>
            <a:r>
              <a:rPr lang="ru-RU" spc="5" dirty="0" smtClean="0">
                <a:latin typeface="Arial" panose="020B0604020202020204" pitchFamily="34" charset="0"/>
                <a:ea typeface="Times New Roman" panose="02020603050405020304" pitchFamily="18" charset="0"/>
                <a:cs typeface="Arial" panose="020B0604020202020204" pitchFamily="34" charset="0"/>
              </a:rPr>
              <a:t>вовлечением </a:t>
            </a:r>
            <a:r>
              <a:rPr lang="ru-RU" spc="5" dirty="0">
                <a:latin typeface="Arial" panose="020B0604020202020204" pitchFamily="34" charset="0"/>
                <a:ea typeface="Times New Roman" panose="02020603050405020304" pitchFamily="18" charset="0"/>
                <a:cs typeface="Arial" panose="020B0604020202020204" pitchFamily="34" charset="0"/>
              </a:rPr>
              <a:t>в патриотическую деятельность не только активных учащихся, но и остальных </a:t>
            </a:r>
            <a:r>
              <a:rPr lang="ru-RU" spc="5" dirty="0" smtClean="0">
                <a:latin typeface="Arial" panose="020B0604020202020204" pitchFamily="34" charset="0"/>
                <a:ea typeface="Times New Roman" panose="02020603050405020304" pitchFamily="18" charset="0"/>
                <a:cs typeface="Arial" panose="020B0604020202020204" pitchFamily="34" charset="0"/>
              </a:rPr>
              <a:t>школьников. </a:t>
            </a:r>
            <a:r>
              <a:rPr lang="ru-RU" spc="5" dirty="0">
                <a:latin typeface="Arial" panose="020B0604020202020204" pitchFamily="34" charset="0"/>
                <a:ea typeface="Times New Roman" panose="02020603050405020304" pitchFamily="18" charset="0"/>
                <a:cs typeface="Arial" panose="020B0604020202020204" pitchFamily="34" charset="0"/>
              </a:rPr>
              <a:t>Проект основан на уже имеющемся опыте, </a:t>
            </a:r>
            <a:r>
              <a:rPr lang="ru-RU" spc="5" dirty="0" smtClean="0">
                <a:latin typeface="Arial" panose="020B0604020202020204" pitchFamily="34" charset="0"/>
                <a:ea typeface="Times New Roman" panose="02020603050405020304" pitchFamily="18" charset="0"/>
                <a:cs typeface="Arial" panose="020B0604020202020204" pitchFamily="34" charset="0"/>
              </a:rPr>
              <a:t>реализуется </a:t>
            </a:r>
            <a:r>
              <a:rPr lang="ru-RU" spc="5" dirty="0">
                <a:latin typeface="Arial" panose="020B0604020202020204" pitchFamily="34" charset="0"/>
                <a:ea typeface="Times New Roman" panose="02020603050405020304" pitchFamily="18" charset="0"/>
                <a:cs typeface="Arial" panose="020B0604020202020204" pitchFamily="34" charset="0"/>
              </a:rPr>
              <a:t>школьным музеем и клубом «Патриот» в Востряковском лицее №1 г Домодедово уже более 2-х лет</a:t>
            </a:r>
            <a:r>
              <a:rPr lang="ru-RU" spc="5" dirty="0" smtClean="0">
                <a:latin typeface="Arial" panose="020B0604020202020204" pitchFamily="34" charset="0"/>
                <a:ea typeface="Times New Roman" panose="02020603050405020304" pitchFamily="18" charset="0"/>
                <a:cs typeface="Arial" panose="020B0604020202020204" pitchFamily="34" charset="0"/>
              </a:rPr>
              <a:t>.</a:t>
            </a:r>
          </a:p>
          <a:p>
            <a:pPr algn="ctr"/>
            <a:r>
              <a:rPr lang="ru-RU" spc="5" dirty="0" smtClean="0">
                <a:latin typeface="Arial" panose="020B0604020202020204" pitchFamily="34" charset="0"/>
                <a:ea typeface="Times New Roman" panose="02020603050405020304" pitchFamily="18" charset="0"/>
                <a:cs typeface="Arial" panose="020B0604020202020204" pitchFamily="34" charset="0"/>
              </a:rPr>
              <a:t>Проектом </a:t>
            </a:r>
            <a:r>
              <a:rPr lang="ru-RU" b="1" spc="5"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увлечены родители</a:t>
            </a:r>
            <a:r>
              <a:rPr lang="ru-RU" spc="5" dirty="0" smtClean="0">
                <a:latin typeface="Arial" panose="020B0604020202020204" pitchFamily="34" charset="0"/>
                <a:ea typeface="Times New Roman" panose="02020603050405020304" pitchFamily="18" charset="0"/>
                <a:cs typeface="Arial" panose="020B0604020202020204" pitchFamily="34" charset="0"/>
              </a:rPr>
              <a:t>. Они нам во всем помогают.</a:t>
            </a:r>
          </a:p>
        </p:txBody>
      </p:sp>
      <p:sp>
        <p:nvSpPr>
          <p:cNvPr id="7" name="TextBox 6"/>
          <p:cNvSpPr txBox="1"/>
          <p:nvPr/>
        </p:nvSpPr>
        <p:spPr>
          <a:xfrm>
            <a:off x="7401261" y="559398"/>
            <a:ext cx="4485939" cy="523220"/>
          </a:xfrm>
          <a:prstGeom prst="rect">
            <a:avLst/>
          </a:prstGeom>
          <a:solidFill>
            <a:schemeClr val="bg1">
              <a:lumMod val="95000"/>
            </a:schemeClr>
          </a:solidFill>
        </p:spPr>
        <p:txBody>
          <a:bodyPr wrap="square" rtlCol="0">
            <a:spAutoFit/>
          </a:bodyPr>
          <a:lstStyle/>
          <a:p>
            <a:r>
              <a:rPr lang="ru-RU" sz="2800" dirty="0" smtClean="0">
                <a:solidFill>
                  <a:schemeClr val="accent5">
                    <a:lumMod val="50000"/>
                  </a:schemeClr>
                </a:solidFill>
                <a:latin typeface="Arial Black" panose="020B0A04020102020204" pitchFamily="34" charset="0"/>
              </a:rPr>
              <a:t> Кому нужен проект?</a:t>
            </a:r>
            <a:endParaRPr lang="ru-RU" sz="2800" dirty="0">
              <a:solidFill>
                <a:schemeClr val="accent5">
                  <a:lumMod val="50000"/>
                </a:schemeClr>
              </a:solidFill>
              <a:latin typeface="Arial Black" panose="020B0A04020102020204" pitchFamily="34" charset="0"/>
            </a:endParaRPr>
          </a:p>
        </p:txBody>
      </p:sp>
      <p:pic>
        <p:nvPicPr>
          <p:cNvPr id="8" name="Рисунок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334872"/>
            <a:ext cx="6709558" cy="3523128"/>
          </a:xfrm>
          <a:prstGeom prst="rect">
            <a:avLst/>
          </a:prstGeom>
        </p:spPr>
      </p:pic>
      <p:pic>
        <p:nvPicPr>
          <p:cNvPr id="9" name="Рисунок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6709558" cy="3334871"/>
          </a:xfrm>
          <a:prstGeom prst="rect">
            <a:avLst/>
          </a:prstGeom>
        </p:spPr>
      </p:pic>
    </p:spTree>
    <p:extLst>
      <p:ext uri="{BB962C8B-B14F-4D97-AF65-F5344CB8AC3E}">
        <p14:creationId xmlns:p14="http://schemas.microsoft.com/office/powerpoint/2010/main" val="7163584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8927744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Прямоугольник 1"/>
          <p:cNvSpPr/>
          <p:nvPr/>
        </p:nvSpPr>
        <p:spPr>
          <a:xfrm>
            <a:off x="1237129" y="441064"/>
            <a:ext cx="7906871" cy="707886"/>
          </a:xfrm>
          <a:prstGeom prst="rect">
            <a:avLst/>
          </a:prstGeom>
        </p:spPr>
        <p:txBody>
          <a:bodyPr wrap="square">
            <a:spAutoFit/>
          </a:bodyPr>
          <a:lstStyle/>
          <a:p>
            <a:pPr indent="180340" algn="just">
              <a:spcAft>
                <a:spcPts val="0"/>
              </a:spcAft>
            </a:pPr>
            <a:r>
              <a:rPr lang="ru-RU" sz="2000" b="1" dirty="0">
                <a:solidFill>
                  <a:schemeClr val="accent5">
                    <a:lumMod val="50000"/>
                  </a:schemeClr>
                </a:solidFill>
                <a:latin typeface="Arial Black" panose="020B0A04020102020204" pitchFamily="34" charset="0"/>
                <a:ea typeface="Times New Roman" panose="02020603050405020304" pitchFamily="18" charset="0"/>
                <a:cs typeface="Arial" panose="020B0604020202020204" pitchFamily="34" charset="0"/>
              </a:rPr>
              <a:t>Цель проекта: </a:t>
            </a:r>
            <a:r>
              <a:rPr lang="ru-RU" sz="2000" dirty="0">
                <a:latin typeface="Arial" panose="020B0604020202020204" pitchFamily="34" charset="0"/>
                <a:ea typeface="Times New Roman" panose="02020603050405020304" pitchFamily="18" charset="0"/>
                <a:cs typeface="Arial" panose="020B0604020202020204" pitchFamily="34" charset="0"/>
              </a:rPr>
              <a:t>сохранение исторической памяти и наследия, воспитание и формирование Гражданина и Патриота.</a:t>
            </a:r>
            <a:endParaRPr lang="ru-RU" sz="20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3" name="Прямоугольник 2"/>
          <p:cNvSpPr/>
          <p:nvPr/>
        </p:nvSpPr>
        <p:spPr>
          <a:xfrm>
            <a:off x="107578" y="1899109"/>
            <a:ext cx="11370832" cy="4862870"/>
          </a:xfrm>
          <a:prstGeom prst="rect">
            <a:avLst/>
          </a:prstGeom>
          <a:solidFill>
            <a:schemeClr val="bg1">
              <a:lumMod val="85000"/>
            </a:schemeClr>
          </a:solidFill>
        </p:spPr>
        <p:txBody>
          <a:bodyPr wrap="square">
            <a:spAutoFit/>
          </a:bodyPr>
          <a:lstStyle/>
          <a:p>
            <a:pPr indent="180340" algn="just">
              <a:lnSpc>
                <a:spcPct val="150000"/>
              </a:lnSpc>
              <a:spcAft>
                <a:spcPts val="0"/>
              </a:spcAft>
            </a:pPr>
            <a:r>
              <a:rPr lang="ru-RU" sz="2000" b="1" dirty="0">
                <a:solidFill>
                  <a:schemeClr val="accent5">
                    <a:lumMod val="50000"/>
                  </a:schemeClr>
                </a:solidFill>
                <a:latin typeface="Arial Black" panose="020B0A04020102020204" pitchFamily="34" charset="0"/>
                <a:ea typeface="Times New Roman" panose="02020603050405020304" pitchFamily="18" charset="0"/>
                <a:cs typeface="Arial" panose="020B0604020202020204" pitchFamily="34" charset="0"/>
              </a:rPr>
              <a:t>Задачи:</a:t>
            </a:r>
            <a:endParaRPr lang="ru-RU" sz="2000" dirty="0" smtClean="0">
              <a:solidFill>
                <a:schemeClr val="accent5">
                  <a:lumMod val="50000"/>
                </a:schemeClr>
              </a:solidFill>
              <a:effectLst/>
              <a:latin typeface="Arial Black" panose="020B0A04020102020204" pitchFamily="34" charset="0"/>
              <a:ea typeface="Times New Roman" panose="02020603050405020304" pitchFamily="18" charset="0"/>
              <a:cs typeface="Arial" panose="020B0604020202020204" pitchFamily="34" charset="0"/>
            </a:endParaRPr>
          </a:p>
          <a:p>
            <a:pPr indent="180340" algn="just">
              <a:spcAft>
                <a:spcPts val="0"/>
              </a:spcAft>
            </a:pPr>
            <a:r>
              <a:rPr lang="ru-RU" sz="2000" dirty="0">
                <a:latin typeface="Arial" panose="020B0604020202020204" pitchFamily="34" charset="0"/>
                <a:ea typeface="Times New Roman" panose="02020603050405020304" pitchFamily="18" charset="0"/>
                <a:cs typeface="Arial" panose="020B0604020202020204" pitchFamily="34" charset="0"/>
              </a:rPr>
              <a:t>- формирование у подрастающего поколения патриотических качеств и чувства сопричастности к истории Отечества, ее Вооруженных Сил, воспитание уважения к ветеранам Великой Отечественной войны</a:t>
            </a:r>
            <a:endParaRPr lang="ru-RU" sz="2000" dirty="0" smtClean="0">
              <a:effectLst/>
              <a:latin typeface="Arial" panose="020B0604020202020204" pitchFamily="34" charset="0"/>
              <a:ea typeface="Times New Roman" panose="02020603050405020304" pitchFamily="18" charset="0"/>
              <a:cs typeface="Arial" panose="020B0604020202020204" pitchFamily="34" charset="0"/>
            </a:endParaRPr>
          </a:p>
          <a:p>
            <a:pPr indent="180340" algn="just">
              <a:spcAft>
                <a:spcPts val="0"/>
              </a:spcAft>
            </a:pPr>
            <a:r>
              <a:rPr lang="ru-RU" sz="2000" dirty="0">
                <a:latin typeface="Arial" panose="020B0604020202020204" pitchFamily="34" charset="0"/>
                <a:ea typeface="Times New Roman" panose="02020603050405020304" pitchFamily="18" charset="0"/>
                <a:cs typeface="Arial" panose="020B0604020202020204" pitchFamily="34" charset="0"/>
              </a:rPr>
              <a:t>- повышение интереса учащихся к героическому прошлому Отечества, изучение роли Победы в Великой Отечественной войне, ее значения и влияния на формирование национального самосознания российских граждан, создание условий для более глубокого ознакомления детей и подростков с основными этапами и событиями Великой Отечественной войны 1941-1945 годов, примерами боевых и трудовых подвигов наших соотечественников во имя свободы и независимости Родины;</a:t>
            </a:r>
            <a:endParaRPr lang="ru-RU" sz="2000" dirty="0" smtClean="0">
              <a:effectLst/>
              <a:latin typeface="Arial" panose="020B0604020202020204" pitchFamily="34" charset="0"/>
              <a:ea typeface="Times New Roman" panose="02020603050405020304" pitchFamily="18" charset="0"/>
              <a:cs typeface="Arial" panose="020B0604020202020204" pitchFamily="34" charset="0"/>
            </a:endParaRPr>
          </a:p>
          <a:p>
            <a:pPr indent="180340" algn="just">
              <a:spcAft>
                <a:spcPts val="0"/>
              </a:spcAft>
            </a:pPr>
            <a:r>
              <a:rPr lang="ru-RU" sz="2000" dirty="0">
                <a:latin typeface="Arial" panose="020B0604020202020204" pitchFamily="34" charset="0"/>
                <a:ea typeface="Times New Roman" panose="02020603050405020304" pitchFamily="18" charset="0"/>
                <a:cs typeface="Arial" panose="020B0604020202020204" pitchFamily="34" charset="0"/>
              </a:rPr>
              <a:t>- сохранение и развитие чувства гордости за свою страну, осознание необходимости увековечения памяти героев Отечества, сохранение и развитие чувства гордости за великие исторические события, за историческое прошлое своей Родины, воспитание уважения к своей малой Родине, землякам, вовлечение в практическую деятельность по изучению героической истории страны и городского округа Домодедово.</a:t>
            </a:r>
            <a:endParaRPr lang="ru-RU" sz="20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6091589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4972967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Прямоугольник 1"/>
          <p:cNvSpPr/>
          <p:nvPr/>
        </p:nvSpPr>
        <p:spPr>
          <a:xfrm>
            <a:off x="129092" y="1032734"/>
            <a:ext cx="8559499" cy="1323439"/>
          </a:xfrm>
          <a:prstGeom prst="rect">
            <a:avLst/>
          </a:prstGeom>
          <a:solidFill>
            <a:schemeClr val="bg1">
              <a:lumMod val="85000"/>
            </a:schemeClr>
          </a:solidFill>
        </p:spPr>
        <p:txBody>
          <a:bodyPr wrap="square">
            <a:spAutoFit/>
          </a:bodyPr>
          <a:lstStyle/>
          <a:p>
            <a:pPr indent="180340" algn="just">
              <a:spcAft>
                <a:spcPts val="0"/>
              </a:spcAft>
            </a:pPr>
            <a:r>
              <a:rPr lang="ru-RU" sz="2000" dirty="0">
                <a:latin typeface="Arial" panose="020B0604020202020204" pitchFamily="34" charset="0"/>
                <a:ea typeface="Calibri" panose="020F0502020204030204" pitchFamily="34" charset="0"/>
                <a:cs typeface="Arial" panose="020B0604020202020204" pitchFamily="34" charset="0"/>
              </a:rPr>
              <a:t>Проект «Дорогой памяти. Музей в чемодане», в первую очередь, - это цикл переносных экскурсий военно-исторического музея МАОУ «Востряковский лицей №1», посвященных Победе советского народа в великой Отечественной войне).</a:t>
            </a:r>
            <a:endParaRPr lang="ru-RU" sz="20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3" name="Прямоугольник 2"/>
          <p:cNvSpPr/>
          <p:nvPr/>
        </p:nvSpPr>
        <p:spPr>
          <a:xfrm>
            <a:off x="129092" y="2657139"/>
            <a:ext cx="9337637" cy="1015663"/>
          </a:xfrm>
          <a:prstGeom prst="rect">
            <a:avLst/>
          </a:prstGeom>
          <a:solidFill>
            <a:schemeClr val="bg1">
              <a:lumMod val="85000"/>
            </a:schemeClr>
          </a:solidFill>
        </p:spPr>
        <p:txBody>
          <a:bodyPr wrap="square">
            <a:spAutoFit/>
          </a:bodyPr>
          <a:lstStyle/>
          <a:p>
            <a:pPr indent="180340" algn="just">
              <a:spcAft>
                <a:spcPts val="0"/>
              </a:spcAft>
            </a:pPr>
            <a:r>
              <a:rPr lang="ru-RU" sz="2000" dirty="0">
                <a:latin typeface="Arial" panose="020B0604020202020204" pitchFamily="34" charset="0"/>
                <a:ea typeface="Calibri" panose="020F0502020204030204" pitchFamily="34" charset="0"/>
                <a:cs typeface="Arial" panose="020B0604020202020204" pitchFamily="34" charset="0"/>
              </a:rPr>
              <a:t>Решая задачу патриотического воспитания музей формирует у ребенка ощущение присутствия прошлого в настоящем и будущем, посредством общения его с культурным наследием.</a:t>
            </a:r>
            <a:endParaRPr lang="ru-RU" sz="20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Прямоугольник 3"/>
          <p:cNvSpPr/>
          <p:nvPr/>
        </p:nvSpPr>
        <p:spPr>
          <a:xfrm>
            <a:off x="129092" y="3754419"/>
            <a:ext cx="10047642" cy="2953334"/>
          </a:xfrm>
          <a:prstGeom prst="rect">
            <a:avLst/>
          </a:prstGeom>
          <a:solidFill>
            <a:schemeClr val="bg1">
              <a:lumMod val="85000"/>
            </a:schemeClr>
          </a:solidFill>
        </p:spPr>
        <p:txBody>
          <a:bodyPr wrap="square">
            <a:spAutoFit/>
          </a:bodyPr>
          <a:lstStyle/>
          <a:p>
            <a:r>
              <a:rPr lang="ru-RU" sz="2000" dirty="0" smtClean="0">
                <a:latin typeface="Arial" panose="020B0604020202020204" pitchFamily="34" charset="0"/>
                <a:ea typeface="Calibri" panose="020F0502020204030204" pitchFamily="34" charset="0"/>
                <a:cs typeface="Arial" panose="020B0604020202020204" pitchFamily="34" charset="0"/>
              </a:rPr>
              <a:t>  Наши </a:t>
            </a:r>
            <a:r>
              <a:rPr lang="ru-RU" sz="2000" dirty="0">
                <a:latin typeface="Arial" panose="020B0604020202020204" pitchFamily="34" charset="0"/>
                <a:ea typeface="Calibri" panose="020F0502020204030204" pitchFamily="34" charset="0"/>
                <a:cs typeface="Arial" panose="020B0604020202020204" pitchFamily="34" charset="0"/>
              </a:rPr>
              <a:t>«переносные» экскурсии («Великая Отечественная война – самое важное историческое событие 20 века», «Фронтовой быт солдат Красной Армии на фронтах Великой Отечественной». «Чтобы помнили. О героях, наградах и подвиге народа», «Моя семья в годы Великой Отечественной войны», «Реликвии Великой Победы», «Вооружение солдат Красной Армии» и др.) рассказывают о Великой Отечественной войне, некоторых моментах фронтовой жизни солдат и офицеров Красной Армии при помощи интерактивности, т.е. все вещи из Музея-чемодана можно брать в руки, рассматривать, изучать, играть с ними, например, в целях достижения достоверности в театрализованных сценах. </a:t>
            </a:r>
            <a:endParaRPr lang="ru-RU" sz="2000" dirty="0">
              <a:latin typeface="Arial" panose="020B0604020202020204" pitchFamily="34" charset="0"/>
              <a:cs typeface="Arial" panose="020B0604020202020204" pitchFamily="34" charset="0"/>
            </a:endParaRPr>
          </a:p>
        </p:txBody>
      </p:sp>
      <p:sp>
        <p:nvSpPr>
          <p:cNvPr id="7" name="TextBox 6"/>
          <p:cNvSpPr txBox="1"/>
          <p:nvPr/>
        </p:nvSpPr>
        <p:spPr>
          <a:xfrm>
            <a:off x="1387736" y="247426"/>
            <a:ext cx="7637929" cy="523220"/>
          </a:xfrm>
          <a:prstGeom prst="rect">
            <a:avLst/>
          </a:prstGeom>
          <a:solidFill>
            <a:schemeClr val="bg1">
              <a:lumMod val="95000"/>
            </a:schemeClr>
          </a:solidFill>
        </p:spPr>
        <p:txBody>
          <a:bodyPr wrap="square" rtlCol="0">
            <a:spAutoFit/>
          </a:bodyPr>
          <a:lstStyle/>
          <a:p>
            <a:r>
              <a:rPr lang="ru-RU" sz="2800" dirty="0" smtClean="0">
                <a:solidFill>
                  <a:schemeClr val="accent5">
                    <a:lumMod val="50000"/>
                  </a:schemeClr>
                </a:solidFill>
                <a:latin typeface="Arial Black" panose="020B0A04020102020204" pitchFamily="34" charset="0"/>
              </a:rPr>
              <a:t>Дорогой памяти: из музея – в класс</a:t>
            </a:r>
            <a:endParaRPr lang="ru-RU" sz="2800" dirty="0">
              <a:solidFill>
                <a:schemeClr val="accent5">
                  <a:lumMod val="50000"/>
                </a:schemeClr>
              </a:solidFill>
              <a:latin typeface="Arial Black" panose="020B0A04020102020204" pitchFamily="34" charset="0"/>
            </a:endParaRPr>
          </a:p>
        </p:txBody>
      </p:sp>
    </p:spTree>
    <p:extLst>
      <p:ext uri="{BB962C8B-B14F-4D97-AF65-F5344CB8AC3E}">
        <p14:creationId xmlns:p14="http://schemas.microsoft.com/office/powerpoint/2010/main" val="28436902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3929083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Прямоугольник 3"/>
          <p:cNvSpPr/>
          <p:nvPr/>
        </p:nvSpPr>
        <p:spPr>
          <a:xfrm>
            <a:off x="109376" y="1186672"/>
            <a:ext cx="11736593" cy="1938992"/>
          </a:xfrm>
          <a:prstGeom prst="rect">
            <a:avLst/>
          </a:prstGeom>
          <a:solidFill>
            <a:schemeClr val="bg1">
              <a:lumMod val="85000"/>
            </a:schemeClr>
          </a:solidFill>
        </p:spPr>
        <p:txBody>
          <a:bodyPr wrap="square">
            <a:spAutoFit/>
          </a:bodyPr>
          <a:lstStyle/>
          <a:p>
            <a:pPr indent="180340" algn="just">
              <a:spcAft>
                <a:spcPts val="0"/>
              </a:spcAft>
            </a:pPr>
            <a:r>
              <a:rPr lang="ru-RU" sz="2000" dirty="0">
                <a:latin typeface="Arial" panose="020B0604020202020204" pitchFamily="34" charset="0"/>
                <a:ea typeface="Calibri" panose="020F0502020204030204" pitchFamily="34" charset="0"/>
                <a:cs typeface="Arial" panose="020B0604020202020204" pitchFamily="34" charset="0"/>
              </a:rPr>
              <a:t>Во время работы над проектом, при разработке переносных экскурсий учащиеся </a:t>
            </a:r>
            <a:r>
              <a:rPr lang="ru-RU" sz="2000" dirty="0" smtClean="0">
                <a:latin typeface="Arial" panose="020B0604020202020204" pitchFamily="34" charset="0"/>
                <a:ea typeface="Calibri" panose="020F0502020204030204" pitchFamily="34" charset="0"/>
                <a:cs typeface="Arial" panose="020B0604020202020204" pitchFamily="34" charset="0"/>
              </a:rPr>
              <a:t>учатся </a:t>
            </a:r>
            <a:r>
              <a:rPr lang="ru-RU" sz="2000" dirty="0">
                <a:latin typeface="Arial" panose="020B0604020202020204" pitchFamily="34" charset="0"/>
                <a:ea typeface="Calibri" panose="020F0502020204030204" pitchFamily="34" charset="0"/>
                <a:cs typeface="Arial" panose="020B0604020202020204" pitchFamily="34" charset="0"/>
              </a:rPr>
              <a:t>работать с историческими источниками, литературой, интернетом, </a:t>
            </a:r>
            <a:r>
              <a:rPr lang="ru-RU" sz="2000" dirty="0" smtClean="0">
                <a:latin typeface="Arial" panose="020B0604020202020204" pitchFamily="34" charset="0"/>
                <a:ea typeface="Calibri" panose="020F0502020204030204" pitchFamily="34" charset="0"/>
                <a:cs typeface="Arial" panose="020B0604020202020204" pitchFamily="34" charset="0"/>
              </a:rPr>
              <a:t>народным </a:t>
            </a:r>
            <a:r>
              <a:rPr lang="ru-RU" sz="2000" dirty="0">
                <a:latin typeface="Arial" panose="020B0604020202020204" pitchFamily="34" charset="0"/>
                <a:ea typeface="Calibri" panose="020F0502020204030204" pitchFamily="34" charset="0"/>
                <a:cs typeface="Arial" panose="020B0604020202020204" pitchFamily="34" charset="0"/>
              </a:rPr>
              <a:t>творчеством. Так же развивается воображение, тренируется память, учащиеся изучают историю через материальные предметы, учатся выступать перед публикой и многое другое. </a:t>
            </a:r>
            <a:r>
              <a:rPr lang="ru-RU" sz="2000" dirty="0" smtClean="0">
                <a:latin typeface="Arial" panose="020B0604020202020204" pitchFamily="34" charset="0"/>
                <a:ea typeface="Calibri" panose="020F0502020204030204" pitchFamily="34" charset="0"/>
                <a:cs typeface="Arial" panose="020B0604020202020204" pitchFamily="34" charset="0"/>
              </a:rPr>
              <a:t>В ходе Проекта возможны </a:t>
            </a:r>
            <a:r>
              <a:rPr lang="ru-RU" sz="2000" dirty="0">
                <a:latin typeface="Arial" panose="020B0604020202020204" pitchFamily="34" charset="0"/>
                <a:ea typeface="Calibri" panose="020F0502020204030204" pitchFamily="34" charset="0"/>
                <a:cs typeface="Arial" panose="020B0604020202020204" pitchFamily="34" charset="0"/>
              </a:rPr>
              <a:t>новые формы взаимодействия со старшим поколением, Советом ветеранов, организацией «Дети войны», «Ветераны Вооруженных сил», Женсоветом «</a:t>
            </a:r>
            <a:r>
              <a:rPr lang="ru-RU" sz="2000" dirty="0" err="1">
                <a:latin typeface="Arial" panose="020B0604020202020204" pitchFamily="34" charset="0"/>
                <a:ea typeface="Calibri" panose="020F0502020204030204" pitchFamily="34" charset="0"/>
                <a:cs typeface="Arial" panose="020B0604020202020204" pitchFamily="34" charset="0"/>
              </a:rPr>
              <a:t>Добродея</a:t>
            </a:r>
            <a:r>
              <a:rPr lang="ru-RU" sz="2000" dirty="0">
                <a:latin typeface="Arial" panose="020B0604020202020204" pitchFamily="34" charset="0"/>
                <a:ea typeface="Calibri" panose="020F0502020204030204" pitchFamily="34" charset="0"/>
                <a:cs typeface="Arial" panose="020B0604020202020204" pitchFamily="34" charset="0"/>
              </a:rPr>
              <a:t>».</a:t>
            </a:r>
            <a:endParaRPr lang="ru-RU" sz="20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6" name="TextBox 5"/>
          <p:cNvSpPr txBox="1"/>
          <p:nvPr/>
        </p:nvSpPr>
        <p:spPr>
          <a:xfrm>
            <a:off x="3550025" y="247426"/>
            <a:ext cx="4801514" cy="523220"/>
          </a:xfrm>
          <a:prstGeom prst="rect">
            <a:avLst/>
          </a:prstGeom>
          <a:solidFill>
            <a:schemeClr val="bg1">
              <a:lumMod val="95000"/>
            </a:schemeClr>
          </a:solidFill>
        </p:spPr>
        <p:txBody>
          <a:bodyPr wrap="square" rtlCol="0">
            <a:spAutoFit/>
          </a:bodyPr>
          <a:lstStyle/>
          <a:p>
            <a:r>
              <a:rPr lang="ru-RU" sz="2800" dirty="0" smtClean="0">
                <a:solidFill>
                  <a:schemeClr val="accent5">
                    <a:lumMod val="50000"/>
                  </a:schemeClr>
                </a:solidFill>
                <a:latin typeface="Arial Black" panose="020B0A04020102020204" pitchFamily="34" charset="0"/>
              </a:rPr>
              <a:t>Результаты проекта</a:t>
            </a:r>
            <a:endParaRPr lang="ru-RU" sz="2800" dirty="0">
              <a:solidFill>
                <a:schemeClr val="accent5">
                  <a:lumMod val="50000"/>
                </a:schemeClr>
              </a:solidFill>
              <a:latin typeface="Arial Black" panose="020B0A04020102020204" pitchFamily="34" charset="0"/>
            </a:endParaRPr>
          </a:p>
        </p:txBody>
      </p:sp>
      <p:sp>
        <p:nvSpPr>
          <p:cNvPr id="7" name="Прямоугольник 6"/>
          <p:cNvSpPr/>
          <p:nvPr/>
        </p:nvSpPr>
        <p:spPr>
          <a:xfrm>
            <a:off x="109377" y="3285244"/>
            <a:ext cx="11736593" cy="1631216"/>
          </a:xfrm>
          <a:prstGeom prst="rect">
            <a:avLst/>
          </a:prstGeom>
          <a:solidFill>
            <a:schemeClr val="bg1">
              <a:lumMod val="85000"/>
            </a:schemeClr>
          </a:solidFill>
        </p:spPr>
        <p:txBody>
          <a:bodyPr wrap="square">
            <a:spAutoFit/>
          </a:bodyPr>
          <a:lstStyle/>
          <a:p>
            <a:pPr indent="180340" algn="just">
              <a:spcAft>
                <a:spcPts val="0"/>
              </a:spcAft>
            </a:pPr>
            <a:r>
              <a:rPr lang="ru-RU" sz="2000" b="1" dirty="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rPr>
              <a:t>Количественные показатели: </a:t>
            </a:r>
            <a:endParaRPr lang="ru-RU" sz="2000" b="1" dirty="0" smtClean="0">
              <a:solidFill>
                <a:schemeClr val="accent5">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p>
            <a:pPr indent="180340" algn="just">
              <a:spcAft>
                <a:spcPts val="0"/>
              </a:spcAft>
            </a:pPr>
            <a:r>
              <a:rPr lang="ru-RU" sz="2000" dirty="0">
                <a:latin typeface="Arial" panose="020B0604020202020204" pitchFamily="34" charset="0"/>
                <a:ea typeface="Calibri" panose="020F0502020204030204" pitchFamily="34" charset="0"/>
                <a:cs typeface="Arial" panose="020B0604020202020204" pitchFamily="34" charset="0"/>
              </a:rPr>
              <a:t>Участники проекта провели экскурсии для родителей, для дошкольной группы детского сада, для учащихся начальной школы, для членов Совета ветеранов микрорайона Авиационный. Каждый год наши экскурсии смотрят ученики начальных классов нашей школы в количестве более </a:t>
            </a:r>
            <a:r>
              <a:rPr lang="ru-RU" sz="2000" dirty="0" smtClean="0">
                <a:latin typeface="Arial" panose="020B0604020202020204" pitchFamily="34" charset="0"/>
                <a:ea typeface="Calibri" panose="020F0502020204030204" pitchFamily="34" charset="0"/>
                <a:cs typeface="Arial" panose="020B0604020202020204" pitchFamily="34" charset="0"/>
              </a:rPr>
              <a:t>100 </a:t>
            </a:r>
            <a:r>
              <a:rPr lang="ru-RU" sz="2000" dirty="0">
                <a:latin typeface="Arial" panose="020B0604020202020204" pitchFamily="34" charset="0"/>
                <a:ea typeface="Calibri" panose="020F0502020204030204" pitchFamily="34" charset="0"/>
                <a:cs typeface="Arial" panose="020B0604020202020204" pitchFamily="34" charset="0"/>
              </a:rPr>
              <a:t>человек</a:t>
            </a:r>
            <a:r>
              <a:rPr lang="ru-RU" sz="2000" dirty="0" smtClean="0">
                <a:latin typeface="Arial" panose="020B0604020202020204" pitchFamily="34" charset="0"/>
                <a:ea typeface="Calibri" panose="020F0502020204030204" pitchFamily="34" charset="0"/>
                <a:cs typeface="Arial" panose="020B0604020202020204" pitchFamily="34" charset="0"/>
              </a:rPr>
              <a:t>. Надеемся привлечь около 250.</a:t>
            </a:r>
            <a:endParaRPr lang="ru-RU" sz="20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8" name="Прямоугольник 7"/>
          <p:cNvSpPr/>
          <p:nvPr/>
        </p:nvSpPr>
        <p:spPr>
          <a:xfrm>
            <a:off x="109377" y="5067204"/>
            <a:ext cx="11650536" cy="1631216"/>
          </a:xfrm>
          <a:prstGeom prst="rect">
            <a:avLst/>
          </a:prstGeom>
          <a:solidFill>
            <a:schemeClr val="bg1">
              <a:lumMod val="85000"/>
            </a:schemeClr>
          </a:solidFill>
        </p:spPr>
        <p:txBody>
          <a:bodyPr wrap="square">
            <a:spAutoFit/>
          </a:bodyPr>
          <a:lstStyle/>
          <a:p>
            <a:pPr indent="180340" algn="just">
              <a:spcAft>
                <a:spcPts val="0"/>
              </a:spcAft>
            </a:pPr>
            <a:r>
              <a:rPr lang="ru-RU" sz="2000" b="1" dirty="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rPr>
              <a:t>Качественные показатели: </a:t>
            </a:r>
            <a:r>
              <a:rPr lang="ru-RU" sz="2000" dirty="0">
                <a:latin typeface="Arial" panose="020B0604020202020204" pitchFamily="34" charset="0"/>
                <a:ea typeface="Calibri" panose="020F0502020204030204" pitchFamily="34" charset="0"/>
                <a:cs typeface="Arial" panose="020B0604020202020204" pitchFamily="34" charset="0"/>
              </a:rPr>
              <a:t>каждый, кто слушает нашу экскурсию, становится ее активным участником. Может задать вопросы по тематике экскурсии, принять участие в дискуссии, подойти посмотреть и потрогать экспонаты. После этого у каждого учащегося меняется отношение к событиям Великой Отечественной войны. </a:t>
            </a:r>
            <a:r>
              <a:rPr lang="ru-RU" sz="2000" dirty="0" smtClean="0">
                <a:latin typeface="Arial" panose="020B0604020202020204" pitchFamily="34" charset="0"/>
                <a:ea typeface="Calibri" panose="020F0502020204030204" pitchFamily="34" charset="0"/>
                <a:cs typeface="Arial" panose="020B0604020202020204" pitchFamily="34" charset="0"/>
              </a:rPr>
              <a:t>Приобщаясь </a:t>
            </a:r>
            <a:r>
              <a:rPr lang="ru-RU" sz="2000" dirty="0">
                <a:latin typeface="Arial" panose="020B0604020202020204" pitchFamily="34" charset="0"/>
                <a:ea typeface="Calibri" panose="020F0502020204030204" pitchFamily="34" charset="0"/>
                <a:cs typeface="Arial" panose="020B0604020202020204" pitchFamily="34" charset="0"/>
              </a:rPr>
              <a:t>к военной истории </a:t>
            </a:r>
            <a:r>
              <a:rPr lang="ru-RU" sz="2000" dirty="0" smtClean="0">
                <a:latin typeface="Arial" panose="020B0604020202020204" pitchFamily="34" charset="0"/>
                <a:ea typeface="Calibri" panose="020F0502020204030204" pitchFamily="34" charset="0"/>
                <a:cs typeface="Arial" panose="020B0604020202020204" pitchFamily="34" charset="0"/>
              </a:rPr>
              <a:t>Отечества, он по-другому видит и воспринимает события сегодняшнего дня.</a:t>
            </a:r>
            <a:endParaRPr lang="ru-RU" sz="20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9758193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pic>
        <p:nvPicPr>
          <p:cNvPr id="2" name="Рисунок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4518211" cy="6857999"/>
          </a:xfrm>
          <a:prstGeom prst="rect">
            <a:avLst/>
          </a:prstGeom>
        </p:spPr>
      </p:pic>
      <p:sp>
        <p:nvSpPr>
          <p:cNvPr id="3" name="TextBox 2"/>
          <p:cNvSpPr txBox="1"/>
          <p:nvPr/>
        </p:nvSpPr>
        <p:spPr>
          <a:xfrm>
            <a:off x="5034579" y="537882"/>
            <a:ext cx="5480988" cy="1384995"/>
          </a:xfrm>
          <a:prstGeom prst="rect">
            <a:avLst/>
          </a:prstGeom>
          <a:noFill/>
        </p:spPr>
        <p:txBody>
          <a:bodyPr wrap="none" rtlCol="0">
            <a:spAutoFit/>
          </a:bodyPr>
          <a:lstStyle/>
          <a:p>
            <a:r>
              <a:rPr lang="ru-RU" sz="2800" dirty="0" smtClean="0">
                <a:solidFill>
                  <a:schemeClr val="accent5">
                    <a:lumMod val="50000"/>
                  </a:schemeClr>
                </a:solidFill>
                <a:latin typeface="Arial Black" panose="020B0A04020102020204" pitchFamily="34" charset="0"/>
              </a:rPr>
              <a:t>К Проекту подключаются </a:t>
            </a:r>
          </a:p>
          <a:p>
            <a:r>
              <a:rPr lang="ru-RU" sz="2800" dirty="0" smtClean="0">
                <a:solidFill>
                  <a:schemeClr val="accent5">
                    <a:lumMod val="50000"/>
                  </a:schemeClr>
                </a:solidFill>
                <a:latin typeface="Arial Black" panose="020B0A04020102020204" pitchFamily="34" charset="0"/>
              </a:rPr>
              <a:t>новые ребята, </a:t>
            </a:r>
          </a:p>
          <a:p>
            <a:r>
              <a:rPr lang="ru-RU" sz="2800" dirty="0" smtClean="0">
                <a:solidFill>
                  <a:schemeClr val="accent5">
                    <a:lumMod val="50000"/>
                  </a:schemeClr>
                </a:solidFill>
                <a:latin typeface="Arial Black" panose="020B0A04020102020204" pitchFamily="34" charset="0"/>
              </a:rPr>
              <a:t>старшие учат младших</a:t>
            </a:r>
            <a:endParaRPr lang="ru-RU" sz="2800" dirty="0">
              <a:solidFill>
                <a:schemeClr val="accent5">
                  <a:lumMod val="50000"/>
                </a:schemeClr>
              </a:solidFill>
              <a:latin typeface="Arial Black" panose="020B0A04020102020204" pitchFamily="34" charset="0"/>
            </a:endParaRPr>
          </a:p>
        </p:txBody>
      </p:sp>
      <p:sp>
        <p:nvSpPr>
          <p:cNvPr id="6" name="TextBox 5"/>
          <p:cNvSpPr txBox="1"/>
          <p:nvPr/>
        </p:nvSpPr>
        <p:spPr>
          <a:xfrm>
            <a:off x="5303520" y="2452744"/>
            <a:ext cx="6390042" cy="3477875"/>
          </a:xfrm>
          <a:prstGeom prst="rect">
            <a:avLst/>
          </a:prstGeom>
          <a:noFill/>
        </p:spPr>
        <p:txBody>
          <a:bodyPr wrap="square" rtlCol="0">
            <a:spAutoFit/>
          </a:bodyPr>
          <a:lstStyle/>
          <a:p>
            <a:pPr algn="ctr"/>
            <a:r>
              <a:rPr lang="ru-RU" sz="2000" dirty="0" smtClean="0">
                <a:latin typeface="Arial" panose="020B0604020202020204" pitchFamily="34" charset="0"/>
                <a:cs typeface="Arial" panose="020B0604020202020204" pitchFamily="34" charset="0"/>
              </a:rPr>
              <a:t>В Проекте появится театрализованная составляющая. «Музей в чемодане» будет показывать военные мини-спектакли – «фронтовые  сценки» с использованием великих литературных произведений о войне. </a:t>
            </a:r>
          </a:p>
          <a:p>
            <a:pPr algn="ctr"/>
            <a:r>
              <a:rPr lang="ru-RU" sz="2000" dirty="0" smtClean="0">
                <a:latin typeface="Arial" panose="020B0604020202020204" pitchFamily="34" charset="0"/>
                <a:cs typeface="Arial" panose="020B0604020202020204" pitchFamily="34" charset="0"/>
              </a:rPr>
              <a:t>Готовится уже первая такая постановка – </a:t>
            </a:r>
          </a:p>
          <a:p>
            <a:pPr algn="ctr"/>
            <a:r>
              <a:rPr lang="ru-RU" sz="2000" dirty="0" smtClean="0">
                <a:latin typeface="Arial" panose="020B0604020202020204" pitchFamily="34" charset="0"/>
                <a:cs typeface="Arial" panose="020B0604020202020204" pitchFamily="34" charset="0"/>
              </a:rPr>
              <a:t>«Василий Теркин».</a:t>
            </a:r>
          </a:p>
          <a:p>
            <a:pPr algn="ctr"/>
            <a:r>
              <a:rPr lang="ru-RU" sz="2000" dirty="0" smtClean="0">
                <a:latin typeface="Arial" panose="020B0604020202020204" pitchFamily="34" charset="0"/>
                <a:cs typeface="Arial" panose="020B0604020202020204" pitchFamily="34" charset="0"/>
              </a:rPr>
              <a:t>Так же в рамках проекта вместе с переносной экскурсией будет выступать «фронтовая агитбригада», чтобы ребята могли петь военные песни, заряжать зрителей своим энтузиазмом.</a:t>
            </a:r>
            <a:endParaRPr lang="ru-RU"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39094103"/>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177</TotalTime>
  <Words>814</Words>
  <Application>Microsoft Office PowerPoint</Application>
  <PresentationFormat>Широкоэкранный</PresentationFormat>
  <Paragraphs>40</Paragraphs>
  <Slides>10</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10</vt:i4>
      </vt:variant>
    </vt:vector>
  </HeadingPairs>
  <TitlesOfParts>
    <vt:vector size="16" baseType="lpstr">
      <vt:lpstr>Arial</vt:lpstr>
      <vt:lpstr>Arial Black</vt:lpstr>
      <vt:lpstr>Calibri</vt:lpstr>
      <vt:lpstr>Calibri Light</vt:lpstr>
      <vt:lpstr>Times New Roman</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Пользователь Windows</dc:creator>
  <cp:lastModifiedBy>Марина</cp:lastModifiedBy>
  <cp:revision>24</cp:revision>
  <dcterms:created xsi:type="dcterms:W3CDTF">2023-03-30T12:34:10Z</dcterms:created>
  <dcterms:modified xsi:type="dcterms:W3CDTF">2023-04-14T23:29:43Z</dcterms:modified>
</cp:coreProperties>
</file>