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1" r:id="rId10"/>
    <p:sldId id="270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8246"/>
    <a:srgbClr val="576436"/>
    <a:srgbClr val="2D341C"/>
    <a:srgbClr val="534123"/>
    <a:srgbClr val="372315"/>
    <a:srgbClr val="635A23"/>
    <a:srgbClr val="271F1B"/>
    <a:srgbClr val="372D25"/>
    <a:srgbClr val="493C3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6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2" d="100"/>
          <a:sy n="82" d="100"/>
        </p:scale>
        <p:origin x="387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505EAD-D802-4921-AA88-B5F2BFD699D2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1CCCF-075C-4FED-A203-9159C337E1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1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96D56-4DB9-4E06-B6EA-7E222E63C86F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EECB53-885D-4C48-A181-1441893CAF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280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6428" y="-62"/>
            <a:ext cx="4575572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1925"/>
            <a:ext cx="12192000" cy="648670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0830" y="19299"/>
            <a:ext cx="4494324" cy="673622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3049" y="1030048"/>
            <a:ext cx="3888337" cy="582795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432" y="1420838"/>
            <a:ext cx="3757913" cy="375791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11243" y="5913448"/>
            <a:ext cx="819268" cy="81926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752" b="8349"/>
          <a:stretch/>
        </p:blipFill>
        <p:spPr>
          <a:xfrm>
            <a:off x="1027450" y="0"/>
            <a:ext cx="1758329" cy="6858000"/>
          </a:xfrm>
          <a:prstGeom prst="rect">
            <a:avLst/>
          </a:prstGeom>
        </p:spPr>
      </p:pic>
      <p:pic>
        <p:nvPicPr>
          <p:cNvPr id="24" name="Picture 10" descr="https://img-fotki.yandex.ru/get/6824/165569590.7a/0_f5ec0_30c8b4e8_XL.png"/>
          <p:cNvPicPr>
            <a:picLocks noChangeAspect="1" noChangeArrowheads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861" y="4647274"/>
            <a:ext cx="1566245" cy="208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t>‹#›</a:t>
            </a:fld>
            <a:endParaRPr lang="ru-RU"/>
          </a:p>
        </p:txBody>
      </p:sp>
      <p:sp>
        <p:nvSpPr>
          <p:cNvPr id="18" name="Заголовок 1"/>
          <p:cNvSpPr txBox="1">
            <a:spLocks/>
          </p:cNvSpPr>
          <p:nvPr userDrawn="1"/>
        </p:nvSpPr>
        <p:spPr>
          <a:xfrm>
            <a:off x="1524000" y="1652214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GReverance" pitchFamily="2" charset="0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19" name="Подзаголовок 2"/>
          <p:cNvSpPr txBox="1">
            <a:spLocks/>
          </p:cNvSpPr>
          <p:nvPr userDrawn="1"/>
        </p:nvSpPr>
        <p:spPr>
          <a:xfrm>
            <a:off x="1524000" y="4131889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GReverance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GReverance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GReverance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GReverance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GReverance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22" name="Заголовок 1"/>
          <p:cNvSpPr>
            <a:spLocks noGrp="1"/>
          </p:cNvSpPr>
          <p:nvPr>
            <p:ph type="ctrTitle"/>
          </p:nvPr>
        </p:nvSpPr>
        <p:spPr>
          <a:xfrm>
            <a:off x="2504982" y="1621073"/>
            <a:ext cx="7182035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4982" y="4091966"/>
            <a:ext cx="7182035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117350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183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86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032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52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3340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317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773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265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69" r="52864" b="73707"/>
          <a:stretch/>
        </p:blipFill>
        <p:spPr>
          <a:xfrm>
            <a:off x="0" y="5768411"/>
            <a:ext cx="1402986" cy="108958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089523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752" b="8349"/>
          <a:stretch/>
        </p:blipFill>
        <p:spPr>
          <a:xfrm>
            <a:off x="851466" y="494185"/>
            <a:ext cx="1611517" cy="628539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69" r="52864" b="73707"/>
          <a:stretch/>
        </p:blipFill>
        <p:spPr>
          <a:xfrm>
            <a:off x="0" y="5768411"/>
            <a:ext cx="1402986" cy="108958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34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373368" y="6091496"/>
            <a:ext cx="576631" cy="5766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2791" b="8260"/>
          <a:stretch/>
        </p:blipFill>
        <p:spPr>
          <a:xfrm>
            <a:off x="11568133" y="3520867"/>
            <a:ext cx="626716" cy="316966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69" r="52864" b="73707"/>
          <a:stretch/>
        </p:blipFill>
        <p:spPr>
          <a:xfrm>
            <a:off x="0" y="5640224"/>
            <a:ext cx="1568045" cy="1217776"/>
          </a:xfrm>
          <a:prstGeom prst="rect">
            <a:avLst/>
          </a:prstGeom>
        </p:spPr>
      </p:pic>
      <p:pic>
        <p:nvPicPr>
          <p:cNvPr id="13" name="Picture 4" descr="https://mirdetstvo.ru/wp-content/uploads/2018/08/shkola4.pn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08496" y="5648770"/>
            <a:ext cx="925113" cy="1027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707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2759" y="5995576"/>
            <a:ext cx="683857" cy="68385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752" b="8349"/>
          <a:stretch/>
        </p:blipFill>
        <p:spPr>
          <a:xfrm>
            <a:off x="661242" y="541663"/>
            <a:ext cx="1611517" cy="6285390"/>
          </a:xfrm>
          <a:prstGeom prst="rect">
            <a:avLst/>
          </a:prstGeom>
        </p:spPr>
      </p:pic>
      <p:pic>
        <p:nvPicPr>
          <p:cNvPr id="10" name="Picture 10" descr="https://img-fotki.yandex.ru/get/6824/165569590.7a/0_f5ec0_30c8b4e8_XL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908" y="5571858"/>
            <a:ext cx="862212" cy="114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320"/>
          <a:stretch/>
        </p:blipFill>
        <p:spPr>
          <a:xfrm>
            <a:off x="10562602" y="4502214"/>
            <a:ext cx="1620522" cy="217823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727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s://mirdetstvo.ru/wp-content/uploads/2018/08/shkola4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5" y="5670658"/>
            <a:ext cx="945735" cy="105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70074" y="1797092"/>
            <a:ext cx="1721925" cy="4924383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406906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49542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752" b="8349"/>
          <a:stretch/>
        </p:blipFill>
        <p:spPr>
          <a:xfrm>
            <a:off x="598283" y="494184"/>
            <a:ext cx="1611517" cy="6285390"/>
          </a:xfrm>
          <a:prstGeom prst="rect">
            <a:avLst/>
          </a:prstGeom>
        </p:spPr>
      </p:pic>
      <p:pic>
        <p:nvPicPr>
          <p:cNvPr id="10" name="Picture 10" descr="https://img-fotki.yandex.ru/get/6824/165569590.7a/0_f5ec0_30c8b4e8_XL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908" y="5682953"/>
            <a:ext cx="778891" cy="103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mirdetstvo.ru/wp-content/uploads/2018/08/shkola4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46265" y="5620875"/>
            <a:ext cx="945735" cy="105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Текст 2"/>
          <p:cNvSpPr>
            <a:spLocks noGrp="1"/>
          </p:cNvSpPr>
          <p:nvPr>
            <p:ph idx="1"/>
          </p:nvPr>
        </p:nvSpPr>
        <p:spPr>
          <a:xfrm>
            <a:off x="838200" y="189919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180383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39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5230" y="1709738"/>
            <a:ext cx="8016537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15230" y="4589463"/>
            <a:ext cx="801653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740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6436">
            <a:alpha val="9294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1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5920" y="517659"/>
            <a:ext cx="2046080" cy="20460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 rotWithShape="1">
          <a:blip r:embed="rId2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766"/>
          <a:stretch/>
        </p:blipFill>
        <p:spPr>
          <a:xfrm>
            <a:off x="0" y="541206"/>
            <a:ext cx="12192000" cy="632534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44358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2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736798" y="-2523152"/>
            <a:ext cx="6712722" cy="119128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 rotWithShape="1">
          <a:blip r:embed="rId2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40635" y="6592918"/>
            <a:ext cx="824684" cy="1967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306" y="400636"/>
            <a:ext cx="10515600" cy="1396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6304" y="1861136"/>
            <a:ext cx="10515602" cy="439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81C80-E7D7-4350-A8F5-ED951B1BE8EC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AA2A9-5A41-462E-B7AE-ECF67BB13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729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2" r:id="rId4"/>
    <p:sldLayoutId id="2147483663" r:id="rId5"/>
    <p:sldLayoutId id="2147483664" r:id="rId6"/>
    <p:sldLayoutId id="2147483665" r:id="rId7"/>
    <p:sldLayoutId id="2147483661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GReverance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GReveranc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GReveranc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GReveranc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GReveranc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GReveranc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_PvAS2gKf8&amp;t=2s" TargetMode="Externa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161382" y="2467778"/>
            <a:ext cx="8816684" cy="1475490"/>
          </a:xfrm>
        </p:spPr>
        <p:txBody>
          <a:bodyPr>
            <a:normAutofit/>
          </a:bodyPr>
          <a:lstStyle/>
          <a:p>
            <a:r>
              <a:rPr lang="ru-RU" sz="4400" dirty="0"/>
              <a:t>«Образовательный мультфильм 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«</a:t>
            </a:r>
            <a:r>
              <a:rPr lang="ru-RU" sz="4400" dirty="0"/>
              <a:t>Шпаргалка»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96607" y="4763995"/>
            <a:ext cx="9764135" cy="689354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Автор: педагог дополнительного Исакова Галина Александровна</a:t>
            </a:r>
          </a:p>
          <a:p>
            <a:r>
              <a:rPr lang="ru-RU" sz="1600" dirty="0" smtClean="0"/>
              <a:t>Соавтор: методист </a:t>
            </a:r>
            <a:r>
              <a:rPr lang="ru-RU" sz="1600" dirty="0" err="1" smtClean="0"/>
              <a:t>Сымбина</a:t>
            </a:r>
            <a:r>
              <a:rPr lang="ru-RU" sz="1600" dirty="0" smtClean="0"/>
              <a:t> Алина Андреевна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40452" y="649478"/>
            <a:ext cx="7105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МБОУ ДОД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детского творчества</a:t>
            </a: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Хабаровского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муниципального района Хабаровского края</a:t>
            </a:r>
            <a:endParaRPr lang="ru-RU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79634" y="6125378"/>
            <a:ext cx="2071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с. Мирное, 2023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540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6306" y="1424185"/>
            <a:ext cx="10515600" cy="435133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я </a:t>
            </a:r>
            <a:r>
              <a:rPr lang="ru-RU" dirty="0"/>
              <a:t>считаю, что с выполнением поставленных задач мы </a:t>
            </a:r>
            <a:r>
              <a:rPr lang="ru-RU" dirty="0" smtClean="0"/>
              <a:t>справились.</a:t>
            </a:r>
          </a:p>
          <a:p>
            <a:r>
              <a:rPr lang="ru-RU" dirty="0" smtClean="0"/>
              <a:t>Помимо </a:t>
            </a:r>
            <a:r>
              <a:rPr lang="ru-RU" dirty="0"/>
              <a:t>запланированных 5 коротких роликов, в результате </a:t>
            </a:r>
            <a:r>
              <a:rPr lang="ru-RU" dirty="0" smtClean="0"/>
              <a:t>создан </a:t>
            </a:r>
            <a:r>
              <a:rPr lang="ru-RU" dirty="0"/>
              <a:t>обучающий мультфильм, привлекающий внимание детей к русскому языку, носящий легкий, забавный, а не назидательный характер. </a:t>
            </a:r>
            <a:endParaRPr lang="ru-RU" dirty="0" smtClean="0"/>
          </a:p>
          <a:p>
            <a:r>
              <a:rPr lang="ru-RU" dirty="0" smtClean="0"/>
              <a:t>Я </a:t>
            </a:r>
            <a:r>
              <a:rPr lang="ru-RU" dirty="0"/>
              <a:t>рада, что смогла создать условия ребятам, в которых они не только отработали навыки создания мультфильмов и пережили ситуацию успеха, но и ощутили свою общественную значимость. </a:t>
            </a:r>
            <a:endParaRPr lang="ru-RU" dirty="0" smtClean="0"/>
          </a:p>
          <a:p>
            <a:r>
              <a:rPr lang="ru-RU" dirty="0" smtClean="0"/>
              <a:t>Огорчил </a:t>
            </a:r>
            <a:r>
              <a:rPr lang="ru-RU" dirty="0"/>
              <a:t>тот факт, что не все </a:t>
            </a:r>
            <a:r>
              <a:rPr lang="ru-RU" dirty="0" smtClean="0"/>
              <a:t>учителя </a:t>
            </a:r>
            <a:r>
              <a:rPr lang="ru-RU" dirty="0"/>
              <a:t>сумели выделить 30 секунда урока для демонстрации в классе анимированных ребятами правил (хотя отметки в дневнике они получили). Я видела горечь в глазах детей, когда они об этом рассказывали. Поэтому посоветовала родителям не ждать инициативы от учителя, а разместить мультфильм в родительских чатах для просмотра.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46306" y="400636"/>
            <a:ext cx="10515600" cy="139645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Выводы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086191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6304" y="1981452"/>
            <a:ext cx="10515602" cy="382558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Я предложила ребятам анимировать правила русского языка. Каждый ребенок принес учебник того класса, в котором они учатся, а дошколят </a:t>
            </a:r>
            <a:r>
              <a:rPr lang="ru-RU" dirty="0" smtClean="0"/>
              <a:t>объединились </a:t>
            </a:r>
            <a:r>
              <a:rPr lang="ru-RU" dirty="0"/>
              <a:t>с первоклассниками.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/>
              <a:t>н</a:t>
            </a:r>
            <a:r>
              <a:rPr lang="ru-RU" dirty="0" smtClean="0"/>
              <a:t>а </a:t>
            </a:r>
            <a:r>
              <a:rPr lang="ru-RU" dirty="0"/>
              <a:t>этом этапе ребята должны были пролистать учебник, выбрать подходящее правило для анимации. </a:t>
            </a:r>
            <a:endParaRPr lang="ru-RU" dirty="0" smtClean="0"/>
          </a:p>
          <a:p>
            <a:r>
              <a:rPr lang="ru-RU" dirty="0"/>
              <a:t>п</a:t>
            </a:r>
            <a:r>
              <a:rPr lang="ru-RU" dirty="0" smtClean="0"/>
              <a:t>родумать </a:t>
            </a:r>
            <a:r>
              <a:rPr lang="ru-RU" dirty="0"/>
              <a:t>образы, историю для того, чтобы передать смысл выбранного правила.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304" y="1301433"/>
            <a:ext cx="10839013" cy="929400"/>
          </a:xfrm>
        </p:spPr>
        <p:txBody>
          <a:bodyPr>
            <a:normAutofit fontScale="90000"/>
          </a:bodyPr>
          <a:lstStyle/>
          <a:p>
            <a:r>
              <a:rPr lang="ru-RU" u="sng" dirty="0"/>
              <a:t>1 этап </a:t>
            </a:r>
            <a:r>
              <a:rPr lang="ru-RU" dirty="0"/>
              <a:t>– Подготовительный (октябрь 2022 г</a:t>
            </a:r>
            <a:r>
              <a:rPr lang="ru-RU" dirty="0" smtClean="0"/>
              <a:t>.)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487" y="1766133"/>
            <a:ext cx="276225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9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07" y="1789526"/>
            <a:ext cx="3298031" cy="4397375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3807" y="745021"/>
            <a:ext cx="10515600" cy="1396456"/>
          </a:xfrm>
        </p:spPr>
        <p:txBody>
          <a:bodyPr>
            <a:normAutofit fontScale="90000"/>
          </a:bodyPr>
          <a:lstStyle/>
          <a:p>
            <a:r>
              <a:rPr lang="ru-RU" u="sng" dirty="0"/>
              <a:t>2 этап </a:t>
            </a:r>
            <a:r>
              <a:rPr lang="ru-RU" dirty="0"/>
              <a:t>– Изготовление декораций и персонажей </a:t>
            </a:r>
            <a:r>
              <a:rPr lang="ru-RU" dirty="0" smtClean="0"/>
              <a:t>(</a:t>
            </a:r>
            <a:r>
              <a:rPr lang="ru-RU" dirty="0"/>
              <a:t>октябрь 2022 г. )</a:t>
            </a:r>
            <a:br>
              <a:rPr lang="ru-RU" dirty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83973" y="2049221"/>
            <a:ext cx="68916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GReverance" pitchFamily="2" charset="0"/>
                <a:ea typeface="+mj-ea"/>
                <a:cs typeface="+mj-cs"/>
              </a:rPr>
              <a:t>У первоклассников правила были связаны с изучение букв и законов, связанных с их произношением – они выбрали гласные, обозначающие твердость и мягкость предшествующих согласных.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83973" y="4151288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GReverance" pitchFamily="2" charset="0"/>
                <a:ea typeface="+mj-ea"/>
                <a:cs typeface="+mj-cs"/>
              </a:rPr>
              <a:t>У ребят постарше правила были более разнообразными и давали возможность для придумывания истории и выбора действующих лиц</a:t>
            </a:r>
          </a:p>
        </p:txBody>
      </p:sp>
    </p:spTree>
    <p:extLst>
      <p:ext uri="{BB962C8B-B14F-4D97-AF65-F5344CB8AC3E}">
        <p14:creationId xmlns:p14="http://schemas.microsoft.com/office/powerpoint/2010/main" val="38979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887524"/>
            <a:ext cx="10515600" cy="1396456"/>
          </a:xfrm>
        </p:spPr>
        <p:txBody>
          <a:bodyPr>
            <a:normAutofit fontScale="90000"/>
          </a:bodyPr>
          <a:lstStyle/>
          <a:p>
            <a:r>
              <a:rPr lang="ru-RU" dirty="0"/>
              <a:t>3 этап – Съёмки (октябрь-ноябрь 2022 г.)</a:t>
            </a:r>
            <a:br>
              <a:rPr lang="ru-RU" dirty="0"/>
            </a:b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46565"/>
            <a:ext cx="2653145" cy="35375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840" y="1954811"/>
            <a:ext cx="2646960" cy="352928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671083" y="1946565"/>
            <a:ext cx="48560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Проводились по группам. </a:t>
            </a:r>
          </a:p>
          <a:p>
            <a:pPr indent="449580" algn="just">
              <a:spcAft>
                <a:spcPts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Кто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первый заканчивал процесс подготовки, тот приступал к съемке. </a:t>
            </a: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станок был занят снимающей группой (станок для съемки один), то ребята откладывали подготовленный материла и занимались другими образовательными проектами. </a:t>
            </a:r>
            <a:endParaRPr lang="ru-RU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97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0695" y="935026"/>
            <a:ext cx="10515600" cy="1261909"/>
          </a:xfrm>
        </p:spPr>
        <p:txBody>
          <a:bodyPr>
            <a:normAutofit fontScale="90000"/>
          </a:bodyPr>
          <a:lstStyle/>
          <a:p>
            <a:r>
              <a:rPr lang="ru-RU" dirty="0"/>
              <a:t>4 этап – монтаж (декабрь 2022 г.)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99199"/>
            <a:ext cx="10515600" cy="315968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Изначально планировалось </a:t>
            </a:r>
            <a:r>
              <a:rPr lang="ru-RU" dirty="0"/>
              <a:t>на каждое правило </a:t>
            </a:r>
            <a:r>
              <a:rPr lang="ru-RU" dirty="0" smtClean="0"/>
              <a:t>снять </a:t>
            </a:r>
            <a:r>
              <a:rPr lang="ru-RU" dirty="0"/>
              <a:t>отдельный ролик, чтобы каждый ребенок отнес его в школу и показал на своем уроке.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Мультики </a:t>
            </a:r>
            <a:r>
              <a:rPr lang="ru-RU" dirty="0"/>
              <a:t>получились короткими по 20-30 секунд, их очень удобно показывать в классе, не отнимая основного времени урока.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Но не </a:t>
            </a:r>
            <a:r>
              <a:rPr lang="ru-RU" dirty="0"/>
              <a:t>все учителя показатели отснятые правила в классе.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41267" y="5390877"/>
            <a:ext cx="11443855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2800" dirty="0">
                <a:solidFill>
                  <a:schemeClr val="bg1"/>
                </a:solidFill>
                <a:latin typeface="AGReverance" pitchFamily="2" charset="0"/>
              </a:rPr>
              <a:t>Тогда мы решили снять полноценный мультфильм из этих серий</a:t>
            </a:r>
          </a:p>
        </p:txBody>
      </p:sp>
    </p:spTree>
    <p:extLst>
      <p:ext uri="{BB962C8B-B14F-4D97-AF65-F5344CB8AC3E}">
        <p14:creationId xmlns:p14="http://schemas.microsoft.com/office/powerpoint/2010/main" val="86954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3203" y="1199407"/>
            <a:ext cx="10515600" cy="108065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Так </a:t>
            </a:r>
            <a:r>
              <a:rPr lang="ru-RU" dirty="0"/>
              <a:t>возник главный герой, который готовится к выпускной работе по русскому языку в 4 классе.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80" b="99796" l="5714" r="100000">
                        <a14:foregroundMark x1="98442" y1="97284" x2="98442" y2="972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666" y="2622963"/>
            <a:ext cx="4774137" cy="36531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3203" y="2597729"/>
            <a:ext cx="6472052" cy="2547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2800" dirty="0">
                <a:solidFill>
                  <a:schemeClr val="bg1"/>
                </a:solidFill>
                <a:latin typeface="AGReverance" pitchFamily="2" charset="0"/>
              </a:rPr>
              <a:t>Замысел итогового мультфильма простой – ученику приснились правила в причудливых формах</a:t>
            </a:r>
            <a:r>
              <a:rPr lang="ru-RU" sz="2800" dirty="0" smtClean="0">
                <a:solidFill>
                  <a:schemeClr val="bg1"/>
                </a:solidFill>
                <a:latin typeface="AGReverance" pitchFamily="2" charset="0"/>
              </a:rPr>
              <a:t>.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2800" dirty="0" smtClean="0">
                <a:solidFill>
                  <a:schemeClr val="bg1"/>
                </a:solidFill>
                <a:latin typeface="AGReverance" pitchFamily="2" charset="0"/>
              </a:rPr>
              <a:t>Для </a:t>
            </a:r>
            <a:r>
              <a:rPr lang="ru-RU" sz="2800" dirty="0">
                <a:solidFill>
                  <a:schemeClr val="bg1"/>
                </a:solidFill>
                <a:latin typeface="AGReverance" pitchFamily="2" charset="0"/>
              </a:rPr>
              <a:t>съёмки требуемых связок был пройден тот же путь: от </a:t>
            </a:r>
            <a:r>
              <a:rPr lang="ru-RU" sz="2800" dirty="0" err="1">
                <a:solidFill>
                  <a:schemeClr val="bg1"/>
                </a:solidFill>
                <a:latin typeface="AGReverance" pitchFamily="2" charset="0"/>
              </a:rPr>
              <a:t>раскадровки</a:t>
            </a:r>
            <a:r>
              <a:rPr lang="ru-RU" sz="2800" dirty="0">
                <a:solidFill>
                  <a:schemeClr val="bg1"/>
                </a:solidFill>
                <a:latin typeface="AGReverance" pitchFamily="2" charset="0"/>
              </a:rPr>
              <a:t> для съемки, что заняло 8 занятий</a:t>
            </a:r>
          </a:p>
        </p:txBody>
      </p:sp>
    </p:spTree>
    <p:extLst>
      <p:ext uri="{BB962C8B-B14F-4D97-AF65-F5344CB8AC3E}">
        <p14:creationId xmlns:p14="http://schemas.microsoft.com/office/powerpoint/2010/main" val="399700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/>
              <a:t>Количественные </a:t>
            </a:r>
            <a:r>
              <a:rPr lang="ru-RU" sz="4000" dirty="0" smtClean="0"/>
              <a:t>результаты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6306" y="1542939"/>
            <a:ext cx="10515600" cy="4351338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14 </a:t>
            </a:r>
            <a:r>
              <a:rPr lang="ru-RU" dirty="0"/>
              <a:t>обучающихся приняло участие в практике;</a:t>
            </a:r>
          </a:p>
          <a:p>
            <a:pPr lvl="0"/>
            <a:r>
              <a:rPr lang="ru-RU" dirty="0"/>
              <a:t>снято 5 анимированных правил русского языка;</a:t>
            </a:r>
          </a:p>
          <a:p>
            <a:pPr lvl="0"/>
            <a:r>
              <a:rPr lang="ru-RU" dirty="0"/>
              <a:t>1 полноценный мультфильм;</a:t>
            </a:r>
          </a:p>
          <a:p>
            <a:pPr lvl="0"/>
            <a:r>
              <a:rPr lang="ru-RU" dirty="0" smtClean="0"/>
              <a:t>137 </a:t>
            </a:r>
            <a:r>
              <a:rPr lang="ru-RU" dirty="0"/>
              <a:t>просмотров на платформе </a:t>
            </a:r>
            <a:r>
              <a:rPr lang="en-US" dirty="0"/>
              <a:t>YouTube </a:t>
            </a:r>
            <a:r>
              <a:rPr lang="ru-RU" u="sng" dirty="0">
                <a:hlinkClick r:id="rId2"/>
              </a:rPr>
              <a:t>https://www.youtube.com/watch?v=F_PvAS2gKf8&amp;t=2s</a:t>
            </a:r>
            <a:r>
              <a:rPr lang="ru-RU" dirty="0"/>
              <a:t>  (видео полноценного мультфильма</a:t>
            </a:r>
            <a:r>
              <a:rPr lang="ru-RU" dirty="0" smtClean="0"/>
              <a:t>);</a:t>
            </a:r>
          </a:p>
          <a:p>
            <a:pPr lvl="0"/>
            <a:r>
              <a:rPr lang="ru-RU" dirty="0" smtClean="0"/>
              <a:t>ребята </a:t>
            </a:r>
            <a:r>
              <a:rPr lang="ru-RU" dirty="0"/>
              <a:t>получили пятерки (5 человек) за дополнительный материал по русскому языку.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477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98865" y="795646"/>
            <a:ext cx="3235036" cy="605642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диплом </a:t>
            </a:r>
            <a:r>
              <a:rPr lang="ru-RU" sz="2400" dirty="0"/>
              <a:t>2 </a:t>
            </a:r>
            <a:r>
              <a:rPr lang="ru-RU" sz="2400" dirty="0" smtClean="0"/>
              <a:t>степени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18161"/>
            <a:ext cx="5596060" cy="41443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488" y="1707825"/>
            <a:ext cx="4693312" cy="354414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38200" y="5462499"/>
            <a:ext cx="106759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в Московском международном конкурсе анимационного кино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 «Как прекрасен этот мир»  2023 г.;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6580330" y="811842"/>
            <a:ext cx="4853628" cy="93160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AGReverance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AGReverance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GReverance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GReverance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GReverance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/>
              <a:t>специальный диплом «За большой вклад в развитии детской анимации» </a:t>
            </a:r>
          </a:p>
        </p:txBody>
      </p:sp>
    </p:spTree>
    <p:extLst>
      <p:ext uri="{BB962C8B-B14F-4D97-AF65-F5344CB8AC3E}">
        <p14:creationId xmlns:p14="http://schemas.microsoft.com/office/powerpoint/2010/main" val="98830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Качественные результаты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6306" y="1542939"/>
            <a:ext cx="10515600" cy="4351338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отработаны навыки по созданию и </a:t>
            </a:r>
            <a:r>
              <a:rPr lang="ru-RU" dirty="0" err="1"/>
              <a:t>анимированию</a:t>
            </a:r>
            <a:r>
              <a:rPr lang="ru-RU" dirty="0"/>
              <a:t> персонажа, сочинению сюжета, </a:t>
            </a:r>
            <a:r>
              <a:rPr lang="ru-RU" dirty="0" err="1"/>
              <a:t>озвучанию</a:t>
            </a:r>
            <a:r>
              <a:rPr lang="ru-RU" dirty="0"/>
              <a:t> мультфильма</a:t>
            </a:r>
            <a:r>
              <a:rPr lang="ru-RU" dirty="0" smtClean="0"/>
              <a:t>;</a:t>
            </a:r>
          </a:p>
          <a:p>
            <a:pPr lvl="0"/>
            <a:endParaRPr lang="ru-RU" sz="900" dirty="0"/>
          </a:p>
          <a:p>
            <a:pPr lvl="0"/>
            <a:r>
              <a:rPr lang="ru-RU" dirty="0"/>
              <a:t>удовлетворение от проделанной работы</a:t>
            </a:r>
            <a:r>
              <a:rPr lang="ru-RU" dirty="0" smtClean="0"/>
              <a:t>;</a:t>
            </a:r>
          </a:p>
          <a:p>
            <a:pPr lvl="0"/>
            <a:endParaRPr lang="ru-RU" sz="1000" dirty="0"/>
          </a:p>
          <a:p>
            <a:pPr lvl="0"/>
            <a:r>
              <a:rPr lang="ru-RU" dirty="0"/>
              <a:t>получены положительные отзывы от зрителей (родителей, одноклассников, учителей и знакомых людей</a:t>
            </a:r>
            <a:r>
              <a:rPr lang="ru-RU" dirty="0" smtClean="0"/>
              <a:t>);</a:t>
            </a:r>
          </a:p>
          <a:p>
            <a:pPr lvl="0"/>
            <a:endParaRPr lang="ru-RU" sz="900" dirty="0"/>
          </a:p>
          <a:p>
            <a:pPr lvl="0"/>
            <a:r>
              <a:rPr lang="ru-RU" dirty="0"/>
              <a:t>ребята внесли свой вклад в освоение одноклассниками школьного материала;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754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Дымчатое стекло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9465</TotalTime>
  <Words>569</Words>
  <Application>Microsoft Office PowerPoint</Application>
  <PresentationFormat>Широкоэкранный</PresentationFormat>
  <Paragraphs>49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AGReverance</vt:lpstr>
      <vt:lpstr>Arial</vt:lpstr>
      <vt:lpstr>Calibri</vt:lpstr>
      <vt:lpstr>Times New Roman</vt:lpstr>
      <vt:lpstr>Тема Office</vt:lpstr>
      <vt:lpstr>«Образовательный мультфильм  «Шпаргалка»</vt:lpstr>
      <vt:lpstr>1 этап – Подготовительный (октябрь 2022 г.) </vt:lpstr>
      <vt:lpstr>2 этап – Изготовление декораций и персонажей (октябрь 2022 г. ) </vt:lpstr>
      <vt:lpstr>3 этап – Съёмки (октябрь-ноябрь 2022 г.) </vt:lpstr>
      <vt:lpstr>4 этап – монтаж (декабрь 2022 г.) </vt:lpstr>
      <vt:lpstr>Презентация PowerPoint</vt:lpstr>
      <vt:lpstr>Количественные результаты</vt:lpstr>
      <vt:lpstr>Презентация PowerPoint</vt:lpstr>
      <vt:lpstr>Качественные результаты</vt:lpstr>
      <vt:lpstr>Выводы</vt:lpstr>
    </vt:vector>
  </TitlesOfParts>
  <Manager>Полшкова Виктория Валерьяновна</Manager>
  <Company>МАОУ ДО ЦРТДиЮ Каменского района Пензенской области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Русский язык</dc:title>
  <dc:subject>русский язык</dc:subject>
  <dc:creator>Viktoriya Polshkova</dc:creator>
  <cp:keywords>русский язык;книги;школа</cp:keywords>
  <cp:lastModifiedBy>Пользователь Windows</cp:lastModifiedBy>
  <cp:revision>265</cp:revision>
  <dcterms:created xsi:type="dcterms:W3CDTF">2019-04-16T15:48:18Z</dcterms:created>
  <dcterms:modified xsi:type="dcterms:W3CDTF">2023-04-13T06:22:28Z</dcterms:modified>
</cp:coreProperties>
</file>