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</p:sldIdLst>
  <p:sldSz cx="12192000" cy="6858000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00"/>
    <a:srgbClr val="B2B2B2"/>
    <a:srgbClr val="202020"/>
    <a:srgbClr val="323232"/>
    <a:srgbClr val="CC3300"/>
    <a:srgbClr val="CC0000"/>
    <a:srgbClr val="FF3300"/>
    <a:srgbClr val="FF8D41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 horzBarState="maximized">
    <p:restoredLeft sz="12278" autoAdjust="0"/>
    <p:restoredTop sz="94660"/>
  </p:normalViewPr>
  <p:slideViewPr>
    <p:cSldViewPr snapToGrid="0" showGuides="1">
      <p:cViewPr varScale="1">
        <p:scale>
          <a:sx n="117" d="100"/>
          <a:sy n="117" d="100"/>
        </p:scale>
        <p:origin x="510" y="10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handoutMaster" Target="handoutMasters/handoutMaster1.xml"/><Relationship Id="rId13" Type="http://schemas.openxmlformats.org/officeDocument/2006/relationships/notesMaster" Target="notesMasters/notesMaster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en-US" smtClean="0"/>
            </a:fld>
            <a:endParaRPr lang="en-US"/>
          </a:p>
        </p:txBody>
      </p:sp>
      <p:sp>
        <p:nvSpPr>
          <p:cNvPr id="4" name="Slide Image Placehoder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 Placeholder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8933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1196975"/>
            <a:ext cx="10943167" cy="108267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title style</a:t>
            </a:r>
            <a:endParaRPr lang="en-US" altLang="zh-CN" noProof="0" smtClean="0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2422525"/>
            <a:ext cx="10949517" cy="17526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en-US" altLang="zh-CN" noProof="0" smtClean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78FD23A-2F78-4156-BB62-C393E2F1F45C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90500"/>
            <a:ext cx="2743200" cy="5937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90500"/>
            <a:ext cx="8026400" cy="5937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Замещающая дата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8" name="Замещающий 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9" name="Замещающий 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Замещающая дата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4" name="Замещающий 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5" name="Замещающий 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ая дата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78FD23A-2F78-4156-BB62-C393E2F1F45C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9EFD9D74-47D9-4702-A33C-335B63B48DBF}" type="datetimeFigureOut">
              <a:rPr lang="en-US" smtClean="0"/>
            </a:fld>
            <a:endParaRPr lang="en-US" dirty="0"/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 dirty="0"/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FABC47A4-756D-490B-A52F-7D9E2C9FC05F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2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026" name="Picture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0"/>
            <a:ext cx="12208933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en-US" altLang="zh-CN" dirty="0"/>
              <a:t>Click to edit Master text styles</a:t>
            </a:r>
            <a:endParaRPr lang="en-US" altLang="zh-CN" dirty="0"/>
          </a:p>
          <a:p>
            <a:pPr lvl="1"/>
            <a:r>
              <a:rPr lang="en-US" altLang="zh-CN" dirty="0"/>
              <a:t>Second level</a:t>
            </a:r>
            <a:endParaRPr lang="en-US" altLang="zh-CN" dirty="0"/>
          </a:p>
          <a:p>
            <a:pPr lvl="2"/>
            <a:r>
              <a:rPr lang="en-US" altLang="zh-CN" dirty="0"/>
              <a:t>Third level</a:t>
            </a:r>
            <a:endParaRPr lang="en-US" altLang="zh-CN" dirty="0"/>
          </a:p>
          <a:p>
            <a:pPr lvl="3"/>
            <a:r>
              <a:rPr lang="en-US" altLang="zh-CN" dirty="0"/>
              <a:t>Fourth level</a:t>
            </a:r>
            <a:endParaRPr lang="en-US" altLang="zh-CN" dirty="0"/>
          </a:p>
          <a:p>
            <a:pPr lvl="4"/>
            <a:r>
              <a:rPr lang="en-US" altLang="zh-CN" dirty="0"/>
              <a:t>Fifth level</a:t>
            </a:r>
            <a:endParaRPr lang="en-US" altLang="zh-CN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760FBDFE-C587-4B4C-A407-44438C67B59E}" type="datetimeFigureOut">
              <a:rPr lang="en-US" smtClean="0"/>
            </a:fld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49AE70B2-8BF9-45C0-BB95-33D1B9D3A854}" type="slidenum">
              <a:rPr lang="en-US" smtClean="0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1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1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73275" y="1149985"/>
            <a:ext cx="8408670" cy="3924300"/>
          </a:xfrm>
        </p:spPr>
        <p:txBody>
          <a:bodyPr/>
          <a:p>
            <a:br>
              <a:rPr lang="ru-RU" altLang="zh-CN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sym typeface="+mn-ea"/>
              </a:rPr>
            </a:br>
            <a:br>
              <a:rPr lang="ru-RU" altLang="zh-CN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sym typeface="+mn-ea"/>
              </a:rPr>
            </a:br>
            <a:br>
              <a:rPr lang="ru-RU" altLang="zh-CN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sym typeface="+mn-ea"/>
              </a:rPr>
            </a:br>
            <a:br>
              <a:rPr lang="ru-RU" altLang="zh-CN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sym typeface="+mn-ea"/>
              </a:rPr>
            </a:br>
            <a:br>
              <a:rPr lang="ru-RU" altLang="zh-CN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sym typeface="+mn-ea"/>
              </a:rPr>
            </a:br>
            <a:br>
              <a:rPr lang="ru-RU" altLang="zh-CN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sym typeface="+mn-ea"/>
              </a:rPr>
            </a:br>
            <a:br>
              <a:rPr lang="ru-RU" altLang="zh-CN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sym typeface="+mn-ea"/>
              </a:rPr>
            </a:br>
            <a:br>
              <a:rPr lang="ru-RU" altLang="zh-CN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sym typeface="+mn-ea"/>
              </a:rPr>
            </a:br>
            <a:br>
              <a:rPr lang="ru-RU" altLang="zh-CN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sym typeface="+mn-ea"/>
              </a:rPr>
            </a:br>
            <a:br>
              <a:rPr lang="ru-RU" altLang="zh-CN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sym typeface="+mn-ea"/>
              </a:rPr>
            </a:br>
            <a:br>
              <a:rPr lang="ru-RU" b="1" dirty="0">
                <a:solidFill>
                  <a:srgbClr val="C00000"/>
                </a:solidFill>
              </a:rPr>
            </a:br>
            <a:endParaRPr lang="ru-RU" alt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flipH="1" flipV="1">
            <a:off x="-868045" y="7061200"/>
            <a:ext cx="413385" cy="285750"/>
          </a:xfrm>
        </p:spPr>
        <p:txBody>
          <a:bodyPr/>
          <a:p>
            <a:endParaRPr lang="ru-RU" altLang="en-US"/>
          </a:p>
        </p:txBody>
      </p:sp>
      <p:sp>
        <p:nvSpPr>
          <p:cNvPr id="4" name="Текстовое поле 3"/>
          <p:cNvSpPr txBox="1"/>
          <p:nvPr/>
        </p:nvSpPr>
        <p:spPr>
          <a:xfrm>
            <a:off x="2687955" y="1407795"/>
            <a:ext cx="6816090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ru-RU" altLang="en-US" sz="3600" b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</a:rPr>
              <a:t>Панель методик и технологий образовательной практики объединения </a:t>
            </a:r>
            <a:endParaRPr lang="ru-RU" altLang="en-US" sz="3600" b="1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</a:endParaRPr>
          </a:p>
          <a:p>
            <a:pPr algn="ctr"/>
            <a:r>
              <a:rPr lang="ru-RU" altLang="en-US" sz="3600" b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</a:rPr>
              <a:t>«Юные друзья пожарных»</a:t>
            </a:r>
            <a:endParaRPr lang="ru-RU" altLang="en-US" sz="3600" b="1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</a:endParaRPr>
          </a:p>
        </p:txBody>
      </p:sp>
      <p:sp>
        <p:nvSpPr>
          <p:cNvPr id="5" name="Текстовое поле 4"/>
          <p:cNvSpPr txBox="1"/>
          <p:nvPr/>
        </p:nvSpPr>
        <p:spPr>
          <a:xfrm>
            <a:off x="8074025" y="5242560"/>
            <a:ext cx="4725670" cy="1476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ru-RU" altLang="en-US" b="1">
                <a:solidFill>
                  <a:schemeClr val="accent4"/>
                </a:solidFill>
              </a:rPr>
              <a:t>Подготовила педагог дополнительного </a:t>
            </a:r>
            <a:endParaRPr lang="ru-RU" altLang="en-US" b="1">
              <a:solidFill>
                <a:schemeClr val="accent4"/>
              </a:solidFill>
            </a:endParaRPr>
          </a:p>
          <a:p>
            <a:r>
              <a:rPr lang="ru-RU" altLang="en-US" b="1">
                <a:solidFill>
                  <a:schemeClr val="accent4"/>
                </a:solidFill>
              </a:rPr>
              <a:t>образования МОБУ ДО СЮТ г.Баймак </a:t>
            </a:r>
            <a:endParaRPr lang="ru-RU" altLang="en-US" b="1">
              <a:solidFill>
                <a:schemeClr val="accent4"/>
              </a:solidFill>
            </a:endParaRPr>
          </a:p>
          <a:p>
            <a:r>
              <a:rPr lang="ru-RU" altLang="en-US" b="1">
                <a:solidFill>
                  <a:schemeClr val="accent4"/>
                </a:solidFill>
              </a:rPr>
              <a:t>Республики Башкортостан</a:t>
            </a:r>
            <a:endParaRPr lang="ru-RU" altLang="en-US" b="1">
              <a:solidFill>
                <a:schemeClr val="accent4"/>
              </a:solidFill>
            </a:endParaRPr>
          </a:p>
          <a:p>
            <a:r>
              <a:rPr lang="ru-RU" altLang="en-US" b="1">
                <a:solidFill>
                  <a:schemeClr val="accent4"/>
                </a:solidFill>
              </a:rPr>
              <a:t>Ямгурсина Резида Раисовна</a:t>
            </a:r>
            <a:endParaRPr lang="ru-RU" altLang="en-US" b="1">
              <a:solidFill>
                <a:schemeClr val="accent4"/>
              </a:solidFill>
            </a:endParaRPr>
          </a:p>
          <a:p>
            <a:endParaRPr lang="ru-RU" altLang="en-US" b="1">
              <a:solidFill>
                <a:schemeClr val="accent4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Изображение 1" descr="пож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6895" y="1936750"/>
            <a:ext cx="4621530" cy="4120515"/>
          </a:xfrm>
          <a:prstGeom prst="rect">
            <a:avLst/>
          </a:prstGeom>
        </p:spPr>
      </p:pic>
      <p:pic>
        <p:nvPicPr>
          <p:cNvPr id="3" name="Изображение 2" descr="пож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4280" y="1936750"/>
            <a:ext cx="4695825" cy="4082415"/>
          </a:xfrm>
          <a:prstGeom prst="rect">
            <a:avLst/>
          </a:prstGeom>
        </p:spPr>
      </p:pic>
      <p:sp>
        <p:nvSpPr>
          <p:cNvPr id="100" name="Текстовое поле 99"/>
          <p:cNvSpPr txBox="1"/>
          <p:nvPr/>
        </p:nvSpPr>
        <p:spPr>
          <a:xfrm>
            <a:off x="2075180" y="807720"/>
            <a:ext cx="9288780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ctr"/>
            <a:r>
              <a:rPr lang="en-US" b="0">
                <a:latin typeface="Times New Roman" panose="02020603050405020304" charset="0"/>
              </a:rPr>
              <a:t> </a:t>
            </a:r>
            <a:r>
              <a:rPr lang="en-US" sz="2400" b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charset="0"/>
              </a:rPr>
              <a:t>В занятиях обучающиеся делают макеты, поделки по пожарной безопасности и участвуют в </a:t>
            </a:r>
            <a:r>
              <a:rPr lang="ru-RU" altLang="en-US" sz="2400" b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charset="0"/>
              </a:rPr>
              <a:t>различных</a:t>
            </a:r>
            <a:r>
              <a:rPr lang="en-US" sz="2400" b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charset="0"/>
              </a:rPr>
              <a:t> </a:t>
            </a:r>
            <a:r>
              <a:rPr lang="en-US" sz="2400" b="0">
                <a:solidFill>
                  <a:srgbClr val="FF0000"/>
                </a:solidFill>
                <a:latin typeface="Times New Roman" panose="02020603050405020304" charset="0"/>
              </a:rPr>
              <a:t>конкурсах</a:t>
            </a:r>
            <a:endParaRPr lang="en-US" altLang="en-US" sz="2400" b="0">
              <a:solidFill>
                <a:srgbClr val="FF0000"/>
              </a:solidFill>
              <a:latin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edge/>
      </p:transition>
    </mc:Choice>
    <mc:Fallback>
      <p:transition spd="slow">
        <p:wedg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0" name="Текстовое поле 99"/>
          <p:cNvSpPr txBox="1"/>
          <p:nvPr/>
        </p:nvSpPr>
        <p:spPr>
          <a:xfrm>
            <a:off x="1176020" y="352425"/>
            <a:ext cx="9749155" cy="60007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ru-RU" altLang="en-US" sz="24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</a:rPr>
              <a:t>    </a:t>
            </a:r>
            <a:r>
              <a:rPr lang="en-US" sz="24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</a:rPr>
              <a:t>Цель программы </a:t>
            </a:r>
            <a:r>
              <a:rPr lang="en-US" sz="2400" b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«Юные друзья пожарных» является:</a:t>
            </a:r>
            <a:endParaRPr lang="en-US" sz="2400" b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Times New Roman" panose="02020603050405020304" charset="0"/>
              <a:ea typeface="SimSun" panose="02010600030101010101" pitchFamily="2" charset="-122"/>
              <a:cs typeface="Times New Roman" panose="02020603050405020304" charset="0"/>
            </a:endParaRPr>
          </a:p>
          <a:p>
            <a:pPr indent="0"/>
            <a:r>
              <a:rPr lang="en-US" sz="2400" b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привитие элементарных знаний и навыков в области пожарной безопасности, привлечение обучающихся к пожарно-профилактический деятельности</a:t>
            </a:r>
            <a:endParaRPr lang="en-US" sz="2400" b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Times New Roman" panose="02020603050405020304" charset="0"/>
              <a:ea typeface="SimSun" panose="02010600030101010101" pitchFamily="2" charset="-122"/>
              <a:cs typeface="Times New Roman" panose="02020603050405020304" charset="0"/>
            </a:endParaRPr>
          </a:p>
          <a:p>
            <a:pPr indent="0"/>
            <a:endParaRPr lang="en-US" sz="2400" b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Times New Roman" panose="02020603050405020304" charset="0"/>
              <a:ea typeface="SimSun" panose="02010600030101010101" pitchFamily="2" charset="-122"/>
              <a:cs typeface="Times New Roman" panose="02020603050405020304" charset="0"/>
            </a:endParaRPr>
          </a:p>
          <a:p>
            <a:pPr indent="0"/>
            <a:r>
              <a:rPr lang="ru-RU" altLang="en-US" sz="24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</a:rPr>
              <a:t>Содержание</a:t>
            </a:r>
            <a:r>
              <a:rPr lang="ru-RU" altLang="en-US" sz="240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</a:rPr>
              <a:t> строится на принципах личностно-ориентированного образования. Методы и формы подобраны с учётом возрастных и физиологических особенностей адресата программы, соответствуют поставленным цели и задачам. </a:t>
            </a:r>
            <a:endParaRPr lang="ru-RU" altLang="en-US" sz="240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Times New Roman" panose="02020603050405020304" charset="0"/>
              <a:cs typeface="Times New Roman" panose="02020603050405020304" charset="0"/>
            </a:endParaRPr>
          </a:p>
          <a:p>
            <a:pPr indent="0"/>
            <a:endParaRPr lang="ru-RU" altLang="en-US" sz="240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Times New Roman" panose="02020603050405020304" charset="0"/>
              <a:cs typeface="Times New Roman" panose="02020603050405020304" charset="0"/>
            </a:endParaRPr>
          </a:p>
          <a:p>
            <a:pPr indent="0"/>
            <a:r>
              <a:rPr lang="ru-RU" altLang="en-US" sz="240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</a:rPr>
              <a:t>На занятиях используются </a:t>
            </a:r>
            <a:r>
              <a:rPr lang="ru-RU" altLang="en-US" sz="24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</a:rPr>
              <a:t>словесные, наглядные, игровые, практические методы.</a:t>
            </a:r>
            <a:endParaRPr lang="ru-RU" altLang="en-US" sz="2400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Times New Roman" panose="02020603050405020304" charset="0"/>
              <a:cs typeface="Times New Roman" panose="02020603050405020304" charset="0"/>
            </a:endParaRPr>
          </a:p>
          <a:p>
            <a:pPr indent="0"/>
            <a:endParaRPr lang="ru-RU" altLang="en-US" sz="2400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Times New Roman" panose="02020603050405020304" charset="0"/>
              <a:cs typeface="Times New Roman" panose="02020603050405020304" charset="0"/>
            </a:endParaRPr>
          </a:p>
          <a:p>
            <a:pPr indent="0"/>
            <a:r>
              <a:rPr lang="ru-RU" altLang="en-US" sz="240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</a:rPr>
              <a:t>Кроме  занятий, бесед, проводится тестирование, обучающие игры,  соревнования среди дружин юных пожарных района,  решение ситуационных задач и агитационная деятельность</a:t>
            </a:r>
            <a:r>
              <a:rPr lang="ru-RU" altLang="en-US" sz="24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ru-RU" altLang="en-US" sz="2400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0" name="Текстовое поле 99"/>
          <p:cNvSpPr txBox="1"/>
          <p:nvPr/>
        </p:nvSpPr>
        <p:spPr>
          <a:xfrm>
            <a:off x="1316990" y="1000760"/>
            <a:ext cx="9618345" cy="48926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4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</a:rPr>
              <a:t>Формы организации занятий</a:t>
            </a:r>
            <a:r>
              <a:rPr lang="en-US" sz="2400" b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</a:rPr>
              <a:t>: </a:t>
            </a:r>
            <a:endParaRPr lang="en-US" sz="2400" b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Times New Roman" panose="02020603050405020304" charset="0"/>
              <a:cs typeface="Times New Roman" panose="02020603050405020304" charset="0"/>
            </a:endParaRPr>
          </a:p>
          <a:p>
            <a:pPr indent="0"/>
            <a:r>
              <a:rPr lang="en-US" sz="2400" b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</a:rPr>
              <a:t>индивидуальные, групповые, микрогрупповые.</a:t>
            </a:r>
            <a:endParaRPr lang="en-US" sz="2400" b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Times New Roman" panose="02020603050405020304" charset="0"/>
              <a:cs typeface="Times New Roman" panose="02020603050405020304" charset="0"/>
            </a:endParaRPr>
          </a:p>
          <a:p>
            <a:pPr indent="0"/>
            <a:r>
              <a:rPr lang="en-US" sz="24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Форма обучения</a:t>
            </a:r>
            <a:r>
              <a:rPr lang="en-US" sz="2400" b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: очная, с применением дистанционных образовательных технологий. </a:t>
            </a:r>
            <a:endParaRPr lang="en-US" sz="2400" b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Times New Roman" panose="02020603050405020304" charset="0"/>
              <a:ea typeface="SimSun" panose="02010600030101010101" pitchFamily="2" charset="-122"/>
              <a:cs typeface="Times New Roman" panose="02020603050405020304" charset="0"/>
            </a:endParaRPr>
          </a:p>
          <a:p>
            <a:pPr indent="0"/>
            <a:r>
              <a:rPr lang="en-US" sz="2400" b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Программа в очной форме обучения реализуется на базе школы. </a:t>
            </a:r>
            <a:endParaRPr lang="en-US" sz="2400" b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Times New Roman" panose="02020603050405020304" charset="0"/>
              <a:ea typeface="SimSun" panose="02010600030101010101" pitchFamily="2" charset="-122"/>
              <a:cs typeface="Times New Roman" panose="02020603050405020304" charset="0"/>
            </a:endParaRPr>
          </a:p>
          <a:p>
            <a:pPr indent="0"/>
            <a:r>
              <a:rPr lang="en-US" sz="2400" b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Дистанционная форма обучения реализуется в группе социальной сети «ВКонтакте», мессенждер Zoom.</a:t>
            </a:r>
            <a:endParaRPr lang="en-US" sz="2400" b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Times New Roman" panose="02020603050405020304" charset="0"/>
              <a:ea typeface="SimSun" panose="02010600030101010101" pitchFamily="2" charset="-122"/>
              <a:cs typeface="Times New Roman" panose="02020603050405020304" charset="0"/>
            </a:endParaRPr>
          </a:p>
          <a:p>
            <a:pPr indent="0"/>
            <a:endParaRPr lang="en-US" sz="2400" b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Times New Roman" panose="02020603050405020304" charset="0"/>
              <a:ea typeface="SimSun" panose="02010600030101010101" pitchFamily="2" charset="-122"/>
              <a:cs typeface="Times New Roman" panose="02020603050405020304" charset="0"/>
            </a:endParaRPr>
          </a:p>
          <a:p>
            <a:pPr indent="0"/>
            <a:r>
              <a:rPr lang="ru-RU" altLang="en-US" sz="240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</a:rPr>
              <a:t> Являются обязательными практические занятия, проводимые совместно с МЧС г. Баймак , по изучаемым темам, экскурсии в пожарную часть, спортивные тренировки по пожарно- прикладному спорту.</a:t>
            </a:r>
            <a:endParaRPr lang="ru-RU" altLang="en-US" sz="240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Изображение 1" descr="пож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86180" y="2115820"/>
            <a:ext cx="3958590" cy="2956560"/>
          </a:xfrm>
          <a:prstGeom prst="rect">
            <a:avLst/>
          </a:prstGeom>
        </p:spPr>
      </p:pic>
      <p:sp>
        <p:nvSpPr>
          <p:cNvPr id="100" name="Текстовое поле 99"/>
          <p:cNvSpPr txBox="1"/>
          <p:nvPr/>
        </p:nvSpPr>
        <p:spPr>
          <a:xfrm>
            <a:off x="251460" y="549910"/>
            <a:ext cx="10986135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ctr"/>
            <a:r>
              <a:rPr lang="en-US" sz="2400" b="0">
                <a:latin typeface="Times New Roman" panose="02020603050405020304" charset="0"/>
                <a:ea typeface="SimSun" panose="02010600030101010101" pitchFamily="2" charset="-122"/>
              </a:rPr>
              <a:t> </a:t>
            </a:r>
            <a:r>
              <a:rPr lang="en-US" sz="2400" b="1">
                <a:solidFill>
                  <a:schemeClr val="accent6">
                    <a:lumMod val="75000"/>
                  </a:schemeClr>
                </a:solidFill>
                <a:latin typeface="Times New Roman" panose="02020603050405020304" charset="0"/>
                <a:ea typeface="SimSun" panose="02010600030101010101" pitchFamily="2" charset="-122"/>
              </a:rPr>
              <a:t>Обучающиеся посещают пожарную часть города  Баймак, </a:t>
            </a:r>
            <a:endParaRPr lang="en-US" sz="2400" b="1">
              <a:solidFill>
                <a:schemeClr val="accent6">
                  <a:lumMod val="75000"/>
                </a:schemeClr>
              </a:solidFill>
              <a:latin typeface="Times New Roman" panose="02020603050405020304" charset="0"/>
              <a:ea typeface="SimSun" panose="02010600030101010101" pitchFamily="2" charset="-122"/>
            </a:endParaRPr>
          </a:p>
          <a:p>
            <a:pPr indent="0" algn="ctr"/>
            <a:r>
              <a:rPr lang="en-US" sz="2400" b="1">
                <a:solidFill>
                  <a:schemeClr val="accent6">
                    <a:lumMod val="75000"/>
                  </a:schemeClr>
                </a:solidFill>
                <a:latin typeface="Times New Roman" panose="02020603050405020304" charset="0"/>
                <a:ea typeface="SimSun" panose="02010600030101010101" pitchFamily="2" charset="-122"/>
              </a:rPr>
              <a:t>где  показывают ребятам пункт связи депо, технику.</a:t>
            </a:r>
            <a:endParaRPr lang="en-US" sz="2400" b="1">
              <a:solidFill>
                <a:schemeClr val="accent6">
                  <a:lumMod val="75000"/>
                </a:schemeClr>
              </a:solidFill>
              <a:latin typeface="Times New Roman" panose="02020603050405020304" charset="0"/>
              <a:ea typeface="SimSun" panose="02010600030101010101" pitchFamily="2" charset="-122"/>
            </a:endParaRPr>
          </a:p>
          <a:p>
            <a:pPr indent="0" algn="ctr"/>
            <a:r>
              <a:rPr lang="en-US" sz="2400" b="1">
                <a:solidFill>
                  <a:schemeClr val="accent6">
                    <a:lumMod val="75000"/>
                  </a:schemeClr>
                </a:solidFill>
                <a:latin typeface="Times New Roman" panose="02020603050405020304" charset="0"/>
                <a:ea typeface="SimSun" panose="02010600030101010101" pitchFamily="2" charset="-122"/>
              </a:rPr>
              <a:t> Такие 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charset="0"/>
                <a:ea typeface="SimSun" panose="02010600030101010101" pitchFamily="2" charset="-122"/>
              </a:rPr>
              <a:t>экскурсии</a:t>
            </a:r>
            <a:r>
              <a:rPr lang="en-US" sz="2400" b="1">
                <a:solidFill>
                  <a:schemeClr val="accent6">
                    <a:lumMod val="75000"/>
                  </a:schemeClr>
                </a:solidFill>
                <a:latin typeface="Times New Roman" panose="02020603050405020304" charset="0"/>
                <a:ea typeface="SimSun" panose="02010600030101010101" pitchFamily="2" charset="-122"/>
              </a:rPr>
              <a:t> вызывают большой интерес у детей к профессии пожарного.</a:t>
            </a:r>
            <a:r>
              <a:rPr lang="en-US" sz="2400" b="0">
                <a:latin typeface="Times New Roman" panose="02020603050405020304" charset="0"/>
                <a:ea typeface="SimSun" panose="02010600030101010101" pitchFamily="2" charset="-122"/>
              </a:rPr>
              <a:t> </a:t>
            </a:r>
            <a:endParaRPr lang="ru-RU" altLang="en-US" sz="2400"/>
          </a:p>
        </p:txBody>
      </p:sp>
      <p:pic>
        <p:nvPicPr>
          <p:cNvPr id="3" name="Изображение 2" descr="3ab040fa6e172acd95e342b12a8982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7745" y="2115820"/>
            <a:ext cx="3959225" cy="29559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6385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97330" y="248603"/>
            <a:ext cx="8497888" cy="65246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0" name="Текстовое поле 99"/>
          <p:cNvSpPr txBox="1"/>
          <p:nvPr/>
        </p:nvSpPr>
        <p:spPr>
          <a:xfrm>
            <a:off x="721995" y="475615"/>
            <a:ext cx="10019030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ctr"/>
            <a:r>
              <a:rPr lang="en-US" sz="24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charset="0"/>
                <a:ea typeface="SimSun" panose="02010600030101010101" pitchFamily="2" charset="-122"/>
              </a:rPr>
              <a:t>Обучающиеся объединения «Юные друзья пожарных» активно  занимаются </a:t>
            </a:r>
            <a:r>
              <a:rPr lang="en-US" sz="2400" b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charset="0"/>
                <a:ea typeface="SimSun" panose="02010600030101010101" pitchFamily="2" charset="-122"/>
              </a:rPr>
              <a:t>агитационной работой</a:t>
            </a:r>
            <a:r>
              <a:rPr lang="en-US" sz="24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charset="0"/>
                <a:ea typeface="SimSun" panose="02010600030101010101" pitchFamily="2" charset="-122"/>
              </a:rPr>
              <a:t> по пожарной безопасности</a:t>
            </a:r>
            <a:r>
              <a:rPr lang="en-US" sz="24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MS Mincho" charset="0"/>
                <a:ea typeface="SimSun" panose="02010600030101010101" pitchFamily="2" charset="-122"/>
              </a:rPr>
              <a:t>.</a:t>
            </a:r>
            <a:r>
              <a:rPr lang="en-US" sz="24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charset="0"/>
                <a:ea typeface="SimSun" panose="02010600030101010101" pitchFamily="2" charset="-122"/>
              </a:rPr>
              <a:t> </a:t>
            </a:r>
            <a:endParaRPr lang="en-US" altLang="en-US" sz="2400" b="1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Times New Roman" panose="02020603050405020304" charset="0"/>
              <a:ea typeface="SimSun" panose="02010600030101010101" pitchFamily="2" charset="-122"/>
            </a:endParaRPr>
          </a:p>
        </p:txBody>
      </p:sp>
      <p:pic>
        <p:nvPicPr>
          <p:cNvPr id="2" name="Изображение 1" descr="3GQo4why-5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7225" y="1609090"/>
            <a:ext cx="4657725" cy="2911475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0780" y="3114040"/>
            <a:ext cx="4657725" cy="28746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Текстовое поле 1"/>
          <p:cNvSpPr txBox="1"/>
          <p:nvPr/>
        </p:nvSpPr>
        <p:spPr>
          <a:xfrm>
            <a:off x="2753360" y="627380"/>
            <a:ext cx="646811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ru-RU" altLang="en-US" sz="24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</a:rPr>
              <a:t>Исследовательский метод.</a:t>
            </a:r>
            <a:endParaRPr lang="ru-RU" altLang="en-US" sz="2400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</a:endParaRPr>
          </a:p>
          <a:p>
            <a:pPr algn="ctr"/>
            <a:r>
              <a:rPr lang="ru-RU" altLang="en-US" sz="24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</a:rPr>
              <a:t>Проектная деятельность.</a:t>
            </a:r>
            <a:endParaRPr lang="ru-RU" altLang="en-US" sz="2400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</a:endParaRPr>
          </a:p>
          <a:p>
            <a:pPr algn="ctr"/>
            <a:endParaRPr lang="ru-RU" altLang="en-US" sz="2400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</a:endParaRPr>
          </a:p>
        </p:txBody>
      </p:sp>
      <p:sp>
        <p:nvSpPr>
          <p:cNvPr id="100" name="Текстовое поле 99"/>
          <p:cNvSpPr txBox="1"/>
          <p:nvPr/>
        </p:nvSpPr>
        <p:spPr>
          <a:xfrm>
            <a:off x="1452245" y="1556385"/>
            <a:ext cx="8881745" cy="45231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ru-RU" altLang="en-US" sz="2400">
                <a:solidFill>
                  <a:srgbClr val="C00000"/>
                </a:solidFill>
              </a:rPr>
              <a:t>-Республиканский этап научно-исследовательского проекта по пожарной безопасности «Мир глазами детей»,  Исхакова  Гулькай, призер, 2018 г. и 2020 г.</a:t>
            </a:r>
            <a:endParaRPr lang="ru-RU" altLang="en-US" sz="2400">
              <a:solidFill>
                <a:srgbClr val="C00000"/>
              </a:solidFill>
            </a:endParaRPr>
          </a:p>
          <a:p>
            <a:pPr indent="0"/>
            <a:endParaRPr lang="ru-RU" altLang="en-US" sz="2400">
              <a:solidFill>
                <a:srgbClr val="C00000"/>
              </a:solidFill>
            </a:endParaRPr>
          </a:p>
          <a:p>
            <a:pPr indent="0"/>
            <a:r>
              <a:rPr lang="ru-RU" altLang="en-US" sz="2400">
                <a:solidFill>
                  <a:srgbClr val="C00000"/>
                </a:solidFill>
              </a:rPr>
              <a:t>-Республиканский конкурс журналистических работ «Пожарная каланча» в номинации «Лучший материал», Аминева Назуль, победитель, 2019 г.</a:t>
            </a:r>
            <a:endParaRPr lang="ru-RU" altLang="en-US" sz="2400">
              <a:solidFill>
                <a:srgbClr val="C00000"/>
              </a:solidFill>
            </a:endParaRPr>
          </a:p>
          <a:p>
            <a:pPr indent="0"/>
            <a:endParaRPr lang="ru-RU" altLang="en-US" sz="2400">
              <a:solidFill>
                <a:srgbClr val="C00000"/>
              </a:solidFill>
            </a:endParaRPr>
          </a:p>
          <a:p>
            <a:pPr indent="0"/>
            <a:r>
              <a:rPr lang="ru-RU" altLang="en-US" sz="2400">
                <a:solidFill>
                  <a:srgbClr val="C00000"/>
                </a:solidFill>
                <a:sym typeface="+mn-ea"/>
              </a:rPr>
              <a:t>-Республиканский этап научно-исследовательского проекта по пожарной безопасности «Мир глазами детей»,  Султанова Мила, призер, 2022 г.</a:t>
            </a:r>
            <a:endParaRPr lang="ru-RU" altLang="en-US" sz="2400">
              <a:solidFill>
                <a:srgbClr val="C00000"/>
              </a:solidFill>
              <a:sym typeface="+mn-ea"/>
            </a:endParaRPr>
          </a:p>
          <a:p>
            <a:pPr indent="0"/>
            <a:endParaRPr lang="ru-RU" altLang="en-US" sz="2400">
              <a:solidFill>
                <a:srgbClr val="C00000"/>
              </a:solidFill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randomBar dir="vert"/>
      </p:transition>
    </mc:Choice>
    <mc:Fallback>
      <p:transition spd="slow">
        <p:randomBar dir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Текстовое поле 1"/>
          <p:cNvSpPr txBox="1"/>
          <p:nvPr/>
        </p:nvSpPr>
        <p:spPr>
          <a:xfrm>
            <a:off x="722630" y="461010"/>
            <a:ext cx="1002728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ru-RU" altLang="en-US" sz="24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Являются обязательными </a:t>
            </a:r>
            <a:r>
              <a:rPr lang="ru-RU" altLang="en-US" sz="2400" b="1">
                <a:solidFill>
                  <a:srgbClr val="FF0000"/>
                </a:solidFill>
              </a:rPr>
              <a:t>практические занятия</a:t>
            </a:r>
            <a:r>
              <a:rPr lang="ru-RU" altLang="en-US" sz="24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, проводимые совместно с МЧС г. Баймак, по изучаемым темам, спортивные тренировки по пожарно- прикладному спорту.</a:t>
            </a:r>
            <a:endParaRPr lang="ru-RU" altLang="en-US" sz="2400" b="1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</a:endParaRPr>
          </a:p>
        </p:txBody>
      </p:sp>
      <p:pic>
        <p:nvPicPr>
          <p:cNvPr id="3" name="Изображение 2" descr="пож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87290" y="3004185"/>
            <a:ext cx="1922780" cy="3421380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6795" y="2021205"/>
            <a:ext cx="4517390" cy="318770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60" y="2021205"/>
            <a:ext cx="4518025" cy="33064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 dir="in"/>
      </p:transition>
    </mc:Choice>
    <mc:Fallback>
      <p:transition spd="slow">
        <p:split orient="vert" dir="in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Текстовое поле 1"/>
          <p:cNvSpPr txBox="1"/>
          <p:nvPr/>
        </p:nvSpPr>
        <p:spPr>
          <a:xfrm>
            <a:off x="2138045" y="413385"/>
            <a:ext cx="85242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ru-RU" altLang="en-US" sz="36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Игровые методы</a:t>
            </a:r>
            <a:r>
              <a:rPr lang="ru-RU" altLang="en-US" sz="28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 </a:t>
            </a:r>
            <a:endParaRPr lang="ru-RU" altLang="en-US" sz="2800" b="1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</a:endParaRPr>
          </a:p>
        </p:txBody>
      </p:sp>
      <p:pic>
        <p:nvPicPr>
          <p:cNvPr id="101" name="Изображение 100"/>
          <p:cNvPicPr/>
          <p:nvPr/>
        </p:nvPicPr>
        <p:blipFill>
          <a:blip r:embed="rId1"/>
          <a:stretch>
            <a:fillRect/>
          </a:stretch>
        </p:blipFill>
        <p:spPr>
          <a:xfrm>
            <a:off x="6463030" y="2806700"/>
            <a:ext cx="5210810" cy="38125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070" y="1619250"/>
            <a:ext cx="5591810" cy="38125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heel spokes="8"/>
      </p:transition>
    </mc:Choice>
    <mc:Fallback>
      <p:transition spd="slow">
        <p:wheel spokes="8"/>
      </p:transition>
    </mc:Fallback>
  </mc:AlternateContent>
</p:sld>
</file>

<file path=ppt/theme/theme1.xml><?xml version="1.0" encoding="utf-8"?>
<a:theme xmlns:a="http://schemas.openxmlformats.org/drawingml/2006/main" name="Blue Waves">
  <a:themeElements>
    <a:clrScheme name="Blue Waves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66CC"/>
      </a:accent1>
      <a:accent2>
        <a:srgbClr val="3399FF"/>
      </a:accent2>
      <a:accent3>
        <a:srgbClr val="FFFFFF"/>
      </a:accent3>
      <a:accent4>
        <a:srgbClr val="000000"/>
      </a:accent4>
      <a:accent5>
        <a:srgbClr val="AAB8E2"/>
      </a:accent5>
      <a:accent6>
        <a:srgbClr val="2D8AE7"/>
      </a:accent6>
      <a:hlink>
        <a:srgbClr val="CC3300"/>
      </a:hlink>
      <a:folHlink>
        <a:srgbClr val="996600"/>
      </a:folHlink>
    </a:clrScheme>
    <a:fontScheme name="Blue Waves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Blue Wav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66CC"/>
        </a:accent1>
        <a:accent2>
          <a:srgbClr val="3399FF"/>
        </a:accent2>
        <a:accent3>
          <a:srgbClr val="FFFFFF"/>
        </a:accent3>
        <a:accent4>
          <a:srgbClr val="000000"/>
        </a:accent4>
        <a:accent5>
          <a:srgbClr val="AAB8E2"/>
        </a:accent5>
        <a:accent6>
          <a:srgbClr val="2D8AE7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微软雅黑"/>
        <a:ea typeface=""/>
        <a:cs typeface=""/>
        <a:font script="Jpan" typeface="游ゴシック Light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微软雅黑"/>
        <a:ea typeface=""/>
        <a:cs typeface=""/>
        <a:font script="Jpan" typeface="游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2374</Words>
  <Application>WPS Presentation</Application>
  <PresentationFormat>宽屏</PresentationFormat>
  <Paragraphs>52</Paragraphs>
  <Slides>10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19" baseType="lpstr">
      <vt:lpstr>Arial</vt:lpstr>
      <vt:lpstr>SimSun</vt:lpstr>
      <vt:lpstr>Wingdings</vt:lpstr>
      <vt:lpstr>Times New Roman</vt:lpstr>
      <vt:lpstr>MS Mincho</vt:lpstr>
      <vt:lpstr>Segoe Print</vt:lpstr>
      <vt:lpstr>Microsoft YaHei</vt:lpstr>
      <vt:lpstr>Arial Unicode MS</vt:lpstr>
      <vt:lpstr>Blue Waves</vt:lpstr>
      <vt:lpstr>          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1</cp:lastModifiedBy>
  <cp:revision>5</cp:revision>
  <dcterms:created xsi:type="dcterms:W3CDTF">2023-04-06T13:06:00Z</dcterms:created>
  <dcterms:modified xsi:type="dcterms:W3CDTF">2023-04-06T18:58:38Z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1049-11.2.0.11486</vt:lpwstr>
  </property>
  <property fmtid="{D5CDD505-2E9C-101B-9397-08002B2CF9AE}" pid="3" name="ICV">
    <vt:lpwstr>18E8A8B1AAF146C085ADF1EC83E6E3B8</vt:lpwstr>
  </property>
</Properties>
</file>