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6D1"/>
    <a:srgbClr val="FFF5C9"/>
    <a:srgbClr val="FFFFBD"/>
    <a:srgbClr val="FFF0AF"/>
    <a:srgbClr val="E0F1B9"/>
    <a:srgbClr val="FFE781"/>
    <a:srgbClr val="68C529"/>
    <a:srgbClr val="FFF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3;&#1085;&#1072;\Desktop\&#1050;&#1054;&#1053;&#1050;&#1059;&#1056;&#1057;\&#1043;&#1088;&#1072;&#1092;&#1080;&#108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Процентное</a:t>
            </a:r>
            <a:r>
              <a:rPr lang="ru-RU" sz="1100"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соотношение поступление выпускников программы в организации профессионального образования по профилю</a:t>
            </a:r>
            <a:endParaRPr lang="ru-RU" sz="11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обучение в проф.техникумах</c:v>
                </c:pt>
              </c:strCache>
            </c:strRef>
          </c:tx>
          <c:spPr>
            <a:solidFill>
              <a:srgbClr val="33CC33"/>
            </a:solidFill>
            <a:ln>
              <a:solidFill>
                <a:srgbClr val="76B531"/>
              </a:solidFill>
            </a:ln>
            <a:effectLst/>
            <a:sp3d>
              <a:contourClr>
                <a:srgbClr val="76B531"/>
              </a:contourClr>
            </a:sp3d>
          </c:spPr>
          <c:invertIfNegative val="0"/>
          <c:dLbls>
            <c:dLbl>
              <c:idx val="1"/>
              <c:layout>
                <c:manualLayout>
                  <c:x val="1.7188459177409455E-2"/>
                  <c:y val="-1.4960259601733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4F-41D4-B964-3A1271364641}"/>
                </c:ext>
              </c:extLst>
            </c:dLbl>
            <c:dLbl>
              <c:idx val="2"/>
              <c:layout>
                <c:manualLayout>
                  <c:x val="1.4732965009208013E-2"/>
                  <c:y val="-1.4960259601733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4F-41D4-B964-3A12713646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28A028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Sheet1!$C$2:$G$2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Sheet1!$C$3:$G$3</c:f>
              <c:numCache>
                <c:formatCode>0%</c:formatCode>
                <c:ptCount val="5"/>
                <c:pt idx="0">
                  <c:v>0.57999999999999996</c:v>
                </c:pt>
                <c:pt idx="1">
                  <c:v>0.44</c:v>
                </c:pt>
                <c:pt idx="2">
                  <c:v>0.4</c:v>
                </c:pt>
                <c:pt idx="3">
                  <c:v>0.28999999999999998</c:v>
                </c:pt>
                <c:pt idx="4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4F-41D4-B964-3A1271364641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обучение в проф. колледжах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643953345610803E-2"/>
                  <c:y val="-2.2440389402599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4F-41D4-B964-3A1271364641}"/>
                </c:ext>
              </c:extLst>
            </c:dLbl>
            <c:dLbl>
              <c:idx val="1"/>
              <c:layout>
                <c:manualLayout>
                  <c:x val="2.2099447513812064E-2"/>
                  <c:y val="-2.2440389402599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4F-41D4-B964-3A1271364641}"/>
                </c:ext>
              </c:extLst>
            </c:dLbl>
            <c:dLbl>
              <c:idx val="2"/>
              <c:layout>
                <c:manualLayout>
                  <c:x val="4.91098833640270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4F-41D4-B964-3A1271364641}"/>
                </c:ext>
              </c:extLst>
            </c:dLbl>
            <c:dLbl>
              <c:idx val="3"/>
              <c:layout>
                <c:manualLayout>
                  <c:x val="1.7188459177409365E-2"/>
                  <c:y val="-1.1220194701299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4F-41D4-B964-3A1271364641}"/>
                </c:ext>
              </c:extLst>
            </c:dLbl>
            <c:dLbl>
              <c:idx val="4"/>
              <c:layout>
                <c:manualLayout>
                  <c:x val="1.2277470841006752E-2"/>
                  <c:y val="-1.1220194701299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4F-41D4-B964-3A12713646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00FF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Sheet1!$C$2:$G$2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Sheet1!$C$4:$G$4</c:f>
              <c:numCache>
                <c:formatCode>0%</c:formatCode>
                <c:ptCount val="5"/>
                <c:pt idx="0">
                  <c:v>0.24</c:v>
                </c:pt>
                <c:pt idx="1">
                  <c:v>0.28999999999999998</c:v>
                </c:pt>
                <c:pt idx="2">
                  <c:v>0.17</c:v>
                </c:pt>
                <c:pt idx="3">
                  <c:v>0.62</c:v>
                </c:pt>
                <c:pt idx="4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4F-41D4-B964-3A1271364641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обучение в ВУЗах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0EA00"/>
              </a:solidFill>
            </a:ln>
            <a:effectLst/>
            <a:sp3d>
              <a:contourClr>
                <a:srgbClr val="F0EA00"/>
              </a:contourClr>
            </a:sp3d>
          </c:spPr>
          <c:invertIfNegative val="0"/>
          <c:dLbls>
            <c:dLbl>
              <c:idx val="0"/>
              <c:layout>
                <c:manualLayout>
                  <c:x val="3.192142418661751E-2"/>
                  <c:y val="-1.1220194701300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44F-41D4-B964-3A1271364641}"/>
                </c:ext>
              </c:extLst>
            </c:dLbl>
            <c:dLbl>
              <c:idx val="1"/>
              <c:layout>
                <c:manualLayout>
                  <c:x val="2.7010435850214766E-2"/>
                  <c:y val="7.48012980086657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44F-41D4-B964-3A1271364641}"/>
                </c:ext>
              </c:extLst>
            </c:dLbl>
            <c:dLbl>
              <c:idx val="2"/>
              <c:layout>
                <c:manualLayout>
                  <c:x val="2.2099447513812154E-2"/>
                  <c:y val="-6.856706441536443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44F-41D4-B964-3A1271364641}"/>
                </c:ext>
              </c:extLst>
            </c:dLbl>
            <c:dLbl>
              <c:idx val="3"/>
              <c:layout>
                <c:manualLayout>
                  <c:x val="2.455494168201359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44F-41D4-B964-3A1271364641}"/>
                </c:ext>
              </c:extLst>
            </c:dLbl>
            <c:dLbl>
              <c:idx val="4"/>
              <c:layout>
                <c:manualLayout>
                  <c:x val="4.174340085942295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44F-41D4-B964-3A12713646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Sheet1!$C$2:$G$2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Sheet1!$C$5:$G$5</c:f>
              <c:numCache>
                <c:formatCode>0%</c:formatCode>
                <c:ptCount val="5"/>
                <c:pt idx="0">
                  <c:v>0.18</c:v>
                </c:pt>
                <c:pt idx="1">
                  <c:v>0.27</c:v>
                </c:pt>
                <c:pt idx="2">
                  <c:v>0.43</c:v>
                </c:pt>
                <c:pt idx="3">
                  <c:v>0.09</c:v>
                </c:pt>
                <c:pt idx="4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44F-41D4-B964-3A12713646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62411311"/>
        <c:axId val="1666111599"/>
        <c:axId val="0"/>
      </c:bar3DChart>
      <c:catAx>
        <c:axId val="1662411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666111599"/>
        <c:crosses val="autoZero"/>
        <c:auto val="1"/>
        <c:lblAlgn val="ctr"/>
        <c:lblOffset val="100"/>
        <c:noMultiLvlLbl val="0"/>
      </c:catAx>
      <c:valAx>
        <c:axId val="166611159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662411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1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23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65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616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040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3153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862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185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88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242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056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40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04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904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495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339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477A4-9761-4E10-AACC-97C125040B52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B706450-947A-41C5-A99F-4B277AB72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93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as-turizm.ru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12F4B-CF2A-4CA2-808F-9729FDF25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641446"/>
            <a:ext cx="7766936" cy="1119116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дополнительного образования Анжеро-Судженского городского округа «Станция юных туристов»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br>
              <a:rPr lang="ru-RU" sz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6D8695-0FC1-4E85-A12C-1A5E80DAA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9269" y="2156345"/>
            <a:ext cx="8578629" cy="382137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 ПРАКТИКА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«Дополнительная общеразвивающая программа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«Юный туристский судья»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средство профориентации обучающихся»</a:t>
            </a: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сайта образовательной организации: </a:t>
            </a:r>
            <a:r>
              <a:rPr lang="en-US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https://as-turizm.ru/</a:t>
            </a:r>
            <a:endParaRPr lang="ru-RU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Авторы-разработчики: Закревский Владимир Николаевич, педагог-организатор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Подосенова Елена Григорьевна, методист</a:t>
            </a: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07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7EE9F-E197-43EE-BD8E-FD0F1074F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6" y="33664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ОБРАЗВАТЕЛЬНАЯ ПРАКТИКА: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C959A0-CDAC-4454-B1CD-FAEF86334B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«Дополнительная общеразвивающая программа «Юный туристский судья» как средство профориентации обучающихся»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https://as-turizm.ru/metod/program/p28.pdf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2B2265-0C5A-4D29-8A6C-507EA5F71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2279176"/>
            <a:ext cx="4184034" cy="2648426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«#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ПРОтуризм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инструкторы и юные судьи: кадровый резерв. </a:t>
            </a:r>
          </a:p>
        </p:txBody>
      </p:sp>
      <p:pic>
        <p:nvPicPr>
          <p:cNvPr id="5" name="Рисунок 4" descr="https://www.pngjoy.com/pngl/870/10244572_dr-logo-health-and-wellness-logo-png-hd.png">
            <a:extLst>
              <a:ext uri="{FF2B5EF4-FFF2-40B4-BE49-F238E27FC236}">
                <a16:creationId xmlns:a16="http://schemas.microsoft.com/office/drawing/2014/main" id="{21C44434-2F74-42C9-8770-92F2988DDE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4" y="203507"/>
            <a:ext cx="1000125" cy="101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75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C82C4-4591-421F-A018-895681076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071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ПРАКТИКА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518B54-C3CF-4C22-86C6-88453FE563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Приоритетное направление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профессиональному самоопределению обучающихся обусловленная разнообразием видов деятельности, которые заложены в программе «Юный туристский судья»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67B0D1-3AD9-440F-9169-3BECCE73BB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обучающихся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Обучающие, демонстрирующие высокие образовательные результаты, прошедшие курс подготовки по программе «Школа безопасности» а также имеющими звание «Юный турист» или «Юный путешественник» (3-9 ступеней).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www.pngjoy.com/pngl/870/10244572_dr-logo-health-and-wellness-logo-png-hd.png">
            <a:extLst>
              <a:ext uri="{FF2B5EF4-FFF2-40B4-BE49-F238E27FC236}">
                <a16:creationId xmlns:a16="http://schemas.microsoft.com/office/drawing/2014/main" id="{B43EEA9F-1B5D-4D7C-B26F-652BE1F49D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4" y="203507"/>
            <a:ext cx="1000125" cy="101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071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911BB-263D-478D-A32A-1FA07CD80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86518"/>
            <a:ext cx="8596668" cy="2024419"/>
          </a:xfrm>
        </p:spPr>
        <p:txBody>
          <a:bodyPr>
            <a:normAutofit/>
          </a:bodyPr>
          <a:lstStyle/>
          <a:p>
            <a:pPr algn="ctr"/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ПРАКТИКА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эффективной системы подготовки юных судей с учётом востребованности их участия в различных мероприятиях и их индивидуальных особенностей и способностей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3EB348-0B43-4A65-B085-335D174E1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442949"/>
            <a:ext cx="4184035" cy="4064758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и внедрить систему эффективной подготовки и отбора юных судей;</a:t>
            </a:r>
          </a:p>
          <a:p>
            <a:pPr lvl="0"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систему критериев отбора учащихся для последующего их выдвижения на судейство соревнований;</a:t>
            </a:r>
          </a:p>
          <a:p>
            <a:pPr lvl="0"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и внедрить методы повышения качества специальной подготовки юных туристских судей;</a:t>
            </a:r>
          </a:p>
          <a:p>
            <a:pPr lvl="0"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усовершенствовать систему оценки качества судейства и</a:t>
            </a:r>
          </a:p>
          <a:p>
            <a:pPr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повышению профессионального уровня юных судей;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40C7CE-9BD6-481F-8E48-B26A2D506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67" y="2442948"/>
            <a:ext cx="4184035" cy="3944203"/>
          </a:xfrm>
        </p:spPr>
        <p:txBody>
          <a:bodyPr>
            <a:noAutofit/>
          </a:bodyPr>
          <a:lstStyle/>
          <a:p>
            <a:pPr lvl="0"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качество судейства соревнований, проводимых в рамках муниципалитета;</a:t>
            </a:r>
          </a:p>
          <a:p>
            <a:pPr lvl="0"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материально-техническую базу для обучения юных судей;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условия выдачи удостоверений «Юный туристский судья» по окончании сроков обучения и успешной сдачи экзаменов по теоретической и практической подготовке</a:t>
            </a:r>
          </a:p>
        </p:txBody>
      </p:sp>
      <p:pic>
        <p:nvPicPr>
          <p:cNvPr id="5" name="Рисунок 4" descr="https://www.pngjoy.com/pngl/870/10244572_dr-logo-health-and-wellness-logo-png-hd.png">
            <a:extLst>
              <a:ext uri="{FF2B5EF4-FFF2-40B4-BE49-F238E27FC236}">
                <a16:creationId xmlns:a16="http://schemas.microsoft.com/office/drawing/2014/main" id="{F87386E1-FEB5-46D1-85FA-ED07A989721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4" y="203507"/>
            <a:ext cx="1000125" cy="101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997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C754-0F60-46E7-BB39-A188140A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9880"/>
            <a:ext cx="8596668" cy="65964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 ПРАКТИКА</a:t>
            </a:r>
          </a:p>
        </p:txBody>
      </p:sp>
      <p:sp>
        <p:nvSpPr>
          <p:cNvPr id="6" name="Выноска: стрелка вниз 5">
            <a:extLst>
              <a:ext uri="{FF2B5EF4-FFF2-40B4-BE49-F238E27FC236}">
                <a16:creationId xmlns:a16="http://schemas.microsoft.com/office/drawing/2014/main" id="{E8FA0C27-937A-41C9-B472-2F79AA6F4091}"/>
              </a:ext>
            </a:extLst>
          </p:cNvPr>
          <p:cNvSpPr/>
          <p:nvPr/>
        </p:nvSpPr>
        <p:spPr>
          <a:xfrm>
            <a:off x="3092277" y="1173708"/>
            <a:ext cx="3766782" cy="914400"/>
          </a:xfrm>
          <a:prstGeom prst="down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accent1">
                  <a:lumMod val="45000"/>
                  <a:lumOff val="55000"/>
                </a:schemeClr>
              </a:gs>
              <a:gs pos="48000">
                <a:srgbClr val="E0F1B9"/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mpd="tri">
            <a:solidFill>
              <a:srgbClr val="68C52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  практики</a:t>
            </a:r>
          </a:p>
        </p:txBody>
      </p:sp>
      <p:sp>
        <p:nvSpPr>
          <p:cNvPr id="7" name="Прямоугольник: загнутый угол 6">
            <a:extLst>
              <a:ext uri="{FF2B5EF4-FFF2-40B4-BE49-F238E27FC236}">
                <a16:creationId xmlns:a16="http://schemas.microsoft.com/office/drawing/2014/main" id="{520464DD-542B-42F8-9543-9BF02F5ED0CC}"/>
              </a:ext>
            </a:extLst>
          </p:cNvPr>
          <p:cNvSpPr/>
          <p:nvPr/>
        </p:nvSpPr>
        <p:spPr>
          <a:xfrm>
            <a:off x="1647622" y="2282294"/>
            <a:ext cx="2104135" cy="1666569"/>
          </a:xfrm>
          <a:prstGeom prst="foldedCorner">
            <a:avLst>
              <a:gd name="adj" fmla="val 2523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rgbClr val="FFFFC9"/>
              </a:gs>
              <a:gs pos="48000">
                <a:srgbClr val="FFFFBD"/>
              </a:gs>
              <a:gs pos="79000">
                <a:srgbClr val="E0F1B9"/>
              </a:gs>
            </a:gsLst>
            <a:lin ang="5400000" scaled="1"/>
          </a:gradFill>
          <a:ln w="41275">
            <a:solidFill>
              <a:srgbClr val="68C52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знания о правилах судейства туристских соревнований</a:t>
            </a:r>
          </a:p>
        </p:txBody>
      </p:sp>
      <p:sp>
        <p:nvSpPr>
          <p:cNvPr id="8" name="Прямоугольник: загнутый угол 7">
            <a:extLst>
              <a:ext uri="{FF2B5EF4-FFF2-40B4-BE49-F238E27FC236}">
                <a16:creationId xmlns:a16="http://schemas.microsoft.com/office/drawing/2014/main" id="{F33E4F75-9B7B-40C9-B031-090C984305F1}"/>
              </a:ext>
            </a:extLst>
          </p:cNvPr>
          <p:cNvSpPr/>
          <p:nvPr/>
        </p:nvSpPr>
        <p:spPr>
          <a:xfrm>
            <a:off x="1888455" y="4355687"/>
            <a:ext cx="2713702" cy="1666570"/>
          </a:xfrm>
          <a:prstGeom prst="foldedCorner">
            <a:avLst>
              <a:gd name="adj" fmla="val 25239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rgbClr val="FFF0AF"/>
              </a:gs>
              <a:gs pos="48000">
                <a:srgbClr val="FFFFBD"/>
              </a:gs>
              <a:gs pos="79000">
                <a:srgbClr val="E0F1B9"/>
              </a:gs>
            </a:gsLst>
            <a:path path="circle">
              <a:fillToRect l="100000" t="100000"/>
            </a:path>
            <a:tileRect r="-100000" b="-100000"/>
          </a:gradFill>
          <a:ln w="41275">
            <a:solidFill>
              <a:srgbClr val="68C52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знания по организации и судейству туристских соревнований и соревнований «Школа безопасности»</a:t>
            </a:r>
          </a:p>
        </p:txBody>
      </p:sp>
      <p:sp>
        <p:nvSpPr>
          <p:cNvPr id="9" name="Прямоугольник: загнутый угол 8">
            <a:extLst>
              <a:ext uri="{FF2B5EF4-FFF2-40B4-BE49-F238E27FC236}">
                <a16:creationId xmlns:a16="http://schemas.microsoft.com/office/drawing/2014/main" id="{0FA35153-1A18-47AC-BA2D-BF1883892F00}"/>
              </a:ext>
            </a:extLst>
          </p:cNvPr>
          <p:cNvSpPr/>
          <p:nvPr/>
        </p:nvSpPr>
        <p:spPr>
          <a:xfrm>
            <a:off x="5338479" y="4355687"/>
            <a:ext cx="2713702" cy="1666569"/>
          </a:xfrm>
          <a:prstGeom prst="foldedCorner">
            <a:avLst>
              <a:gd name="adj" fmla="val 25239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rgbClr val="FFFFC9"/>
              </a:gs>
              <a:gs pos="48000">
                <a:srgbClr val="FFFFBD"/>
              </a:gs>
              <a:gs pos="79000">
                <a:srgbClr val="E0F1B9"/>
              </a:gs>
            </a:gsLst>
            <a:path path="circle">
              <a:fillToRect l="100000" t="100000"/>
            </a:path>
            <a:tileRect r="-100000" b="-100000"/>
          </a:gradFill>
          <a:ln w="41275">
            <a:solidFill>
              <a:srgbClr val="68C52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обучены практическим навыкам судейства туристских соревнований и соревнований «Школа безопасности»</a:t>
            </a:r>
          </a:p>
        </p:txBody>
      </p:sp>
      <p:sp>
        <p:nvSpPr>
          <p:cNvPr id="10" name="Прямоугольник: загнутый угол 9">
            <a:extLst>
              <a:ext uri="{FF2B5EF4-FFF2-40B4-BE49-F238E27FC236}">
                <a16:creationId xmlns:a16="http://schemas.microsoft.com/office/drawing/2014/main" id="{4D7384FC-A627-41CE-ADFA-67B347C17EDD}"/>
              </a:ext>
            </a:extLst>
          </p:cNvPr>
          <p:cNvSpPr/>
          <p:nvPr/>
        </p:nvSpPr>
        <p:spPr>
          <a:xfrm>
            <a:off x="6295978" y="2300747"/>
            <a:ext cx="2104135" cy="1666569"/>
          </a:xfrm>
          <a:prstGeom prst="foldedCorner">
            <a:avLst>
              <a:gd name="adj" fmla="val 25239"/>
            </a:avLst>
          </a:prstGeom>
          <a:gradFill>
            <a:gsLst>
              <a:gs pos="0">
                <a:srgbClr val="FFF0AF"/>
              </a:gs>
              <a:gs pos="37000">
                <a:srgbClr val="E0F1B9"/>
              </a:gs>
              <a:gs pos="67000">
                <a:srgbClr val="E0F1B9"/>
              </a:gs>
              <a:gs pos="89000">
                <a:srgbClr val="FFF0AF"/>
              </a:gs>
            </a:gsLst>
            <a:lin ang="5400000" scaled="1"/>
          </a:gradFill>
          <a:ln w="41275">
            <a:solidFill>
              <a:srgbClr val="68C52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представления о работе различных судейских служб</a:t>
            </a:r>
          </a:p>
        </p:txBody>
      </p:sp>
      <p:pic>
        <p:nvPicPr>
          <p:cNvPr id="12" name="Рисунок 11" descr="https://www.pngjoy.com/pngl/870/10244572_dr-logo-health-and-wellness-logo-png-hd.png">
            <a:extLst>
              <a:ext uri="{FF2B5EF4-FFF2-40B4-BE49-F238E27FC236}">
                <a16:creationId xmlns:a16="http://schemas.microsoft.com/office/drawing/2014/main" id="{980CAE85-88D4-46B3-866E-66E1459F30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4" y="203507"/>
            <a:ext cx="1000125" cy="101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9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020B1-5EA5-4B7E-AC39-CA8447F6E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190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ПРАКТИКА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B2B705-2DA1-4425-A0A4-F182346C7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3530" y="2214283"/>
            <a:ext cx="7950472" cy="3227872"/>
          </a:xfrm>
          <a:gradFill flip="none" rotWithShape="1">
            <a:gsLst>
              <a:gs pos="0">
                <a:srgbClr val="FFF5C9"/>
              </a:gs>
              <a:gs pos="24000">
                <a:srgbClr val="FFFFBD"/>
              </a:gs>
              <a:gs pos="48000">
                <a:srgbClr val="FFF6D1"/>
              </a:gs>
              <a:gs pos="79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жизнь обучающихся более интересной, эмоциональной, насыщенной. Развиваются личностные качества обучающихся, формируются отношения взаимовыручки, сопереживание, способность радоваться успеху товарищей.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становятся требовательными к себе и другим.</a:t>
            </a: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практика нацелена на создание комфортной среды для подростка, включенного в различные виды деятельности: учебную, игровую, традиционную совместную деятельность с учащимися, педагогами и родителями.</a:t>
            </a:r>
          </a:p>
        </p:txBody>
      </p:sp>
      <p:sp>
        <p:nvSpPr>
          <p:cNvPr id="4" name="Выноска: стрелка вниз 3">
            <a:extLst>
              <a:ext uri="{FF2B5EF4-FFF2-40B4-BE49-F238E27FC236}">
                <a16:creationId xmlns:a16="http://schemas.microsoft.com/office/drawing/2014/main" id="{48AA3905-73C7-4B3D-92D1-49BCAE32B868}"/>
              </a:ext>
            </a:extLst>
          </p:cNvPr>
          <p:cNvSpPr/>
          <p:nvPr/>
        </p:nvSpPr>
        <p:spPr>
          <a:xfrm>
            <a:off x="3092277" y="1131095"/>
            <a:ext cx="3766782" cy="914400"/>
          </a:xfrm>
          <a:prstGeom prst="downArrowCallout">
            <a:avLst/>
          </a:prstGeom>
          <a:gradFill>
            <a:gsLst>
              <a:gs pos="0">
                <a:srgbClr val="FFF0AF"/>
              </a:gs>
              <a:gs pos="24000">
                <a:srgbClr val="FFFFBD"/>
              </a:gs>
              <a:gs pos="48000">
                <a:srgbClr val="FFF0AF"/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mpd="tri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Воспитательный эффект</a:t>
            </a:r>
          </a:p>
        </p:txBody>
      </p:sp>
      <p:pic>
        <p:nvPicPr>
          <p:cNvPr id="5" name="Рисунок 4" descr="https://www.pngjoy.com/pngl/870/10244572_dr-logo-health-and-wellness-logo-png-hd.png">
            <a:extLst>
              <a:ext uri="{FF2B5EF4-FFF2-40B4-BE49-F238E27FC236}">
                <a16:creationId xmlns:a16="http://schemas.microsoft.com/office/drawing/2014/main" id="{BF39CBB3-1BEA-4DE8-987F-DB05F4D2295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4" y="203507"/>
            <a:ext cx="1000125" cy="101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292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BEE1B-3663-45C8-BDA7-15405C7A7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686" y="322004"/>
            <a:ext cx="8596668" cy="61451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 ПРАКТИКА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2976E0-39CA-4625-9545-04B6E1FD2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224116"/>
            <a:ext cx="9189337" cy="200578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общеразвивающая программа «Юный туристский судья» направлена на подготовку обучающихся для участия в судействе соревнований на муниципальном уровне и получения звания «Юный спортивный судья».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учебного периода ребята знакомятся с различными должностями судейской коллеги, таких как гл. судья, гл. секретарь, нач. дистанции, старший судья этапа, судья старта-финиша, судья-информатор</a:t>
            </a:r>
            <a:r>
              <a:rPr lang="ru-RU" dirty="0"/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49F537-3DEB-41EF-8435-26425C210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40" y="3160706"/>
            <a:ext cx="2367665" cy="15784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992146-AF4C-424D-AD16-08AD40F2D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53" y="3160706"/>
            <a:ext cx="2367665" cy="15784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E9E0BD-4492-40FE-9124-F1CA76B3F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86" y="3160706"/>
            <a:ext cx="2367666" cy="15784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40A39C-8386-43E4-9628-DE3CFF28B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45" y="4957553"/>
            <a:ext cx="2367663" cy="15784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5D1EAD-1F18-4E73-8CCE-725717C78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231" y="4957553"/>
            <a:ext cx="2367663" cy="1578442"/>
          </a:xfrm>
          <a:prstGeom prst="rect">
            <a:avLst/>
          </a:prstGeom>
        </p:spPr>
      </p:pic>
      <p:pic>
        <p:nvPicPr>
          <p:cNvPr id="10" name="Рисунок 9" descr="https://www.pngjoy.com/pngl/870/10244572_dr-logo-health-and-wellness-logo-png-hd.png">
            <a:extLst>
              <a:ext uri="{FF2B5EF4-FFF2-40B4-BE49-F238E27FC236}">
                <a16:creationId xmlns:a16="http://schemas.microsoft.com/office/drawing/2014/main" id="{2F1F2FCE-9F7D-4CFE-8209-5D5CCA044DE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4" y="203507"/>
            <a:ext cx="1000125" cy="101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55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5D6A5-7265-40E1-8069-882A69C36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 ПРАКТИКА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1B812F-1BC8-42D1-9C99-E67B66810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63405"/>
            <a:ext cx="2689124" cy="17927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468F61-1D93-4EDE-95C9-E014C7B93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88" y="2055352"/>
            <a:ext cx="2013112" cy="27472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D9A4DE-6A29-484E-B2A0-812A9FCE8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18" y="1363407"/>
            <a:ext cx="2738284" cy="19254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11A32C-7C1B-4DC7-A0BD-C7615DD96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6" y="3971551"/>
            <a:ext cx="2888228" cy="19254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766620-635A-43CE-B3F3-70CF9CD6F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18" y="3991989"/>
            <a:ext cx="2888228" cy="1925485"/>
          </a:xfrm>
          <a:prstGeom prst="rect">
            <a:avLst/>
          </a:prstGeom>
        </p:spPr>
      </p:pic>
      <p:pic>
        <p:nvPicPr>
          <p:cNvPr id="8" name="Рисунок 7" descr="https://www.pngjoy.com/pngl/870/10244572_dr-logo-health-and-wellness-logo-png-hd.png">
            <a:extLst>
              <a:ext uri="{FF2B5EF4-FFF2-40B4-BE49-F238E27FC236}">
                <a16:creationId xmlns:a16="http://schemas.microsoft.com/office/drawing/2014/main" id="{BD10C3D6-C9CB-4DEA-B255-CF15E3C1C24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4" y="203507"/>
            <a:ext cx="1000125" cy="101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322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2CA14-EF50-40F0-AD38-363639391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1322"/>
            <a:ext cx="8596668" cy="6050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 ПРАКТИКА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sp>
        <p:nvSpPr>
          <p:cNvPr id="35" name="Объект 34">
            <a:extLst>
              <a:ext uri="{FF2B5EF4-FFF2-40B4-BE49-F238E27FC236}">
                <a16:creationId xmlns:a16="http://schemas.microsoft.com/office/drawing/2014/main" id="{2382F097-5BB0-4F80-AD66-4A7B1E8BF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3286" y="1201003"/>
            <a:ext cx="4644764" cy="910158"/>
          </a:xfrm>
          <a:prstGeom prst="down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accent1">
                  <a:lumMod val="45000"/>
                  <a:lumOff val="55000"/>
                </a:schemeClr>
              </a:gs>
              <a:gs pos="48000">
                <a:srgbClr val="E0F1B9"/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mpd="tri">
            <a:solidFill>
              <a:srgbClr val="68C52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 практики</a:t>
            </a:r>
          </a:p>
        </p:txBody>
      </p:sp>
      <p:graphicFrame>
        <p:nvGraphicFramePr>
          <p:cNvPr id="38" name="Диаграмма 37">
            <a:extLst>
              <a:ext uri="{FF2B5EF4-FFF2-40B4-BE49-F238E27FC236}">
                <a16:creationId xmlns:a16="http://schemas.microsoft.com/office/drawing/2014/main" id="{D79C6DE0-25B3-47E5-B649-9ABAD6D3CB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5758679"/>
              </p:ext>
            </p:extLst>
          </p:nvPr>
        </p:nvGraphicFramePr>
        <p:xfrm>
          <a:off x="1312673" y="2195370"/>
          <a:ext cx="7572020" cy="4053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9" name="Рисунок 38" descr="https://www.pngjoy.com/pngl/870/10244572_dr-logo-health-and-wellness-logo-png-hd.png">
            <a:extLst>
              <a:ext uri="{FF2B5EF4-FFF2-40B4-BE49-F238E27FC236}">
                <a16:creationId xmlns:a16="http://schemas.microsoft.com/office/drawing/2014/main" id="{1D0C6BE9-8239-457F-BEE7-12741DED8E3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4" y="203507"/>
            <a:ext cx="1000125" cy="101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58144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347</TotalTime>
  <Words>484</Words>
  <Application>Microsoft Office PowerPoint</Application>
  <PresentationFormat>Широкоэкранный</PresentationFormat>
  <Paragraphs>64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Times New Roman</vt:lpstr>
      <vt:lpstr>Trebuchet MS</vt:lpstr>
      <vt:lpstr>Wingdings 3</vt:lpstr>
      <vt:lpstr>Аспект</vt:lpstr>
      <vt:lpstr>Муниципальное бюджетное учреждение дополнительного образования Анжеро-Судженского городского округа «Станция юных туристов»   </vt:lpstr>
      <vt:lpstr>ОБРАЗВАТЕЛЬНАЯ ПРАКТИКА:</vt:lpstr>
      <vt:lpstr>ОБРАЗОВАТЕЛЬНАЯ ПРАКТИКА</vt:lpstr>
      <vt:lpstr> ОБРАЗОВАТЕЛЬНАЯ ПРАКТИКА   ЦЕЛЬ: Разработка эффективной системы подготовки юных судей с учётом востребованности их участия в различных мероприятиях и их индивидуальных особенностей и способностей</vt:lpstr>
      <vt:lpstr>ОБРАЗОВАТЕЛЬНАЯ  ПРАКТИКА</vt:lpstr>
      <vt:lpstr>ОБРАЗОВАТЕЛЬНАЯ ПРАКТИКА</vt:lpstr>
      <vt:lpstr>ОБРАЗОВАТЕЛЬНАЯ  ПРАКТИКА</vt:lpstr>
      <vt:lpstr>ОБРАЗОВАТЕЛЬНАЯ  ПРАКТИКА</vt:lpstr>
      <vt:lpstr>ОБРАЗОВАТЕЛЬНАЯ  ПРАКТИКА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учреждение дополнительного образования Анжеро-Судженского городского округа «Станция юных туристов»   </dc:title>
  <dc:creator>Елна</dc:creator>
  <cp:lastModifiedBy>Елна</cp:lastModifiedBy>
  <cp:revision>25</cp:revision>
  <dcterms:created xsi:type="dcterms:W3CDTF">2023-04-18T07:21:41Z</dcterms:created>
  <dcterms:modified xsi:type="dcterms:W3CDTF">2023-04-19T06:44:32Z</dcterms:modified>
</cp:coreProperties>
</file>