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изменений установок на «альтруизм-эгоизм», «процесс</a:t>
            </a:r>
            <a:r>
              <a:rPr lang="ru-RU" sz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результат»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Нач. срез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Ориентация на процесс</c:v>
                </c:pt>
                <c:pt idx="1">
                  <c:v>Ориентация на результат</c:v>
                </c:pt>
                <c:pt idx="2">
                  <c:v>Ориентация на альтруизм</c:v>
                </c:pt>
                <c:pt idx="3">
                  <c:v>Ориентация на эгоизм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74.099999999999994</c:v>
                </c:pt>
                <c:pt idx="1">
                  <c:v>43.9</c:v>
                </c:pt>
                <c:pt idx="2">
                  <c:v>34.6</c:v>
                </c:pt>
                <c:pt idx="3">
                  <c:v>49.8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0-D8E1-4652-A964-8A262885C95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итог.срез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Ориентация на процесс</c:v>
                </c:pt>
                <c:pt idx="1">
                  <c:v>Ориентация на результат</c:v>
                </c:pt>
                <c:pt idx="2">
                  <c:v>Ориентация на альтруизм</c:v>
                </c:pt>
                <c:pt idx="3">
                  <c:v>Ориентация на эгоизм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61.8</c:v>
                </c:pt>
                <c:pt idx="1">
                  <c:v>67.400000000000006</c:v>
                </c:pt>
                <c:pt idx="2">
                  <c:v>59.2</c:v>
                </c:pt>
                <c:pt idx="3">
                  <c:v>19.8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1-D8E1-4652-A964-8A262885C9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0338031"/>
        <c:axId val="680328879"/>
        <c:axId val="0"/>
      </c:bar3DChart>
      <c:catAx>
        <c:axId val="680338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328879"/>
        <c:crosses val="autoZero"/>
        <c:auto val="1"/>
        <c:lblAlgn val="ctr"/>
        <c:lblOffset val="100"/>
        <c:noMultiLvlLbl val="0"/>
      </c:catAx>
      <c:valAx>
        <c:axId val="6803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803380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изменений установок на «труд-свободу» и «власть – деньги»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нач. срез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ориентация на труд</c:v>
                </c:pt>
                <c:pt idx="1">
                  <c:v>ориентация на свободу</c:v>
                </c:pt>
                <c:pt idx="2">
                  <c:v>ориентация на власть</c:v>
                </c:pt>
                <c:pt idx="3">
                  <c:v>ориентация на деньги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34.799999999999997</c:v>
                </c:pt>
                <c:pt idx="1">
                  <c:v>95.6</c:v>
                </c:pt>
                <c:pt idx="2">
                  <c:v>67.900000000000006</c:v>
                </c:pt>
                <c:pt idx="3">
                  <c:v>96.4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0-9F5E-453B-9132-DDC98D88846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итог.срез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ориентация на труд</c:v>
                </c:pt>
                <c:pt idx="1">
                  <c:v>ориентация на свободу</c:v>
                </c:pt>
                <c:pt idx="2">
                  <c:v>ориентация на власть</c:v>
                </c:pt>
                <c:pt idx="3">
                  <c:v>ориентация на деньги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59.1</c:v>
                </c:pt>
                <c:pt idx="1">
                  <c:v>71.400000000000006</c:v>
                </c:pt>
                <c:pt idx="2">
                  <c:v>42.8</c:v>
                </c:pt>
                <c:pt idx="3">
                  <c:v>72.400000000000006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1-9F5E-453B-9132-DDC98D8884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7336287"/>
        <c:axId val="617335039"/>
        <c:axId val="0"/>
      </c:bar3DChart>
      <c:catAx>
        <c:axId val="617336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7335039"/>
        <c:crosses val="autoZero"/>
        <c:auto val="1"/>
        <c:lblAlgn val="ctr"/>
        <c:lblOffset val="100"/>
        <c:noMultiLvlLbl val="0"/>
      </c:catAx>
      <c:valAx>
        <c:axId val="617335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7336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82C8-EF12-458A-A6A7-F6BFB440F75E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6B1-EFDB-4677-8F85-AE7EAFDDB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311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82C8-EF12-458A-A6A7-F6BFB440F75E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6B1-EFDB-4677-8F85-AE7EAFDDB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63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82C8-EF12-458A-A6A7-F6BFB440F75E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6B1-EFDB-4677-8F85-AE7EAFDDB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6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82C8-EF12-458A-A6A7-F6BFB440F75E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6B1-EFDB-4677-8F85-AE7EAFDDB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50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82C8-EF12-458A-A6A7-F6BFB440F75E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6B1-EFDB-4677-8F85-AE7EAFDDB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52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82C8-EF12-458A-A6A7-F6BFB440F75E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6B1-EFDB-4677-8F85-AE7EAFDDB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31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82C8-EF12-458A-A6A7-F6BFB440F75E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6B1-EFDB-4677-8F85-AE7EAFDDB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48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82C8-EF12-458A-A6A7-F6BFB440F75E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6B1-EFDB-4677-8F85-AE7EAFDDB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14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82C8-EF12-458A-A6A7-F6BFB440F75E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6B1-EFDB-4677-8F85-AE7EAFDDB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40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82C8-EF12-458A-A6A7-F6BFB440F75E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6B1-EFDB-4677-8F85-AE7EAFDDB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9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82C8-EF12-458A-A6A7-F6BFB440F75E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6B1-EFDB-4677-8F85-AE7EAFDDB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08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882C8-EF12-458A-A6A7-F6BFB440F75E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9C6B1-EFDB-4677-8F85-AE7EAFDDB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97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37822" y="1447060"/>
            <a:ext cx="10147177" cy="20951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Панель методик и технологий образовательной практики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профилактике асоциального поведения подростков школ в рамках реализации дополнительной образовательной общеразвивающей программы </a:t>
            </a:r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«Социальная реклама – в школы»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3021" y="3850612"/>
            <a:ext cx="6641977" cy="1848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Авторский коллектив :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Кискаев Ислам Арсланович - методист, кандидат педагогических наук</a:t>
            </a:r>
          </a:p>
          <a:p>
            <a:pPr algn="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Москвина Виктория Эдуардовна - заместитель директора по УВР, 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педагог </a:t>
            </a:r>
          </a:p>
          <a:p>
            <a:pPr algn="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Резвов Алексей Владимирович, социальный педагог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37821" y="134646"/>
            <a:ext cx="10147177" cy="11082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дополнительного образования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психолого-педагогической медицинской и социальной помощи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Невского района Санкт - Петербурга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901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162425" y="319084"/>
            <a:ext cx="4448175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ТЕХНОЛОГИИ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9336101" y="2714553"/>
            <a:ext cx="2693971" cy="11494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технология</a:t>
            </a:r>
          </a:p>
        </p:txBody>
      </p:sp>
      <p:sp>
        <p:nvSpPr>
          <p:cNvPr id="3" name="Овал 2"/>
          <p:cNvSpPr/>
          <p:nvPr/>
        </p:nvSpPr>
        <p:spPr>
          <a:xfrm>
            <a:off x="9336102" y="4234838"/>
            <a:ext cx="2693971" cy="11494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индивидуального сопровождения</a:t>
            </a:r>
          </a:p>
        </p:txBody>
      </p:sp>
      <p:sp>
        <p:nvSpPr>
          <p:cNvPr id="5" name="Овал 4"/>
          <p:cNvSpPr/>
          <p:nvPr/>
        </p:nvSpPr>
        <p:spPr>
          <a:xfrm>
            <a:off x="9336103" y="5686399"/>
            <a:ext cx="2693971" cy="11494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сотрудничества</a:t>
            </a:r>
          </a:p>
        </p:txBody>
      </p:sp>
      <p:sp>
        <p:nvSpPr>
          <p:cNvPr id="6" name="Овал 5"/>
          <p:cNvSpPr/>
          <p:nvPr/>
        </p:nvSpPr>
        <p:spPr>
          <a:xfrm>
            <a:off x="9336103" y="1194269"/>
            <a:ext cx="2693971" cy="11494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построения учебного процесса по программе</a:t>
            </a:r>
          </a:p>
        </p:txBody>
      </p:sp>
      <p:sp>
        <p:nvSpPr>
          <p:cNvPr id="11" name="Пятиугольник 10"/>
          <p:cNvSpPr/>
          <p:nvPr/>
        </p:nvSpPr>
        <p:spPr>
          <a:xfrm>
            <a:off x="148815" y="1196441"/>
            <a:ext cx="9001125" cy="1149477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формирование позитивных социально – нравственных установок к социальным нормам общества.</a:t>
            </a:r>
          </a:p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приемы: презентация, практические занятия, тренинг, диспут, метод проектов и др. 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148815" y="2715637"/>
            <a:ext cx="9001125" cy="1149479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стимулировать интерес обучающихся к проявлениям асоциального поведения и через создание социальных роликов формирование у обучающихся первой ступени в «лестнице изменения собственного поведения» </a:t>
            </a:r>
          </a:p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Этапы: работа в командах, консультирование, помощь в подготовке проекта и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выступлении.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148814" y="4234835"/>
            <a:ext cx="9001125" cy="114948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оказание поддержки и помощи обучающемуся и его родителям в решении задач, связанных с развитием, обучением, воспитанием и социализацией</a:t>
            </a:r>
          </a:p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направления: диагностика, групповое и индивидуальное консультирование, профилактические беседы и дискуссии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148814" y="5686399"/>
            <a:ext cx="9001125" cy="1141415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организацию совместной работы обучающихся в малых группах, где ведущая идея обучения – учиться вместе, а не просто помогать друг другу, осознавать свои успехи и успехи товарищей.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действия: размещение рабочих мест детей, чтобы они могли видеть лица друг друга;  работа в малых группах (4-5 чел.); формулировка вопросов для каждому участника малой группы, обсуждение вопросов в группе.</a:t>
            </a:r>
          </a:p>
        </p:txBody>
      </p:sp>
    </p:spTree>
    <p:extLst>
      <p:ext uri="{BB962C8B-B14F-4D97-AF65-F5344CB8AC3E}">
        <p14:creationId xmlns:p14="http://schemas.microsoft.com/office/powerpoint/2010/main" val="2743959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1349" y="155575"/>
            <a:ext cx="6562725" cy="41592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 образовательной практики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075" y="571500"/>
            <a:ext cx="11972925" cy="6162675"/>
          </a:xfrm>
          <a:solidFill>
            <a:srgbClr val="FEF6F0"/>
          </a:solidFill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отбора на курс обучения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ранней адресной диагностики проявлений асоциального поведения подростков школ (методика «Аист»). Разработана коллективом авторов ГБУ ДО ЦППМСП Невского района и реализуется в 5-11 классах 55 школ района. </a:t>
            </a:r>
            <a:r>
              <a:rPr lang="ru-RU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методики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классные руководители по результатам своих наблюдений 1 раз в 2 недели по 4 критериям (маркерам) и 1 раз в месяц (ещё по 4 критериям) оценивают поведение обучающихся. По результатам данной диагностики специалисты служб сопровождения проводят профилактическую работу.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Ульянова, И. А. Особенности функционально-структурной модели ранней адресной профилактики асоциального поведения подростков школ на районном уровне / И. А. Ульянова, И. А. Кискаев // Инновационные научные исследования. – 2022. – № 11-4(23). – С. 126-141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URL : https://ip-journal.ru/gallery/2022-T-254-11-4v23.pdf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способы процесса обучения:</a:t>
            </a:r>
          </a:p>
          <a:p>
            <a:pPr marL="342900" indent="-342900">
              <a:spcBef>
                <a:spcPts val="0"/>
              </a:spcBef>
              <a:buAutoNum type="arabicParenR"/>
            </a:pP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Цель: донести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полноценную информацию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материале обучения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удобной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форме. В процессе обучения используется каждое занятие.</a:t>
            </a:r>
          </a:p>
          <a:p>
            <a:pPr marL="342900" indent="-342900">
              <a:spcBef>
                <a:spcPts val="0"/>
              </a:spcBef>
              <a:buAutoNum type="arabicParenR"/>
            </a:pP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занятия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Цель: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научно-теоретических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и овладение определенными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 На практические занятия по созданию социальных роликов по программе отведено 54 часа из 64 часов, предусмотренных программой. На данных занятиях обучающиеся в малых группах (4-5 чел.) проходят все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ступени производства социального видеоролика профилактического содержания, начиная от создания идеи, видеосъемки, монтажа и последующего размещения итогового продукта в социальных сетях.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AutoNum type="arabicParenR"/>
            </a:pP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развитие правовых знаний,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позитивных социальных установок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группы.</a:t>
            </a:r>
          </a:p>
          <a:p>
            <a:pPr marL="342900" indent="-342900">
              <a:spcBef>
                <a:spcPts val="0"/>
              </a:spcBef>
              <a:buAutoNum type="arabicParenR"/>
            </a:pP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Диспут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осознание обучающимися позитивного и негативного в поведенческих ситуациях и отношениях к окружающим и общественным нормам.</a:t>
            </a:r>
          </a:p>
          <a:p>
            <a:pPr marL="342900" indent="-342900">
              <a:spcBef>
                <a:spcPts val="0"/>
              </a:spcBef>
              <a:buAutoNum type="arabicParenR"/>
            </a:pP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Сочетание метода проектов и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метода «портфолио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создание социального видеоролика профилактического характера и размещение его в социальной сети Вконтакте.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диагностики результативности обучения: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AutoNum type="arabicParenR"/>
            </a:pP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наблюдений за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 в начале и конце обучения по курсу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Отслеживание: изменения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 активность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готовность к деятельности 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AutoNum type="arabicParenR"/>
            </a:pP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«Показатели оценки социального видеоролика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оценка созданных группой видеороликов.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AutoNum type="arabicParenR"/>
            </a:pP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«Моя группа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рефлексия обучающимися причин своего отношения к общению 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одногруппниками.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AutoNum type="arabicParenR"/>
            </a:pP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на тему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знаний обучающихся об истории и содержании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волонтерского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движения.</a:t>
            </a:r>
          </a:p>
          <a:p>
            <a:pPr marL="342900" lvl="0" indent="-342900">
              <a:spcBef>
                <a:spcPts val="0"/>
              </a:spcBef>
              <a:buFont typeface="Arial" panose="020B0604020202020204" pitchFamily="34" charset="0"/>
              <a:buAutoNum type="arabicParenR"/>
            </a:pPr>
            <a:r>
              <a:rPr 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диагностики социально–психологических установок в мотивационно–потребностной сфере Потемкиной О.Ф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динамики изменений в степени выраженности и взаимосвязи между собой социально–психологических установок как у отдельного подростка, так и группы подростков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целом.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[Электронный ресурс] // Методика диагностики социально-психологических установок в мотивационно-потребностной сфере О.Ф. Потемкиной – Свободный доступ из сети Интернет. – http://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psy-resultat.ru/page176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6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1750" y="473074"/>
            <a:ext cx="5629275" cy="600392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Рекомендуемая тематика роликов для обучающихся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– сирот в семьи.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сплоченной семьи.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родителей к своим детям.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чтению книг.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Недопустимость жестокого обращения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 телефона доверия.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с одноклассниками и сверстниками.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Здоровый образ жизни.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правил дорожного движения.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Бережное отношение к природе.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к Родине.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чуткость к пожилым людям.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Мой город мечты.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Мусор? У него тоже есть дом! и др.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19075" y="1425574"/>
            <a:ext cx="5600700" cy="40989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практики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457200">
              <a:buFont typeface="Arial" panose="020B0604020202020204" pitchFamily="34" charset="0"/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в использовании курса обучения подростков ОУ созданию социальной рекламы с целью профилактики их асоциального поведения. Предполагается, что обучающийся, который увлечется популярной среди подростков и молодежи деятельностью (создание роликов для социальных сетей, сайтов), разрабатывая профилактическую направленность ролика, постарается соответствовать тому, что рекламирует. </a:t>
            </a:r>
          </a:p>
          <a:p>
            <a:pPr marL="0" indent="45720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Попытки найти аналогичные программы в Интернете не дали положительного результата.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356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9775" y="155576"/>
            <a:ext cx="8391525" cy="35877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применения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етодик и технологий образовательной практики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2875" y="514351"/>
            <a:ext cx="11887200" cy="33147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расширился объём правовых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обучающихся о наказаниях за асоциальные поступки, через самостоятельное нахождение соответствующих статей административного и уголовного кодексов на занятиях;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об истории и современном состоянии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волонтерской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в России и возможностях организации волонтерского отряда у себя в школе;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понятии социальной рекламы с профилактическим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содержанием и способах создания социальных видеороликов с профилактическим содержанием;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психологических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о самом себе и общении с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окружающими. Результаты анкетирования по анкете «Моя группа» показывают существенную позитивную динамику изменений обучающихся к групповой работе: от  24,7 % до 41,3 % от результатов первоначального анкетирования;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сформированы умения обучающихся разрабатывать ролики по социальной рекламе по профилактике асоциального поведения (умения определять сюжет, композицию, производить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видеосъемку). Ссылки на три ролика приведены в методической рамке;</a:t>
            </a:r>
          </a:p>
          <a:p>
            <a:r>
              <a:rPr 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Происходят заметные изменения в сфере социальных установок обучающихся (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диагностики социально-психологических установок в мотивационно-потребностной сфере О.Ф.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Потемкиной: диаграммы 1 и 2. Показатели в процентах от числа обученных за 2021 – 2022 учебных год.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61522754"/>
              </p:ext>
            </p:extLst>
          </p:nvPr>
        </p:nvGraphicFramePr>
        <p:xfrm>
          <a:off x="234949" y="3829050"/>
          <a:ext cx="5210175" cy="302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289463516"/>
              </p:ext>
            </p:extLst>
          </p:nvPr>
        </p:nvGraphicFramePr>
        <p:xfrm>
          <a:off x="5695950" y="3667125"/>
          <a:ext cx="6083300" cy="3190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9457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6950" y="2838449"/>
            <a:ext cx="7208299" cy="13228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7035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804</Words>
  <Application>Microsoft Office PowerPoint</Application>
  <PresentationFormat>Широкоэкранный</PresentationFormat>
  <Paragraphs>68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Методики  образовательной практики</vt:lpstr>
      <vt:lpstr>Презентация PowerPoint</vt:lpstr>
      <vt:lpstr>Результаты применения методик и технологий образовательной практики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Islam</dc:creator>
  <cp:lastModifiedBy>Пользователь</cp:lastModifiedBy>
  <cp:revision>35</cp:revision>
  <dcterms:created xsi:type="dcterms:W3CDTF">2023-04-21T09:19:43Z</dcterms:created>
  <dcterms:modified xsi:type="dcterms:W3CDTF">2023-04-21T15:19:26Z</dcterms:modified>
</cp:coreProperties>
</file>