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4" r:id="rId3"/>
    <p:sldId id="259" r:id="rId4"/>
    <p:sldId id="260" r:id="rId5"/>
    <p:sldId id="272" r:id="rId6"/>
    <p:sldId id="267" r:id="rId7"/>
    <p:sldId id="271" r:id="rId8"/>
    <p:sldId id="263" r:id="rId9"/>
    <p:sldId id="261" r:id="rId10"/>
    <p:sldId id="27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08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Количество участников </a:t>
            </a:r>
            <a:r>
              <a:rPr lang="ru-RU" sz="1600" baseline="0" dirty="0" smtClean="0"/>
              <a:t> игр проекта </a:t>
            </a:r>
          </a:p>
          <a:p>
            <a:pPr>
              <a:defRPr sz="1600"/>
            </a:pPr>
            <a:r>
              <a:rPr lang="ru-RU" sz="1600" baseline="0" dirty="0" smtClean="0"/>
              <a:t>«Ориентирование в школьных дворах»</a:t>
            </a:r>
            <a:endParaRPr lang="ru-RU" sz="1600" dirty="0"/>
          </a:p>
        </c:rich>
      </c:tx>
      <c:layout>
        <c:manualLayout>
          <c:xMode val="edge"/>
          <c:yMode val="edge"/>
          <c:x val="0.1271529488916642"/>
          <c:y val="5.61853892384897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261882189575293E-2"/>
          <c:y val="0.14785761744284254"/>
          <c:w val="0.56585691317957265"/>
          <c:h val="0.760567500607398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колличество детей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</c:v>
                </c:pt>
                <c:pt idx="1">
                  <c:v>87</c:v>
                </c:pt>
                <c:pt idx="2">
                  <c:v>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5207504"/>
        <c:axId val="755202608"/>
      </c:barChart>
      <c:catAx>
        <c:axId val="75520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55202608"/>
        <c:crosses val="autoZero"/>
        <c:auto val="1"/>
        <c:lblAlgn val="ctr"/>
        <c:lblOffset val="100"/>
        <c:noMultiLvlLbl val="0"/>
      </c:catAx>
      <c:valAx>
        <c:axId val="75520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520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D54D1-73B9-416F-AFFE-0DEF571059D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B379D38-126C-45B3-B36C-49E105C14558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rgbClr val="002060"/>
              </a:solidFill>
            </a:rPr>
            <a:t>Игровые тренинги с целью профориентации школьников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rgbClr val="002060"/>
              </a:solidFill>
            </a:rPr>
            <a:t>в области военно-прикладных профессий рамках учебных военных сборов для старшеклассников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rgbClr val="002060"/>
              </a:solidFill>
            </a:rPr>
            <a:t>(400 человек  ежегодно)</a:t>
          </a:r>
          <a:endParaRPr lang="ru-RU" dirty="0">
            <a:solidFill>
              <a:srgbClr val="002060"/>
            </a:solidFill>
          </a:endParaRPr>
        </a:p>
      </dgm:t>
    </dgm:pt>
    <dgm:pt modelId="{3B59080E-514E-4E25-B4C4-AB4B859F5835}" type="parTrans" cxnId="{7541CB47-A484-4081-81B6-29E0ED6CA287}">
      <dgm:prSet/>
      <dgm:spPr/>
      <dgm:t>
        <a:bodyPr/>
        <a:lstStyle/>
        <a:p>
          <a:endParaRPr lang="ru-RU"/>
        </a:p>
      </dgm:t>
    </dgm:pt>
    <dgm:pt modelId="{B955150D-7E4E-4B97-82C9-997DF4525735}" type="sibTrans" cxnId="{7541CB47-A484-4081-81B6-29E0ED6CA287}">
      <dgm:prSet/>
      <dgm:spPr/>
      <dgm:t>
        <a:bodyPr/>
        <a:lstStyle/>
        <a:p>
          <a:endParaRPr lang="ru-RU"/>
        </a:p>
      </dgm:t>
    </dgm:pt>
    <dgm:pt modelId="{86F76CFC-4FFB-438C-9255-850E023F9B4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Популяризация радиоспорта через игровые программы и тренинги для детей  и родителей – вход на образовательный маршрут , привлечение к занятиям по ДООП</a:t>
          </a:r>
        </a:p>
        <a:p>
          <a:r>
            <a:rPr lang="ru-RU" dirty="0" smtClean="0">
              <a:solidFill>
                <a:srgbClr val="002060"/>
              </a:solidFill>
            </a:rPr>
            <a:t>(около 200 человек ежегодно)</a:t>
          </a:r>
          <a:endParaRPr lang="ru-RU" dirty="0">
            <a:solidFill>
              <a:srgbClr val="002060"/>
            </a:solidFill>
          </a:endParaRPr>
        </a:p>
      </dgm:t>
    </dgm:pt>
    <dgm:pt modelId="{3948500A-ECBA-4A62-BD98-06540C963D5E}" type="parTrans" cxnId="{65AFD96F-7754-44F0-8DF0-81434B300DC6}">
      <dgm:prSet/>
      <dgm:spPr/>
      <dgm:t>
        <a:bodyPr/>
        <a:lstStyle/>
        <a:p>
          <a:endParaRPr lang="ru-RU"/>
        </a:p>
      </dgm:t>
    </dgm:pt>
    <dgm:pt modelId="{A134F191-B862-426C-AE08-DFEB78458D16}" type="sibTrans" cxnId="{65AFD96F-7754-44F0-8DF0-81434B300DC6}">
      <dgm:prSet/>
      <dgm:spPr/>
      <dgm:t>
        <a:bodyPr/>
        <a:lstStyle/>
        <a:p>
          <a:endParaRPr lang="ru-RU"/>
        </a:p>
      </dgm:t>
    </dgm:pt>
    <dgm:pt modelId="{3685BD35-494C-4CFC-85DC-25F172667EC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Обеспечение условий для приобретения компетенций наставников и судей  спортсменами-</a:t>
          </a:r>
          <a:r>
            <a:rPr lang="ru-RU" dirty="0" err="1" smtClean="0">
              <a:solidFill>
                <a:srgbClr val="002060"/>
              </a:solidFill>
            </a:rPr>
            <a:t>радиомногоборцами</a:t>
          </a:r>
          <a:r>
            <a:rPr lang="ru-RU" dirty="0" smtClean="0">
              <a:solidFill>
                <a:srgbClr val="002060"/>
              </a:solidFill>
            </a:rPr>
            <a:t>, проявляющими таланты и способности</a:t>
          </a:r>
        </a:p>
        <a:p>
          <a:endParaRPr lang="ru-RU" dirty="0">
            <a:solidFill>
              <a:srgbClr val="002060"/>
            </a:solidFill>
          </a:endParaRPr>
        </a:p>
      </dgm:t>
    </dgm:pt>
    <dgm:pt modelId="{D64BEE0C-F60C-4C5C-858A-FFBE5E25C26A}" type="parTrans" cxnId="{D2DC0449-960F-46DF-B780-DE64B013E6A8}">
      <dgm:prSet/>
      <dgm:spPr/>
      <dgm:t>
        <a:bodyPr/>
        <a:lstStyle/>
        <a:p>
          <a:endParaRPr lang="ru-RU"/>
        </a:p>
      </dgm:t>
    </dgm:pt>
    <dgm:pt modelId="{8E20FE76-F8B3-4412-AB9C-21C42CC801C4}" type="sibTrans" cxnId="{D2DC0449-960F-46DF-B780-DE64B013E6A8}">
      <dgm:prSet/>
      <dgm:spPr/>
      <dgm:t>
        <a:bodyPr/>
        <a:lstStyle/>
        <a:p>
          <a:endParaRPr lang="ru-RU"/>
        </a:p>
      </dgm:t>
    </dgm:pt>
    <dgm:pt modelId="{1B9D3A9B-8AF5-4228-83E1-4E77AE24F10A}" type="pres">
      <dgm:prSet presAssocID="{1A9D54D1-73B9-416F-AFFE-0DEF571059D2}" presName="Name0" presStyleCnt="0">
        <dgm:presLayoutVars>
          <dgm:dir/>
          <dgm:resizeHandles val="exact"/>
        </dgm:presLayoutVars>
      </dgm:prSet>
      <dgm:spPr/>
    </dgm:pt>
    <dgm:pt modelId="{0DF6997E-0165-41C0-A1CD-CA7E29CAF5A3}" type="pres">
      <dgm:prSet presAssocID="{1A9D54D1-73B9-416F-AFFE-0DEF571059D2}" presName="fgShape" presStyleLbl="fgShp" presStyleIdx="0" presStyleCnt="1"/>
      <dgm:spPr/>
    </dgm:pt>
    <dgm:pt modelId="{4DF7203E-98D8-45A9-9A10-7AA758D57F11}" type="pres">
      <dgm:prSet presAssocID="{1A9D54D1-73B9-416F-AFFE-0DEF571059D2}" presName="linComp" presStyleCnt="0"/>
      <dgm:spPr/>
    </dgm:pt>
    <dgm:pt modelId="{98675DFB-A053-47F2-BC7F-85EA8BED5248}" type="pres">
      <dgm:prSet presAssocID="{DB379D38-126C-45B3-B36C-49E105C14558}" presName="compNode" presStyleCnt="0"/>
      <dgm:spPr/>
    </dgm:pt>
    <dgm:pt modelId="{316FFADA-11F0-4389-A84C-8BF7E8594C72}" type="pres">
      <dgm:prSet presAssocID="{DB379D38-126C-45B3-B36C-49E105C14558}" presName="bkgdShape" presStyleLbl="node1" presStyleIdx="0" presStyleCnt="3"/>
      <dgm:spPr/>
      <dgm:t>
        <a:bodyPr/>
        <a:lstStyle/>
        <a:p>
          <a:endParaRPr lang="ru-RU"/>
        </a:p>
      </dgm:t>
    </dgm:pt>
    <dgm:pt modelId="{5BA5589F-604D-4234-A8D2-61C4CE14850C}" type="pres">
      <dgm:prSet presAssocID="{DB379D38-126C-45B3-B36C-49E105C1455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EB08B-F9D8-4CA6-A8FD-C8DA1D9E8619}" type="pres">
      <dgm:prSet presAssocID="{DB379D38-126C-45B3-B36C-49E105C14558}" presName="invisiNode" presStyleLbl="node1" presStyleIdx="0" presStyleCnt="3"/>
      <dgm:spPr/>
    </dgm:pt>
    <dgm:pt modelId="{BB2BD96C-ADBB-4B4D-91F5-65EBD2B685EF}" type="pres">
      <dgm:prSet presAssocID="{DB379D38-126C-45B3-B36C-49E105C14558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23AE4BB1-1987-4457-B5F2-1E1BC99383F1}" type="pres">
      <dgm:prSet presAssocID="{B955150D-7E4E-4B97-82C9-997DF4525735}" presName="sibTrans" presStyleLbl="sibTrans2D1" presStyleIdx="0" presStyleCnt="0"/>
      <dgm:spPr/>
    </dgm:pt>
    <dgm:pt modelId="{0674068D-B8C2-4E89-8FC7-06109FDC0DA8}" type="pres">
      <dgm:prSet presAssocID="{86F76CFC-4FFB-438C-9255-850E023F9B43}" presName="compNode" presStyleCnt="0"/>
      <dgm:spPr/>
    </dgm:pt>
    <dgm:pt modelId="{9B966066-3E07-4781-AD09-AADB4ACD6F08}" type="pres">
      <dgm:prSet presAssocID="{86F76CFC-4FFB-438C-9255-850E023F9B43}" presName="bkgdShape" presStyleLbl="node1" presStyleIdx="1" presStyleCnt="3"/>
      <dgm:spPr/>
      <dgm:t>
        <a:bodyPr/>
        <a:lstStyle/>
        <a:p>
          <a:endParaRPr lang="ru-RU"/>
        </a:p>
      </dgm:t>
    </dgm:pt>
    <dgm:pt modelId="{7FDA0B13-FE88-491C-9A38-59853E3A3853}" type="pres">
      <dgm:prSet presAssocID="{86F76CFC-4FFB-438C-9255-850E023F9B4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74E59-CA68-481A-AD93-152FC360B742}" type="pres">
      <dgm:prSet presAssocID="{86F76CFC-4FFB-438C-9255-850E023F9B43}" presName="invisiNode" presStyleLbl="node1" presStyleIdx="1" presStyleCnt="3"/>
      <dgm:spPr/>
    </dgm:pt>
    <dgm:pt modelId="{31037A2A-7630-4697-9517-549B5BF07A1E}" type="pres">
      <dgm:prSet presAssocID="{86F76CFC-4FFB-438C-9255-850E023F9B4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E9FB537-50A2-42F9-8847-4B9F484B0EB6}" type="pres">
      <dgm:prSet presAssocID="{A134F191-B862-426C-AE08-DFEB78458D16}" presName="sibTrans" presStyleLbl="sibTrans2D1" presStyleIdx="0" presStyleCnt="0"/>
      <dgm:spPr/>
    </dgm:pt>
    <dgm:pt modelId="{FDF9BE17-4552-4A3E-BD72-C0CA596684B1}" type="pres">
      <dgm:prSet presAssocID="{3685BD35-494C-4CFC-85DC-25F172667ECF}" presName="compNode" presStyleCnt="0"/>
      <dgm:spPr/>
    </dgm:pt>
    <dgm:pt modelId="{B0CD013B-4CDC-427C-BBCB-4C8E9B96E8FF}" type="pres">
      <dgm:prSet presAssocID="{3685BD35-494C-4CFC-85DC-25F172667ECF}" presName="bkgdShape" presStyleLbl="node1" presStyleIdx="2" presStyleCnt="3"/>
      <dgm:spPr/>
      <dgm:t>
        <a:bodyPr/>
        <a:lstStyle/>
        <a:p>
          <a:endParaRPr lang="ru-RU"/>
        </a:p>
      </dgm:t>
    </dgm:pt>
    <dgm:pt modelId="{05EB6D73-411B-4155-BA3B-393F93DD096E}" type="pres">
      <dgm:prSet presAssocID="{3685BD35-494C-4CFC-85DC-25F172667EC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63295-ED52-4D90-A6F3-4F1CA91D8184}" type="pres">
      <dgm:prSet presAssocID="{3685BD35-494C-4CFC-85DC-25F172667ECF}" presName="invisiNode" presStyleLbl="node1" presStyleIdx="2" presStyleCnt="3"/>
      <dgm:spPr/>
    </dgm:pt>
    <dgm:pt modelId="{D1F3DEAE-38F8-4B24-8589-1DC98CAA3E3E}" type="pres">
      <dgm:prSet presAssocID="{3685BD35-494C-4CFC-85DC-25F172667ECF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BEFDC4C-64DF-4944-A2D7-EAD376BE8462}" type="presOf" srcId="{DB379D38-126C-45B3-B36C-49E105C14558}" destId="{5BA5589F-604D-4234-A8D2-61C4CE14850C}" srcOrd="1" destOrd="0" presId="urn:microsoft.com/office/officeart/2005/8/layout/hList7"/>
    <dgm:cxn modelId="{64591DB5-6905-4462-B6E0-B53A096B5421}" type="presOf" srcId="{B955150D-7E4E-4B97-82C9-997DF4525735}" destId="{23AE4BB1-1987-4457-B5F2-1E1BC99383F1}" srcOrd="0" destOrd="0" presId="urn:microsoft.com/office/officeart/2005/8/layout/hList7"/>
    <dgm:cxn modelId="{42B5E5E0-8545-4AF2-A3CE-B2645326EEC1}" type="presOf" srcId="{86F76CFC-4FFB-438C-9255-850E023F9B43}" destId="{7FDA0B13-FE88-491C-9A38-59853E3A3853}" srcOrd="1" destOrd="0" presId="urn:microsoft.com/office/officeart/2005/8/layout/hList7"/>
    <dgm:cxn modelId="{4023AC79-F93C-43DD-AE61-2A8CD3A27AC0}" type="presOf" srcId="{3685BD35-494C-4CFC-85DC-25F172667ECF}" destId="{B0CD013B-4CDC-427C-BBCB-4C8E9B96E8FF}" srcOrd="0" destOrd="0" presId="urn:microsoft.com/office/officeart/2005/8/layout/hList7"/>
    <dgm:cxn modelId="{D2DC0449-960F-46DF-B780-DE64B013E6A8}" srcId="{1A9D54D1-73B9-416F-AFFE-0DEF571059D2}" destId="{3685BD35-494C-4CFC-85DC-25F172667ECF}" srcOrd="2" destOrd="0" parTransId="{D64BEE0C-F60C-4C5C-858A-FFBE5E25C26A}" sibTransId="{8E20FE76-F8B3-4412-AB9C-21C42CC801C4}"/>
    <dgm:cxn modelId="{65AFD96F-7754-44F0-8DF0-81434B300DC6}" srcId="{1A9D54D1-73B9-416F-AFFE-0DEF571059D2}" destId="{86F76CFC-4FFB-438C-9255-850E023F9B43}" srcOrd="1" destOrd="0" parTransId="{3948500A-ECBA-4A62-BD98-06540C963D5E}" sibTransId="{A134F191-B862-426C-AE08-DFEB78458D16}"/>
    <dgm:cxn modelId="{1C8DC8A8-C5F2-4DC1-B45C-FD71A13912DD}" type="presOf" srcId="{86F76CFC-4FFB-438C-9255-850E023F9B43}" destId="{9B966066-3E07-4781-AD09-AADB4ACD6F08}" srcOrd="0" destOrd="0" presId="urn:microsoft.com/office/officeart/2005/8/layout/hList7"/>
    <dgm:cxn modelId="{29582CF3-79D3-4552-8FE5-266A46AB1040}" type="presOf" srcId="{1A9D54D1-73B9-416F-AFFE-0DEF571059D2}" destId="{1B9D3A9B-8AF5-4228-83E1-4E77AE24F10A}" srcOrd="0" destOrd="0" presId="urn:microsoft.com/office/officeart/2005/8/layout/hList7"/>
    <dgm:cxn modelId="{9D8EE32F-5854-435D-92B0-965FE0FD08A0}" type="presOf" srcId="{DB379D38-126C-45B3-B36C-49E105C14558}" destId="{316FFADA-11F0-4389-A84C-8BF7E8594C72}" srcOrd="0" destOrd="0" presId="urn:microsoft.com/office/officeart/2005/8/layout/hList7"/>
    <dgm:cxn modelId="{7541CB47-A484-4081-81B6-29E0ED6CA287}" srcId="{1A9D54D1-73B9-416F-AFFE-0DEF571059D2}" destId="{DB379D38-126C-45B3-B36C-49E105C14558}" srcOrd="0" destOrd="0" parTransId="{3B59080E-514E-4E25-B4C4-AB4B859F5835}" sibTransId="{B955150D-7E4E-4B97-82C9-997DF4525735}"/>
    <dgm:cxn modelId="{59EFF5B6-0DF0-4B75-9C0B-732E6635C25C}" type="presOf" srcId="{3685BD35-494C-4CFC-85DC-25F172667ECF}" destId="{05EB6D73-411B-4155-BA3B-393F93DD096E}" srcOrd="1" destOrd="0" presId="urn:microsoft.com/office/officeart/2005/8/layout/hList7"/>
    <dgm:cxn modelId="{F13B8189-25A2-4E84-83C8-4E64BF70569C}" type="presOf" srcId="{A134F191-B862-426C-AE08-DFEB78458D16}" destId="{DE9FB537-50A2-42F9-8847-4B9F484B0EB6}" srcOrd="0" destOrd="0" presId="urn:microsoft.com/office/officeart/2005/8/layout/hList7"/>
    <dgm:cxn modelId="{CACE2498-BE83-41EF-BA7D-A4353A04CFCC}" type="presParOf" srcId="{1B9D3A9B-8AF5-4228-83E1-4E77AE24F10A}" destId="{0DF6997E-0165-41C0-A1CD-CA7E29CAF5A3}" srcOrd="0" destOrd="0" presId="urn:microsoft.com/office/officeart/2005/8/layout/hList7"/>
    <dgm:cxn modelId="{17EAB842-C936-4480-814B-15AE257F1B36}" type="presParOf" srcId="{1B9D3A9B-8AF5-4228-83E1-4E77AE24F10A}" destId="{4DF7203E-98D8-45A9-9A10-7AA758D57F11}" srcOrd="1" destOrd="0" presId="urn:microsoft.com/office/officeart/2005/8/layout/hList7"/>
    <dgm:cxn modelId="{7EA7139C-D970-4596-BBB1-53B94F2FE352}" type="presParOf" srcId="{4DF7203E-98D8-45A9-9A10-7AA758D57F11}" destId="{98675DFB-A053-47F2-BC7F-85EA8BED5248}" srcOrd="0" destOrd="0" presId="urn:microsoft.com/office/officeart/2005/8/layout/hList7"/>
    <dgm:cxn modelId="{0C0E406B-1285-451B-AFD9-F1D8E4F71515}" type="presParOf" srcId="{98675DFB-A053-47F2-BC7F-85EA8BED5248}" destId="{316FFADA-11F0-4389-A84C-8BF7E8594C72}" srcOrd="0" destOrd="0" presId="urn:microsoft.com/office/officeart/2005/8/layout/hList7"/>
    <dgm:cxn modelId="{0D2E6E82-8436-4433-9412-71430E9160EB}" type="presParOf" srcId="{98675DFB-A053-47F2-BC7F-85EA8BED5248}" destId="{5BA5589F-604D-4234-A8D2-61C4CE14850C}" srcOrd="1" destOrd="0" presId="urn:microsoft.com/office/officeart/2005/8/layout/hList7"/>
    <dgm:cxn modelId="{D55636A9-2A06-495D-87C0-C8BDC858C57B}" type="presParOf" srcId="{98675DFB-A053-47F2-BC7F-85EA8BED5248}" destId="{330EB08B-F9D8-4CA6-A8FD-C8DA1D9E8619}" srcOrd="2" destOrd="0" presId="urn:microsoft.com/office/officeart/2005/8/layout/hList7"/>
    <dgm:cxn modelId="{F91E116D-46CC-4342-8DCA-5723E56B3B01}" type="presParOf" srcId="{98675DFB-A053-47F2-BC7F-85EA8BED5248}" destId="{BB2BD96C-ADBB-4B4D-91F5-65EBD2B685EF}" srcOrd="3" destOrd="0" presId="urn:microsoft.com/office/officeart/2005/8/layout/hList7"/>
    <dgm:cxn modelId="{4BB01831-C4AB-45E1-9957-E68A7E127F7F}" type="presParOf" srcId="{4DF7203E-98D8-45A9-9A10-7AA758D57F11}" destId="{23AE4BB1-1987-4457-B5F2-1E1BC99383F1}" srcOrd="1" destOrd="0" presId="urn:microsoft.com/office/officeart/2005/8/layout/hList7"/>
    <dgm:cxn modelId="{85C2C82E-1CC7-4B93-BE14-3ACD2509A106}" type="presParOf" srcId="{4DF7203E-98D8-45A9-9A10-7AA758D57F11}" destId="{0674068D-B8C2-4E89-8FC7-06109FDC0DA8}" srcOrd="2" destOrd="0" presId="urn:microsoft.com/office/officeart/2005/8/layout/hList7"/>
    <dgm:cxn modelId="{C6883C5B-2FFC-4817-AC02-1A53F7AECC89}" type="presParOf" srcId="{0674068D-B8C2-4E89-8FC7-06109FDC0DA8}" destId="{9B966066-3E07-4781-AD09-AADB4ACD6F08}" srcOrd="0" destOrd="0" presId="urn:microsoft.com/office/officeart/2005/8/layout/hList7"/>
    <dgm:cxn modelId="{28FEB146-2576-41D8-8AC2-1FE510B2F918}" type="presParOf" srcId="{0674068D-B8C2-4E89-8FC7-06109FDC0DA8}" destId="{7FDA0B13-FE88-491C-9A38-59853E3A3853}" srcOrd="1" destOrd="0" presId="urn:microsoft.com/office/officeart/2005/8/layout/hList7"/>
    <dgm:cxn modelId="{CF5C5F1C-C887-44A7-8725-9C80D4A8DC43}" type="presParOf" srcId="{0674068D-B8C2-4E89-8FC7-06109FDC0DA8}" destId="{9CF74E59-CA68-481A-AD93-152FC360B742}" srcOrd="2" destOrd="0" presId="urn:microsoft.com/office/officeart/2005/8/layout/hList7"/>
    <dgm:cxn modelId="{FF74A062-4A58-4A93-B3EE-0D382B19BFE4}" type="presParOf" srcId="{0674068D-B8C2-4E89-8FC7-06109FDC0DA8}" destId="{31037A2A-7630-4697-9517-549B5BF07A1E}" srcOrd="3" destOrd="0" presId="urn:microsoft.com/office/officeart/2005/8/layout/hList7"/>
    <dgm:cxn modelId="{71D7B5E8-9EA8-4144-8437-BB6A04E75663}" type="presParOf" srcId="{4DF7203E-98D8-45A9-9A10-7AA758D57F11}" destId="{DE9FB537-50A2-42F9-8847-4B9F484B0EB6}" srcOrd="3" destOrd="0" presId="urn:microsoft.com/office/officeart/2005/8/layout/hList7"/>
    <dgm:cxn modelId="{F6C2245A-75C2-4331-A550-D646D0529109}" type="presParOf" srcId="{4DF7203E-98D8-45A9-9A10-7AA758D57F11}" destId="{FDF9BE17-4552-4A3E-BD72-C0CA596684B1}" srcOrd="4" destOrd="0" presId="urn:microsoft.com/office/officeart/2005/8/layout/hList7"/>
    <dgm:cxn modelId="{F1DB9B02-DE32-4F3B-BE95-220D11F28492}" type="presParOf" srcId="{FDF9BE17-4552-4A3E-BD72-C0CA596684B1}" destId="{B0CD013B-4CDC-427C-BBCB-4C8E9B96E8FF}" srcOrd="0" destOrd="0" presId="urn:microsoft.com/office/officeart/2005/8/layout/hList7"/>
    <dgm:cxn modelId="{B4035D15-0D1A-424B-BCF1-F5A02C31674E}" type="presParOf" srcId="{FDF9BE17-4552-4A3E-BD72-C0CA596684B1}" destId="{05EB6D73-411B-4155-BA3B-393F93DD096E}" srcOrd="1" destOrd="0" presId="urn:microsoft.com/office/officeart/2005/8/layout/hList7"/>
    <dgm:cxn modelId="{4A9C3A8D-147A-4E9A-B577-3EE41C22BD2D}" type="presParOf" srcId="{FDF9BE17-4552-4A3E-BD72-C0CA596684B1}" destId="{F6063295-ED52-4D90-A6F3-4F1CA91D8184}" srcOrd="2" destOrd="0" presId="urn:microsoft.com/office/officeart/2005/8/layout/hList7"/>
    <dgm:cxn modelId="{B5616E2E-B566-479F-8FC6-37B42A35CDC5}" type="presParOf" srcId="{FDF9BE17-4552-4A3E-BD72-C0CA596684B1}" destId="{D1F3DEAE-38F8-4B24-8589-1DC98CAA3E3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FFADA-11F0-4389-A84C-8BF7E8594C72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Игровые тренинги с целью профориентации школьников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в области военно-прикладных профессий рамках учебных военных сборов для старшеклассников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002060"/>
              </a:solidFill>
            </a:rPr>
            <a:t>(400 человек  ежегодно)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1706" y="2167466"/>
        <a:ext cx="2655093" cy="2167466"/>
      </dsp:txXfrm>
    </dsp:sp>
    <dsp:sp modelId="{BB2BD96C-ADBB-4B4D-91F5-65EBD2B685EF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66066-3E07-4781-AD09-AADB4ACD6F08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Популяризация радиоспорта через игровые программы и тренинги для детей  и родителей – вход на образовательный маршрут , привлечение к занятиям по ДООП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(около 200 человек ежегодно)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2736453" y="2167466"/>
        <a:ext cx="2655093" cy="2167466"/>
      </dsp:txXfrm>
    </dsp:sp>
    <dsp:sp modelId="{31037A2A-7630-4697-9517-549B5BF07A1E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D013B-4CDC-427C-BBCB-4C8E9B96E8FF}">
      <dsp:nvSpPr>
        <dsp:cNvPr id="0" name=""/>
        <dsp:cNvSpPr/>
      </dsp:nvSpPr>
      <dsp:spPr>
        <a:xfrm>
          <a:off x="5471199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Обеспечение условий для приобретения компетенций наставников и судей  спортсменами-</a:t>
          </a:r>
          <a:r>
            <a:rPr lang="ru-RU" sz="1400" kern="1200" dirty="0" err="1" smtClean="0">
              <a:solidFill>
                <a:srgbClr val="002060"/>
              </a:solidFill>
            </a:rPr>
            <a:t>радиомногоборцами</a:t>
          </a:r>
          <a:r>
            <a:rPr lang="ru-RU" sz="1400" kern="1200" dirty="0" smtClean="0">
              <a:solidFill>
                <a:srgbClr val="002060"/>
              </a:solidFill>
            </a:rPr>
            <a:t>, проявляющими таланты и способности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002060"/>
            </a:solidFill>
          </a:endParaRPr>
        </a:p>
      </dsp:txBody>
      <dsp:txXfrm>
        <a:off x="5471199" y="2167466"/>
        <a:ext cx="2655093" cy="2167466"/>
      </dsp:txXfrm>
    </dsp:sp>
    <dsp:sp modelId="{D1F3DEAE-38F8-4B24-8589-1DC98CAA3E3E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6997E-0165-41C0-A1CD-CA7E29CAF5A3}">
      <dsp:nvSpPr>
        <dsp:cNvPr id="0" name=""/>
        <dsp:cNvSpPr/>
      </dsp:nvSpPr>
      <dsp:spPr>
        <a:xfrm>
          <a:off x="325119" y="4334933"/>
          <a:ext cx="7477760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5AB3E-81EE-47BD-97AC-6B9C479C064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D22F4-09A5-41E7-A02B-F88AB65C3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8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8133D1-C74B-4BBB-8AC3-59F431F3F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F856729-3604-4189-AFF3-17D15D34D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5DC07E-B856-47BD-BB44-D9DD6A7E9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6811283-AF32-4885-88E8-70DD4982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759BB1-9EAD-45D5-914E-461A8FF5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B82D88-3EF2-4CFE-9826-E72F2CCF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03" y="99000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A478467-D6A4-4888-A0F6-0A50FFB2808C}"/>
              </a:ext>
            </a:extLst>
          </p:cNvPr>
          <p:cNvSpPr/>
          <p:nvPr userDrawn="1"/>
        </p:nvSpPr>
        <p:spPr>
          <a:xfrm>
            <a:off x="0" y="1629000"/>
            <a:ext cx="12192000" cy="132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744F0124-1ECE-4873-A64F-812509AA9C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63525"/>
            <a:ext cx="10515600" cy="946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B0D3B3E7-EABF-485E-8742-9F2C0C4A2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29000"/>
            <a:ext cx="10507883" cy="247500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317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CA864DD-A6A2-488E-AEC9-E130A0877D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1184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2">
            <a:extLst>
              <a:ext uri="{FF2B5EF4-FFF2-40B4-BE49-F238E27FC236}">
                <a16:creationId xmlns="" xmlns:a16="http://schemas.microsoft.com/office/drawing/2014/main" id="{80102E0D-A8AA-4919-9585-229E13A5A8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57581" y="3420000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219D3523-1704-4342-A2B5-D66428D14B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04726" y="3420000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="" xmlns:a16="http://schemas.microsoft.com/office/drawing/2014/main" id="{D91506BE-0FFA-4607-90D4-6D03627ED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0482" y="3420000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="" xmlns:a16="http://schemas.microsoft.com/office/drawing/2014/main" id="{6B89AA82-F314-4295-9A64-81D213CB60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02810" y="3420000"/>
            <a:ext cx="2383937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6D8A02E8-835A-46E4-9F38-D291E959D5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46799" y="-1184"/>
            <a:ext cx="2437200" cy="3421184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2">
            <a:extLst>
              <a:ext uri="{FF2B5EF4-FFF2-40B4-BE49-F238E27FC236}">
                <a16:creationId xmlns="" xmlns:a16="http://schemas.microsoft.com/office/drawing/2014/main" id="{5E1C26CE-3015-419F-A1B2-C6418810C9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1563" y="-1184"/>
            <a:ext cx="2383937" cy="34211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>
            <a:extLst>
              <a:ext uri="{FF2B5EF4-FFF2-40B4-BE49-F238E27FC236}">
                <a16:creationId xmlns="" xmlns:a16="http://schemas.microsoft.com/office/drawing/2014/main" id="{75554382-6477-4F19-BE5F-0C31DA74FA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34201" y="1368000"/>
            <a:ext cx="2719750" cy="5499000"/>
          </a:xfrm>
          <a:solidFill>
            <a:schemeClr val="accent3"/>
          </a:solidFill>
        </p:spPr>
        <p:txBody>
          <a:bodyPr/>
          <a:lstStyle/>
          <a:p>
            <a:endParaRPr lang="ru-RU"/>
          </a:p>
        </p:txBody>
      </p:sp>
      <p:sp>
        <p:nvSpPr>
          <p:cNvPr id="5" name="Рисунок 2">
            <a:extLst>
              <a:ext uri="{FF2B5EF4-FFF2-40B4-BE49-F238E27FC236}">
                <a16:creationId xmlns="" xmlns:a16="http://schemas.microsoft.com/office/drawing/2014/main" id="{B7DFE74F-975C-4326-A296-61771DE33C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1975" y="1368000"/>
            <a:ext cx="2496001" cy="5499000"/>
          </a:xfr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="" xmlns:a16="http://schemas.microsoft.com/office/drawing/2014/main" id="{AD65C0D0-19AD-4919-96F6-EDBB609029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9750" y="1368000"/>
            <a:ext cx="2496001" cy="549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563B9765-5C31-43C0-9B7A-4B99F963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15" y="369787"/>
            <a:ext cx="337746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1E58AB27-3D93-4838-8490-C911CBAECC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049" y="2219225"/>
            <a:ext cx="3378138" cy="42689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5847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B06609-4BCE-4D59-B2A9-230BC2BC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6571C5-8602-463B-8680-623D16ED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92F123-7A08-49C3-A426-F4002BC9A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C6548AF-70F0-42A9-A1DF-9A95BEEA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4BD1C4-B9C6-46A9-90B5-598F16EA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7536D94-7FEA-4015-BC2B-E10C13A1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3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9F5709-E365-4C49-89DF-EA48DD197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189F4F5-68B1-4A87-877A-A9DFACFC5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0E8CC67-2B6F-4448-B696-3389AD14C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D337E4-4E5D-4AC1-AD01-51F96FD2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9DDEF70-79E6-4759-A9EA-F33CFFC2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E4C6935-EF6E-4A5C-AD40-C74417C0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5E2859-9593-42B3-8349-3A234C4D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2120ED3-0A98-4FEB-9636-FB19C0C79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A12881-D545-421F-8B24-2E7EAD65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AFF368-3F5E-4C5C-9200-24B50A09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D50449-8FE1-45AE-829A-348D78B2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8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27A66FC-7C8C-4EA8-9D12-AEFD7E8DC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3D37BEE-7D50-4651-9497-BEC43806B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E35387-80DD-4418-A2C5-FBA82D43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2A4DC9C-F6D1-4C23-B670-0398A2FE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88AF36-33FC-4DF0-B9AB-AEF92A96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FB528B-4022-481C-B4C4-547E2E58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93A88FE-2B8F-4A7F-8115-58A11752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962E446-084A-4B5F-8B64-A7A2870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FB9AD15-C6D5-4FF2-A8FA-F855066B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5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96DD80-1B2E-4B80-A78A-8F9BAF27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77EE1C-6D5E-4362-A664-09E8DE85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2F7EED-CBDD-4B49-8F6F-E6E9C7741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8BE7433-045C-4C11-890C-3DA237B9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D38F0E-1E20-4AA7-AF8D-DD76FE43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09DE47-355D-46B3-9A72-0504E290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A65E20F-5751-4510-8740-D98DFFE26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B51E6E-FF78-489E-AC92-44C20F3D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93A9CD-807B-48BD-A3A8-9F51A560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53016DC-A905-4AE2-9DF2-2DABEB72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D75A0E-ACE0-4BA2-8154-C12266EE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FC864B-F443-421B-AEC7-BA76B4D38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F639EB0-A5B5-409B-8584-73543E0FA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EEB4F60-0124-4814-BAA1-8F9C15E0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9A57C2-7481-4DCA-B086-113A65F3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262EEB6-73CF-4D41-BAD8-6D57F163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0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61C29A-81B3-40B0-A485-71181846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BB724F4-FBAD-4256-8B73-162795379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0D945A9-E50A-4791-8760-5193F93CB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5248FE9-BA59-4237-90BA-8D74EA2C6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5320A18-79A1-48AA-A4C2-88207D2DD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C77AE1B-B5DF-4E3E-B8E6-0077BD9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59BA3CC-F197-4161-834C-B536C24B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E872781-E586-41FE-ADEF-D3804119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5E0000-9B98-4220-B402-5FB6C77B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C2CC871-B503-4C55-BB25-CB4E910D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11B1434-72FD-46BA-A132-E02E9650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4691C1E-E3CD-4959-B6B1-43D3087D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1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0BF6623-A7C3-4C0F-9BE9-BFDCED5BFA34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96DD80-1B2E-4B80-A78A-8F9BAF27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77EE1C-6D5E-4362-A664-09E8DE85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045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C032576-F7DC-4D23-8E98-71C3DF8A798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="" xmlns:a16="http://schemas.microsoft.com/office/drawing/2014/main" id="{77A791A9-2FCA-4BDE-B4A4-54B5BF46BD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1000" y="612000"/>
            <a:ext cx="3059853" cy="5634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4DCF512-3C1F-4F33-85B4-B0060EF5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75" y="609952"/>
            <a:ext cx="47250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="" xmlns:a16="http://schemas.microsoft.com/office/drawing/2014/main" id="{826E9E20-A1E4-49C0-95F0-1E8CFBBAA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000" y="2324452"/>
            <a:ext cx="4725988" cy="43640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19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C032576-F7DC-4D23-8E98-71C3DF8A798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790B3FF-38BD-4067-99A1-5E1BDEABD0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6000" y="612000"/>
            <a:ext cx="3059853" cy="5634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7761D9-DFCA-4341-B781-93F9D87D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000" y="365125"/>
            <a:ext cx="47250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3D52795-D7A3-40A9-9D88-8E23CBE1B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5625" y="2079625"/>
            <a:ext cx="4725988" cy="43640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69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EFCBEF-858B-4CFC-8964-402E0D8F4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0EB109-D732-43A7-99B3-758B94C4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96F20B-C90C-46E3-88D4-6160AFD90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AAB6-34A4-4FF6-98E0-84D88E8BBF02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C56E89-11B1-40CB-8682-45D56948C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7A8F6E-1D48-4B5A-810B-1E3EE55D7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9"/>
            <a:extLst>
              <a:ext uri="{FF2B5EF4-FFF2-40B4-BE49-F238E27FC236}">
                <a16:creationId xmlns="" xmlns:a16="http://schemas.microsoft.com/office/drawing/2014/main" id="{C26C6CDC-454F-4233-967E-C67A6B368D6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4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63" r:id="rId9"/>
    <p:sldLayoutId id="2147483664" r:id="rId10"/>
    <p:sldLayoutId id="2147483660" r:id="rId11"/>
    <p:sldLayoutId id="2147483661" r:id="rId12"/>
    <p:sldLayoutId id="2147483656" r:id="rId13"/>
    <p:sldLayoutId id="2147483657" r:id="rId14"/>
    <p:sldLayoutId id="2147483658" r:id="rId15"/>
    <p:sldLayoutId id="2147483659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hyperlink" Target="mailto:kctt-mosk-spb@yandex.ru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ru.wikipedia.org/wiki/%D0%92%D1%81%D0%B5%D1%80%D0%BE%D1%81%D1%81%D0%B8%D0%B9%D1%81%D0%BA%D0%B8%D0%B9_%D1%80%D0%B5%D0%B5%D1%81%D1%82%D1%80_%D0%B2%D0%B8%D0%B4%D0%BE%D0%B2_%D1%81%D0%BF%D0%BE%D1%80%D1%82%D0%B0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emf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47AB74A3-871A-4914-BC3D-0FF16B74D98D}"/>
              </a:ext>
            </a:extLst>
          </p:cNvPr>
          <p:cNvSpPr/>
          <p:nvPr/>
        </p:nvSpPr>
        <p:spPr>
          <a:xfrm>
            <a:off x="-110732" y="3570080"/>
            <a:ext cx="12302732" cy="259632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30000">
                <a:schemeClr val="accent1">
                  <a:lumMod val="89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Шестиугольник 6">
            <a:extLst>
              <a:ext uri="{FF2B5EF4-FFF2-40B4-BE49-F238E27FC236}">
                <a16:creationId xmlns="" xmlns:a16="http://schemas.microsoft.com/office/drawing/2014/main" id="{BB5DBA49-6D1C-4F96-9F12-6661F1FE39AD}"/>
              </a:ext>
            </a:extLst>
          </p:cNvPr>
          <p:cNvSpPr/>
          <p:nvPr/>
        </p:nvSpPr>
        <p:spPr>
          <a:xfrm>
            <a:off x="8441051" y="43348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>
            <a:extLst>
              <a:ext uri="{FF2B5EF4-FFF2-40B4-BE49-F238E27FC236}">
                <a16:creationId xmlns="" xmlns:a16="http://schemas.microsoft.com/office/drawing/2014/main" id="{EE35DBC1-7BE3-4E6A-8917-7885B040DDC5}"/>
              </a:ext>
            </a:extLst>
          </p:cNvPr>
          <p:cNvSpPr/>
          <p:nvPr/>
        </p:nvSpPr>
        <p:spPr>
          <a:xfrm>
            <a:off x="9876000" y="122604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>
            <a:extLst>
              <a:ext uri="{FF2B5EF4-FFF2-40B4-BE49-F238E27FC236}">
                <a16:creationId xmlns="" xmlns:a16="http://schemas.microsoft.com/office/drawing/2014/main" id="{FC49FCCF-1E77-44D4-BF59-19841F5DAE0F}"/>
              </a:ext>
            </a:extLst>
          </p:cNvPr>
          <p:cNvSpPr/>
          <p:nvPr/>
        </p:nvSpPr>
        <p:spPr>
          <a:xfrm>
            <a:off x="7006102" y="122096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>
            <a:extLst>
              <a:ext uri="{FF2B5EF4-FFF2-40B4-BE49-F238E27FC236}">
                <a16:creationId xmlns="" xmlns:a16="http://schemas.microsoft.com/office/drawing/2014/main" id="{0EAD896D-D876-4A21-A878-3B92F2BF4624}"/>
              </a:ext>
            </a:extLst>
          </p:cNvPr>
          <p:cNvSpPr/>
          <p:nvPr/>
        </p:nvSpPr>
        <p:spPr>
          <a:xfrm>
            <a:off x="9891098" y="280508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>
            <a:extLst>
              <a:ext uri="{FF2B5EF4-FFF2-40B4-BE49-F238E27FC236}">
                <a16:creationId xmlns="" xmlns:a16="http://schemas.microsoft.com/office/drawing/2014/main" id="{4FFE612E-18C1-43BB-974B-721BC4EEFFED}"/>
              </a:ext>
            </a:extLst>
          </p:cNvPr>
          <p:cNvSpPr/>
          <p:nvPr/>
        </p:nvSpPr>
        <p:spPr>
          <a:xfrm>
            <a:off x="7006102" y="279417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>
            <a:extLst>
              <a:ext uri="{FF2B5EF4-FFF2-40B4-BE49-F238E27FC236}">
                <a16:creationId xmlns="" xmlns:a16="http://schemas.microsoft.com/office/drawing/2014/main" id="{3AC60871-E340-4568-82E5-EC3745C7B23A}"/>
              </a:ext>
            </a:extLst>
          </p:cNvPr>
          <p:cNvSpPr/>
          <p:nvPr/>
        </p:nvSpPr>
        <p:spPr>
          <a:xfrm>
            <a:off x="8441051" y="359156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>
            <a:extLst>
              <a:ext uri="{FF2B5EF4-FFF2-40B4-BE49-F238E27FC236}">
                <a16:creationId xmlns="" xmlns:a16="http://schemas.microsoft.com/office/drawing/2014/main" id="{2C56C12B-9C67-4370-83AD-46C2CE71EE06}"/>
              </a:ext>
            </a:extLst>
          </p:cNvPr>
          <p:cNvSpPr/>
          <p:nvPr/>
        </p:nvSpPr>
        <p:spPr>
          <a:xfrm>
            <a:off x="8441051" y="201860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B4658FD-F388-4A3D-9DA0-4F5F36B6B72A}"/>
              </a:ext>
            </a:extLst>
          </p:cNvPr>
          <p:cNvSpPr txBox="1"/>
          <p:nvPr/>
        </p:nvSpPr>
        <p:spPr>
          <a:xfrm>
            <a:off x="291000" y="3564000"/>
            <a:ext cx="7607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2060"/>
                </a:solidFill>
              </a:rPr>
              <a:t>Игровые тренинги </a:t>
            </a:r>
            <a:endParaRPr lang="ru-RU" sz="5400" dirty="0" smtClean="0">
              <a:solidFill>
                <a:srgbClr val="002060"/>
              </a:solidFill>
            </a:endParaRPr>
          </a:p>
          <a:p>
            <a:r>
              <a:rPr lang="ru-RU" sz="5400" dirty="0" smtClean="0">
                <a:solidFill>
                  <a:srgbClr val="002060"/>
                </a:solidFill>
              </a:rPr>
              <a:t>«</a:t>
            </a:r>
            <a:r>
              <a:rPr lang="ru-RU" sz="5400" dirty="0">
                <a:solidFill>
                  <a:srgbClr val="002060"/>
                </a:solidFill>
              </a:rPr>
              <a:t>Многоборье радистов» </a:t>
            </a:r>
            <a:endParaRPr lang="ru-RU" sz="5400" dirty="0" smtClean="0">
              <a:solidFill>
                <a:srgbClr val="002060"/>
              </a:solidFill>
            </a:endParaRPr>
          </a:p>
          <a:p>
            <a:r>
              <a:rPr lang="ru-RU" sz="5400" dirty="0" smtClean="0">
                <a:solidFill>
                  <a:srgbClr val="002060"/>
                </a:solidFill>
              </a:rPr>
              <a:t>(</a:t>
            </a:r>
            <a:r>
              <a:rPr lang="ru-RU" sz="5400" dirty="0">
                <a:solidFill>
                  <a:srgbClr val="002060"/>
                </a:solidFill>
              </a:rPr>
              <a:t>Игры радистов)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000" y="909000"/>
            <a:ext cx="1260000" cy="585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87" y="1584000"/>
            <a:ext cx="1306452" cy="9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00" y="3204000"/>
            <a:ext cx="981075" cy="685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00" y="1584000"/>
            <a:ext cx="729000" cy="7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00" y="3924000"/>
            <a:ext cx="924576" cy="8603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2" t="15902" r="21256" b="56897"/>
          <a:stretch/>
        </p:blipFill>
        <p:spPr>
          <a:xfrm>
            <a:off x="7311000" y="2979000"/>
            <a:ext cx="1056903" cy="9923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4"/>
          <a:stretch/>
        </p:blipFill>
        <p:spPr>
          <a:xfrm>
            <a:off x="9066000" y="2034000"/>
            <a:ext cx="650350" cy="13886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0" y="234000"/>
            <a:ext cx="1489042" cy="1462908"/>
          </a:xfrm>
          <a:prstGeom prst="rect">
            <a:avLst/>
          </a:prstGeom>
        </p:spPr>
      </p:pic>
      <p:sp>
        <p:nvSpPr>
          <p:cNvPr id="20" name="Текст 3"/>
          <p:cNvSpPr>
            <a:spLocks noGrp="1"/>
          </p:cNvSpPr>
          <p:nvPr>
            <p:ph type="body" sz="quarter" idx="14"/>
          </p:nvPr>
        </p:nvSpPr>
        <p:spPr>
          <a:xfrm>
            <a:off x="9200978" y="5725538"/>
            <a:ext cx="2970000" cy="11324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/>
              <a:t>196143 Санкт-Петербург, 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ул. Ленсовета, д. 35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hlinkClick r:id="rId10"/>
              </a:rPr>
              <a:t>kctt-mosk-spb@yandex.ru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8(812)246-29-77</a:t>
            </a:r>
            <a:endParaRPr lang="ru-RU" sz="1800" dirty="0"/>
          </a:p>
        </p:txBody>
      </p:sp>
      <p:sp>
        <p:nvSpPr>
          <p:cNvPr id="21" name="Текст 3"/>
          <p:cNvSpPr txBox="1">
            <a:spLocks/>
          </p:cNvSpPr>
          <p:nvPr/>
        </p:nvSpPr>
        <p:spPr>
          <a:xfrm>
            <a:off x="1911000" y="189000"/>
            <a:ext cx="6354916" cy="180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/>
              <a:t>Государственное бюджетное учреждение дополнительного образования 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Центр </a:t>
            </a:r>
            <a:r>
              <a:rPr lang="ru-RU" dirty="0"/>
              <a:t>детского (юношеского) технического творчества Московского района 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8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189000"/>
            <a:ext cx="11295000" cy="1325563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Дополнительная общеобразовательная программа «Многоборье радистов» (победитель Всероссийского конкурса авторских программ)</a:t>
            </a:r>
            <a:endParaRPr lang="ru-RU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0" y="1764000"/>
            <a:ext cx="3735000" cy="2489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69" y="1673999"/>
            <a:ext cx="2819731" cy="4050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/>
          <a:stretch/>
        </p:blipFill>
        <p:spPr>
          <a:xfrm>
            <a:off x="156000" y="4329000"/>
            <a:ext cx="3774108" cy="23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00" y="1764000"/>
            <a:ext cx="2745000" cy="4887240"/>
          </a:xfrm>
          <a:prstGeom prst="rect">
            <a:avLst/>
          </a:prstGeom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6906000" y="1854000"/>
            <a:ext cx="2558302" cy="364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900" b="1" dirty="0" smtClean="0">
                <a:solidFill>
                  <a:srgbClr val="C00000"/>
                </a:solidFill>
              </a:rPr>
              <a:t>16</a:t>
            </a:r>
            <a:r>
              <a:rPr lang="ru-RU" dirty="0" smtClean="0"/>
              <a:t> юных спортсменов входят в состав сборной команды Санкт-Петербурга;</a:t>
            </a:r>
          </a:p>
          <a:p>
            <a:r>
              <a:rPr lang="ru-RU" sz="3900" b="1" dirty="0" smtClean="0">
                <a:solidFill>
                  <a:srgbClr val="C00000"/>
                </a:solidFill>
              </a:rPr>
              <a:t>7</a:t>
            </a:r>
            <a:r>
              <a:rPr lang="ru-RU" dirty="0" smtClean="0"/>
              <a:t> спортсменов включены в состав сборной команды РФ по радиоспорту</a:t>
            </a:r>
            <a:endParaRPr lang="ru-RU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906000" y="5615345"/>
            <a:ext cx="5286000" cy="12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Ежегодно – более </a:t>
            </a:r>
            <a:r>
              <a:rPr lang="ru-RU" sz="3600" b="1" dirty="0" smtClean="0">
                <a:solidFill>
                  <a:srgbClr val="C00000"/>
                </a:solidFill>
              </a:rPr>
              <a:t>50</a:t>
            </a:r>
            <a:r>
              <a:rPr lang="ru-RU" dirty="0" smtClean="0"/>
              <a:t> побед на Региональных и Всероссийских соревнованиях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35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156000" y="1809000"/>
            <a:ext cx="3688951" cy="4320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Многоборье радистов- </a:t>
            </a:r>
            <a:r>
              <a:rPr lang="ru-RU" sz="2000" dirty="0" smtClean="0"/>
              <a:t>одна из дисциплин радиоспорта</a:t>
            </a:r>
          </a:p>
          <a:p>
            <a:r>
              <a:rPr lang="ru-RU" sz="2000" dirty="0" smtClean="0"/>
              <a:t>Номер-код </a:t>
            </a:r>
            <a:r>
              <a:rPr lang="ru-RU" sz="2000" dirty="0"/>
              <a:t>спортивной дисциплины во </a:t>
            </a:r>
            <a:r>
              <a:rPr lang="ru-RU" sz="2000" dirty="0">
                <a:hlinkClick r:id="rId2" tooltip="Всероссийский реестр видов спорта"/>
              </a:rPr>
              <a:t>Всероссийском реестре видов спорта</a:t>
            </a:r>
            <a:r>
              <a:rPr lang="ru-RU" sz="2000" dirty="0"/>
              <a:t> — </a:t>
            </a:r>
            <a:r>
              <a:rPr lang="ru-RU" sz="2000" dirty="0" smtClean="0"/>
              <a:t>1450021811Я</a:t>
            </a:r>
          </a:p>
          <a:p>
            <a:r>
              <a:rPr lang="ru-RU" sz="2000" dirty="0" smtClean="0"/>
              <a:t>Включает три вида: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Передачу радиограмм кодом Морзе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Радиообмен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Спортивное ориентирование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6000" y="0"/>
            <a:ext cx="1199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Три направления практики Игровые </a:t>
            </a:r>
            <a:r>
              <a:rPr lang="ru-RU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тренинги «Многоборье радистов» </a:t>
            </a:r>
            <a:r>
              <a:rPr lang="ru-RU" sz="4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Игры </a:t>
            </a:r>
            <a:r>
              <a:rPr lang="ru-RU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радистов)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47648186"/>
              </p:ext>
            </p:extLst>
          </p:nvPr>
        </p:nvGraphicFramePr>
        <p:xfrm>
          <a:off x="3936000" y="12690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328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6C4CAAC-8F2B-488A-9075-E5C230F8706B}"/>
              </a:ext>
            </a:extLst>
          </p:cNvPr>
          <p:cNvSpPr/>
          <p:nvPr/>
        </p:nvSpPr>
        <p:spPr>
          <a:xfrm>
            <a:off x="-28040" y="234000"/>
            <a:ext cx="12302732" cy="259632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30000">
                <a:schemeClr val="accent1">
                  <a:lumMod val="89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03FE98B5-9140-49C0-887A-6D94B92458F0}"/>
              </a:ext>
            </a:extLst>
          </p:cNvPr>
          <p:cNvSpPr/>
          <p:nvPr/>
        </p:nvSpPr>
        <p:spPr>
          <a:xfrm>
            <a:off x="246000" y="99000"/>
            <a:ext cx="693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Игровые тренинги: ориентирование, 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передача, 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работа на радиостанциях, стрельба, компьютерные тренажеры, </a:t>
            </a:r>
            <a:r>
              <a:rPr lang="ru-RU" sz="3600" b="1" dirty="0" err="1" smtClean="0">
                <a:solidFill>
                  <a:schemeClr val="tx2"/>
                </a:solidFill>
                <a:latin typeface="+mj-lt"/>
              </a:rPr>
              <a:t>квесты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, работа 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в качестве судей и др.</a:t>
            </a:r>
            <a:endParaRPr lang="ru-RU" sz="3600" dirty="0"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5" t="6597" r="36297"/>
          <a:stretch/>
        </p:blipFill>
        <p:spPr>
          <a:xfrm>
            <a:off x="0" y="3407236"/>
            <a:ext cx="245229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2" r="23432"/>
          <a:stretch>
            <a:fillRect/>
          </a:stretch>
        </p:blipFill>
        <p:spPr>
          <a:xfrm>
            <a:off x="2451000" y="3420000"/>
            <a:ext cx="2437200" cy="3429000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0" r="29960"/>
          <a:stretch>
            <a:fillRect/>
          </a:stretch>
        </p:blipFill>
        <p:spPr>
          <a:xfrm>
            <a:off x="9776151" y="18935"/>
            <a:ext cx="2437200" cy="3429000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r="2623"/>
          <a:stretch>
            <a:fillRect/>
          </a:stretch>
        </p:blipFill>
        <p:spPr>
          <a:xfrm>
            <a:off x="9754800" y="3427878"/>
            <a:ext cx="2437200" cy="3429000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r="2514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r="3534"/>
          <a:stretch>
            <a:fillRect/>
          </a:stretch>
        </p:blipFill>
        <p:spPr>
          <a:xfrm>
            <a:off x="7356000" y="3436816"/>
            <a:ext cx="2383937" cy="3421184"/>
          </a:xfrm>
        </p:spPr>
      </p:pic>
      <p:pic>
        <p:nvPicPr>
          <p:cNvPr id="16" name="Рисунок 15"/>
          <p:cNvPicPr>
            <a:picLocks noGrp="1" noChangeAspect="1"/>
          </p:cNvPicPr>
          <p:nvPr>
            <p:ph type="pic" sz="quarter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3" r="30443"/>
          <a:stretch>
            <a:fillRect/>
          </a:stretch>
        </p:blipFill>
        <p:spPr>
          <a:xfrm>
            <a:off x="4881000" y="3429000"/>
            <a:ext cx="2383937" cy="3429000"/>
          </a:xfrm>
        </p:spPr>
      </p:pic>
    </p:spTree>
    <p:extLst>
      <p:ext uri="{BB962C8B-B14F-4D97-AF65-F5344CB8AC3E}">
        <p14:creationId xmlns:p14="http://schemas.microsoft.com/office/powerpoint/2010/main" val="25319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13D26BDC-AE33-496A-BBF6-704BB8C36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324000"/>
            <a:ext cx="5715000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Методическое сопровождение игровых </a:t>
            </a:r>
            <a:r>
              <a:rPr lang="ru-RU" sz="3200" b="1" dirty="0">
                <a:solidFill>
                  <a:schemeClr val="tx2"/>
                </a:solidFill>
              </a:rPr>
              <a:t>тренингов для </a:t>
            </a:r>
            <a:r>
              <a:rPr lang="ru-RU" sz="3200" b="1" dirty="0" smtClean="0">
                <a:solidFill>
                  <a:schemeClr val="tx2"/>
                </a:solidFill>
              </a:rPr>
              <a:t>старшеклассников - </a:t>
            </a:r>
            <a:r>
              <a:rPr lang="ru-RU" sz="3200" b="1" dirty="0" smtClean="0">
                <a:solidFill>
                  <a:schemeClr val="tx2"/>
                </a:solidFill>
              </a:rPr>
              <a:t>участников военных </a:t>
            </a:r>
            <a:r>
              <a:rPr lang="ru-RU" sz="3200" b="1" dirty="0" smtClean="0">
                <a:solidFill>
                  <a:schemeClr val="tx2"/>
                </a:solidFill>
              </a:rPr>
              <a:t>сборов</a:t>
            </a:r>
            <a:endParaRPr lang="ru-RU" sz="3200" dirty="0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5B7E078C-FBA9-4D34-9F40-5DD4AC0D1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6000" y="2124000"/>
            <a:ext cx="3960000" cy="436403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Методическое описание и задание на  определение </a:t>
            </a:r>
            <a:r>
              <a:rPr lang="ru-RU" dirty="0" err="1" smtClean="0"/>
              <a:t>геолокации</a:t>
            </a:r>
            <a:r>
              <a:rPr lang="ru-RU" dirty="0" smtClean="0"/>
              <a:t> и создание военной карты (комп. программа </a:t>
            </a:r>
            <a:r>
              <a:rPr lang="en-US" dirty="0" err="1" smtClean="0"/>
              <a:t>Ocad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 smtClean="0"/>
              <a:t>Методические и дидактические материалы для проведения радиосвязи (профессия военный радист)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00" y="2214000"/>
            <a:ext cx="3306000" cy="18596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1"/>
          <a:stretch/>
        </p:blipFill>
        <p:spPr>
          <a:xfrm>
            <a:off x="6276000" y="4353"/>
            <a:ext cx="1720442" cy="203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12586" r="3137" b="8869"/>
          <a:stretch/>
        </p:blipFill>
        <p:spPr>
          <a:xfrm rot="5400000">
            <a:off x="6841160" y="1324843"/>
            <a:ext cx="6857997" cy="4208318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000" y="4205908"/>
            <a:ext cx="1665000" cy="2647608"/>
          </a:xfrm>
        </p:spPr>
      </p:pic>
    </p:spTree>
    <p:extLst>
      <p:ext uri="{BB962C8B-B14F-4D97-AF65-F5344CB8AC3E}">
        <p14:creationId xmlns:p14="http://schemas.microsoft.com/office/powerpoint/2010/main" val="111250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000" y="234000"/>
            <a:ext cx="47250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Военные сборы для старшеклассников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471000" y="1584000"/>
            <a:ext cx="4950000" cy="4950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Знакомство с требованиями к профессии и  к компетенциям военных радистов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Встречи с представителями военных вузов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Освоение навыков работы на радиотехнической аппаратуре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Работа в специальных компьютерных программах по созданию карт местности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9120"/>
            <a:ext cx="5047320" cy="3364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00" y="3446695"/>
            <a:ext cx="5085000" cy="33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000" y="189000"/>
            <a:ext cx="47250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Зимние игры радистов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381000" y="1854000"/>
            <a:ext cx="5175000" cy="27000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Радиосвязь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Передача цифровых текстов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Ориентирование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Метание гранат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err="1" smtClean="0"/>
              <a:t>Квест</a:t>
            </a:r>
            <a:r>
              <a:rPr lang="ru-RU" dirty="0" smtClean="0"/>
              <a:t> по радиоспорту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55" y="3384000"/>
            <a:ext cx="6178376" cy="347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00" y="-101211"/>
            <a:ext cx="6186000" cy="3478287"/>
          </a:xfrm>
          <a:prstGeom prst="rect">
            <a:avLst/>
          </a:prstGeo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786000" y="5229000"/>
            <a:ext cx="4500000" cy="85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Ежегодно в январе.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Участвуют родители и дети</a:t>
            </a:r>
          </a:p>
        </p:txBody>
      </p:sp>
    </p:spTree>
    <p:extLst>
      <p:ext uri="{BB962C8B-B14F-4D97-AF65-F5344CB8AC3E}">
        <p14:creationId xmlns:p14="http://schemas.microsoft.com/office/powerpoint/2010/main" val="13008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46000" y="414000"/>
            <a:ext cx="11946000" cy="1398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/>
              <a:t>Новая форма привлечения школьников </a:t>
            </a:r>
            <a:endParaRPr lang="ru-RU" sz="4000" dirty="0" smtClean="0"/>
          </a:p>
          <a:p>
            <a:pPr algn="ctr"/>
            <a:r>
              <a:rPr lang="ru-RU" sz="4000" dirty="0" smtClean="0"/>
              <a:t>к </a:t>
            </a:r>
            <a:r>
              <a:rPr lang="ru-RU" sz="4000" dirty="0"/>
              <a:t>занятиям радиоспортом </a:t>
            </a:r>
            <a:r>
              <a:rPr lang="ru-RU" sz="4000" dirty="0" smtClean="0"/>
              <a:t>- спортивные </a:t>
            </a:r>
            <a:r>
              <a:rPr lang="ru-RU" sz="4000" dirty="0"/>
              <a:t>игры </a:t>
            </a:r>
            <a:endParaRPr lang="ru-RU" sz="4000" dirty="0" smtClean="0"/>
          </a:p>
          <a:p>
            <a:pPr algn="ctr"/>
            <a:r>
              <a:rPr lang="ru-RU" sz="4000" dirty="0" smtClean="0"/>
              <a:t>«</a:t>
            </a:r>
            <a:r>
              <a:rPr lang="ru-RU" sz="4000" dirty="0"/>
              <a:t>Ориентирование в школьных дворах»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00" y="1674000"/>
            <a:ext cx="1668118" cy="21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ориентирование\Карты\362\Все КП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13753" r="16727" b="26993"/>
          <a:stretch/>
        </p:blipFill>
        <p:spPr bwMode="auto">
          <a:xfrm>
            <a:off x="10056000" y="1719000"/>
            <a:ext cx="1980000" cy="24101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981000" y="4201971"/>
            <a:ext cx="4231967" cy="2669742"/>
            <a:chOff x="0" y="0"/>
            <a:chExt cx="5626100" cy="335924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0" y="0"/>
              <a:ext cx="5626100" cy="3276600"/>
              <a:chOff x="0" y="0"/>
              <a:chExt cx="5626100" cy="3276600"/>
            </a:xfrm>
          </p:grpSpPr>
          <p:pic>
            <p:nvPicPr>
              <p:cNvPr id="11" name="Рисунок 10" descr="D:\ориентирование\Карты\356\356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848100" cy="32766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8100" y="406400"/>
                <a:ext cx="1778000" cy="25781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</p:grpSp>
        <p:sp>
          <p:nvSpPr>
            <p:cNvPr id="10" name="Поле 21"/>
            <p:cNvSpPr txBox="1"/>
            <p:nvPr/>
          </p:nvSpPr>
          <p:spPr>
            <a:xfrm rot="2842761">
              <a:off x="1387604" y="2236158"/>
              <a:ext cx="1431412" cy="81475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100" b="1" dirty="0">
                  <a:ln w="1905" cap="flat" cmpd="sng" algn="ctr">
                    <a:solidFill>
                      <a:srgbClr val="000000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A54200"/>
                      </a:gs>
                      <a:gs pos="78000">
                        <a:srgbClr val="FF8C19"/>
                      </a:gs>
                      <a:gs pos="100000">
                        <a:srgbClr val="FFF1E9"/>
                      </a:gs>
                    </a:gsLst>
                    <a:lin ang="5400000" scaled="0"/>
                  </a:gra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Школа №356</a:t>
              </a:r>
              <a:endParaRPr lang="ru-RU" sz="1100" dirty="0"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3" name="Picture 3" descr="\\Sto-atv\фото сто\ориентирование\Школьные Дворы\шк496 06,06,2011\IMG_14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354" y="3969000"/>
            <a:ext cx="3851646" cy="2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96000" y="1854000"/>
            <a:ext cx="711000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- Разработаны карты-схемы пришкольных территорий (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ОУ);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Разработаны и переданы  в ОУ Московского района методические рекомендации по проведению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спортивных игр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- Для учителей школ проводятся консультации;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- Специалисты ЦДЮТТ проводят игры по заявкам школ</a:t>
            </a:r>
          </a:p>
        </p:txBody>
      </p:sp>
      <p:pic>
        <p:nvPicPr>
          <p:cNvPr id="15" name="Picture 4" descr="http://www.kctt.spb.ru/img/sport_teh/2013/21_10_13_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000"/>
            <a:ext cx="3969518" cy="29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6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1000" y="369000"/>
            <a:ext cx="10935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0" dirty="0"/>
              <a:t>Спортивные игры на пришкольных территориях </a:t>
            </a:r>
            <a:r>
              <a:rPr lang="ru-RU" sz="4000" b="0" dirty="0" smtClean="0"/>
              <a:t>«</a:t>
            </a:r>
            <a:r>
              <a:rPr lang="ru-RU" sz="4000" b="0" dirty="0"/>
              <a:t>Ориентирование в школьных </a:t>
            </a:r>
            <a:r>
              <a:rPr lang="ru-RU" sz="4000" b="0" dirty="0"/>
              <a:t>дворах»</a:t>
            </a:r>
            <a:endParaRPr lang="ru-RU" sz="4000" b="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 rot="16200000">
            <a:off x="-2145582" y="3729582"/>
            <a:ext cx="5141270" cy="850106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Ориентирование как часть </a:t>
            </a:r>
            <a:r>
              <a:rPr lang="ru-RU" sz="2000" dirty="0" err="1" smtClean="0"/>
              <a:t>радиомногоборья</a:t>
            </a:r>
            <a:endParaRPr lang="ru-RU" sz="2000" dirty="0"/>
          </a:p>
        </p:txBody>
      </p:sp>
      <p:pic>
        <p:nvPicPr>
          <p:cNvPr id="8" name="Picture 2" descr="http://www.kctt.spb.ru/img/sport_teh/2013/21_10_13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00" y="1854000"/>
            <a:ext cx="4680000" cy="29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W:\Фотоархив 2011_2012 уч год (Начат 1 сентября 2011)\Фотоархив 2011_2012 часть 6\Спорт против наркотиков_оринт в школьных дворах_2011-2012\2011.10.26 Школа\IMG_3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00" y="3114000"/>
            <a:ext cx="2385000" cy="35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to-atv\фото сто\ориентирование\Школьные Дворы\шк 544_24_05_11\DSC05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00" y="4599000"/>
            <a:ext cx="2786338" cy="208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401000" y="4878000"/>
            <a:ext cx="4410000" cy="19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- Ежегодно </a:t>
            </a:r>
            <a:r>
              <a:rPr lang="ru-RU" sz="2000" dirty="0"/>
              <a:t>все больше школьников </a:t>
            </a:r>
            <a:r>
              <a:rPr lang="ru-RU" sz="2000" dirty="0"/>
              <a:t>района </a:t>
            </a:r>
            <a:r>
              <a:rPr lang="ru-RU" sz="2000" dirty="0"/>
              <a:t>принимают участие в  спортивных играх </a:t>
            </a:r>
            <a:r>
              <a:rPr lang="ru-RU" sz="2000" dirty="0"/>
              <a:t>в рамках проекта «Ориентирование в школьных дворах» </a:t>
            </a:r>
            <a:r>
              <a:rPr lang="ru-RU" sz="2000" dirty="0"/>
              <a:t>, организованных специалистами ЦДЮТТ</a:t>
            </a:r>
            <a:endParaRPr lang="ru-RU" sz="2000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397246532"/>
              </p:ext>
            </p:extLst>
          </p:nvPr>
        </p:nvGraphicFramePr>
        <p:xfrm>
          <a:off x="831000" y="1494000"/>
          <a:ext cx="5850000" cy="3140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199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825542A3-8956-4742-8236-8F124FB4A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49000"/>
            <a:ext cx="53550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Квалификационные </a:t>
            </a:r>
            <a:r>
              <a:rPr lang="ru-RU" dirty="0" smtClean="0">
                <a:solidFill>
                  <a:srgbClr val="002060"/>
                </a:solidFill>
              </a:rPr>
              <a:t>категории спортивных судей в РФ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D7011F05-BC9E-4056-BEF0-67121D2987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6000" y="1809000"/>
            <a:ext cx="5535000" cy="2070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</a:t>
            </a:r>
            <a:r>
              <a:rPr lang="ru-RU" sz="2000" dirty="0"/>
              <a:t>) спортивный судья всероссийской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категории;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б</a:t>
            </a:r>
            <a:r>
              <a:rPr lang="ru-RU" sz="2000" dirty="0"/>
              <a:t>) спортивный судья первой категории;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в</a:t>
            </a:r>
            <a:r>
              <a:rPr lang="ru-RU" sz="2000" dirty="0"/>
              <a:t>) спортивный судья второй категории;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г</a:t>
            </a:r>
            <a:r>
              <a:rPr lang="ru-RU" sz="2000" dirty="0"/>
              <a:t>) спортивный судья третьей категории;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д</a:t>
            </a:r>
            <a:r>
              <a:rPr lang="ru-RU" sz="2000" dirty="0"/>
              <a:t>) </a:t>
            </a:r>
            <a:r>
              <a:rPr lang="ru-RU" sz="3600" b="1" dirty="0"/>
              <a:t>юный спортивный судья</a:t>
            </a:r>
            <a:r>
              <a:rPr lang="ru-RU" sz="2000" dirty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4663786"/>
            <a:ext cx="6096000" cy="21852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</a:rPr>
              <a:t>Присваивается </a:t>
            </a:r>
            <a:r>
              <a:rPr lang="ru-RU" dirty="0">
                <a:latin typeface="Arial" panose="020B0604020202020204" pitchFamily="34" charset="0"/>
              </a:rPr>
              <a:t>юным спортсменам, принимающим участие в судействе </a:t>
            </a:r>
            <a:r>
              <a:rPr lang="ru-RU" dirty="0" smtClean="0">
                <a:latin typeface="Arial" panose="020B0604020202020204" pitchFamily="34" charset="0"/>
              </a:rPr>
              <a:t>соревнований,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</a:rPr>
              <a:t> физкультурно-спортивными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Arial" panose="020B0604020202020204" pitchFamily="34" charset="0"/>
              </a:rPr>
              <a:t>организациями, образовательными организациями по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Arial" panose="020B0604020202020204" pitchFamily="34" charset="0"/>
              </a:rPr>
              <a:t>ходатайству региональной спортивной </a:t>
            </a:r>
            <a:r>
              <a:rPr lang="ru-RU" dirty="0" smtClean="0">
                <a:latin typeface="Arial" panose="020B0604020202020204" pitchFamily="34" charset="0"/>
              </a:rPr>
              <a:t>федерации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</a:rPr>
              <a:t>кандидатам </a:t>
            </a:r>
            <a:r>
              <a:rPr lang="ru-RU" dirty="0">
                <a:latin typeface="Arial" panose="020B0604020202020204" pitchFamily="34" charset="0"/>
              </a:rPr>
              <a:t>в возрасте</a:t>
            </a:r>
            <a:r>
              <a:rPr lang="ru-RU" dirty="0"/>
              <a:t/>
            </a:r>
            <a:br>
              <a:rPr lang="ru-RU" dirty="0"/>
            </a:br>
            <a:r>
              <a:rPr lang="ru-RU" sz="2800" b="1" dirty="0">
                <a:latin typeface="Arial" panose="020B0604020202020204" pitchFamily="34" charset="0"/>
              </a:rPr>
              <a:t>от 14 до 16 лет</a:t>
            </a:r>
            <a:endParaRPr lang="ru-RU" sz="28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9111000" y="3654000"/>
            <a:ext cx="0" cy="108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6" r="37954"/>
          <a:stretch/>
        </p:blipFill>
        <p:spPr>
          <a:xfrm>
            <a:off x="0" y="0"/>
            <a:ext cx="2742982" cy="45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00" y="3273"/>
            <a:ext cx="3375000" cy="713028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4509000"/>
            <a:ext cx="2721000" cy="26161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</a:rPr>
              <a:t>Для учащегося такая практика - приобретение новых смыслов, нового опыта, достижение нового статуса</a:t>
            </a:r>
          </a:p>
          <a:p>
            <a:pPr algn="ctr"/>
            <a:endParaRPr lang="ru-RU" sz="2800" b="1" dirty="0">
              <a:latin typeface="Arial" panose="020B0604020202020204" pitchFamily="34" charset="0"/>
            </a:endParaRPr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9123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Хобби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DD9D4"/>
      </a:accent1>
      <a:accent2>
        <a:srgbClr val="5C736F"/>
      </a:accent2>
      <a:accent3>
        <a:srgbClr val="F2F2F2"/>
      </a:accent3>
      <a:accent4>
        <a:srgbClr val="8C8C8C"/>
      </a:accent4>
      <a:accent5>
        <a:srgbClr val="262626"/>
      </a:accent5>
      <a:accent6>
        <a:srgbClr val="D8F2ED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435</Words>
  <Application>Microsoft Office PowerPoint</Application>
  <PresentationFormat>Широкоэкранный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Методическое сопровождение игровых тренингов для старшеклассников - участников военных сборов</vt:lpstr>
      <vt:lpstr>Военные сборы для старшеклассников</vt:lpstr>
      <vt:lpstr>Зимние игры радистов</vt:lpstr>
      <vt:lpstr>Презентация PowerPoint</vt:lpstr>
      <vt:lpstr>Ориентирование как часть радиомногоборья</vt:lpstr>
      <vt:lpstr>Квалификационные категории спортивных судей в РФ </vt:lpstr>
      <vt:lpstr>Дополнительная общеобразовательная программа «Многоборье радистов» (победитель Всероссийского конкурса авторских программ)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Татьяна В. Аксёнова</cp:lastModifiedBy>
  <cp:revision>41</cp:revision>
  <dcterms:created xsi:type="dcterms:W3CDTF">2020-07-26T04:48:07Z</dcterms:created>
  <dcterms:modified xsi:type="dcterms:W3CDTF">2023-04-22T11:30:52Z</dcterms:modified>
</cp:coreProperties>
</file>