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07DC2-082F-471E-814B-7CEA827085AF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2F04D-5CE3-4A8A-9BCA-9BA8CC152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05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2F04D-5CE3-4A8A-9BCA-9BA8CC15278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24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DF1030-B031-20A4-C254-DEA30CDFD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6D1F86-BE00-C39E-8D8B-155BBD3DD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F5CFB8-6296-708D-AC90-070FE6688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C1A8-8301-46EB-AA67-7E9C4B5A2A23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7DB92A-628B-2BE1-FD9A-7E6A1F9E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190DC5-C3A8-FB06-A6B5-572715D4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9D3A-1E5E-47C0-BBBD-7C5516C59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845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FC61B-7E81-0BEF-69B5-3A47DBB88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F6815B-0747-7BD5-C668-E252C997A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2BF5A-3A13-FAD1-643D-110868066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C1A8-8301-46EB-AA67-7E9C4B5A2A23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7E9DC1-854D-D08C-E258-4967827E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8F432B-F7E1-48CE-DC85-106010B6F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9D3A-1E5E-47C0-BBBD-7C5516C59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46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2399707-7D34-CE88-3C42-C9F72D280C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B0C80F-1D56-13DB-C52B-C38BF84E8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CBFEDF-71D8-A394-2D0B-BBCEC08A0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C1A8-8301-46EB-AA67-7E9C4B5A2A23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E34C1F-50C6-433F-F1B2-68B157713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34316-3BFE-FA73-365F-B322695A8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9D3A-1E5E-47C0-BBBD-7C5516C59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9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C31AD-D9FC-C25E-48B7-EF71FE4FC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FDE3EC-9941-A9FC-A6D8-E8A56C820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50E76F-2FD5-53AA-603D-41EBCA4C0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C1A8-8301-46EB-AA67-7E9C4B5A2A23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15FE9E-C4BF-B73C-453F-5072A80E8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BAD069-A067-4208-D494-B2636D71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9D3A-1E5E-47C0-BBBD-7C5516C59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64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69EDE-D8AB-3203-A1D3-DD20F289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6D4CA1-BEF6-9C89-7708-890FC4B68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87C866-E2AC-C0B5-C4B1-F467E3230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C1A8-8301-46EB-AA67-7E9C4B5A2A23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F09A86-A35E-68CF-29D1-5D577555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2105A2-07B9-DA23-2919-97AD21EEC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9D3A-1E5E-47C0-BBBD-7C5516C59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02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1C328-EAB5-2B65-3431-786731CF2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A713B-42AD-F3A6-0717-69B92ADC0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08DCD5-0134-495B-9B69-077936658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4EB509-C904-278D-F410-AEF2FE94E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C1A8-8301-46EB-AA67-7E9C4B5A2A23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5FCD03-BAB7-4E9A-0C24-9F291A65A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92BB37-4A88-DE5C-0950-62F9C5829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9D3A-1E5E-47C0-BBBD-7C5516C59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8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1D9BD-9F49-71E4-E5CB-D44C1BE52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CFBAA8-C3C5-0038-11B8-D2FFC8C75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08D47B-F753-59D4-1011-24646222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72D6C5-493A-16CC-6BFE-B4210CD23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1358350-6FCC-ED7C-3876-315BDC9884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39CA361-7B57-01FC-3A60-B42FE2875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C1A8-8301-46EB-AA67-7E9C4B5A2A23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919C691-02DF-5349-21E2-9B7F83B7B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21E0A2-CDEA-EB92-8A4E-8B7C54B4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9D3A-1E5E-47C0-BBBD-7C5516C59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4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403B1-0D32-9C6E-24FF-72E422126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58C56C-0A5D-F871-050D-AD923F2D6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C1A8-8301-46EB-AA67-7E9C4B5A2A23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CB1DDB-8E7C-6556-2D21-6AECED0BB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63C010-86C4-E44B-9E4A-2E518503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9D3A-1E5E-47C0-BBBD-7C5516C59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3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19B196-0B29-A996-FDC9-4BE658CB6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C1A8-8301-46EB-AA67-7E9C4B5A2A23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81DDF8-20A1-CE1E-21B2-2DBB298F9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9A24CD-0C0B-FDAD-A877-E1AC794CF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9D3A-1E5E-47C0-BBBD-7C5516C59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28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AE9D8-693B-C07A-200A-806CBB14E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7245D4-F6F1-D15C-1604-16AA1E2CE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60DB06-60B2-A904-0241-C05925E8C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F8ED73-3F0A-28B7-E92C-B2F82C6AB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C1A8-8301-46EB-AA67-7E9C4B5A2A23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1BD87D-91F1-B57A-ADB0-E45BB6F3F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544039-2D68-1B9B-5CDC-D6CF5AB39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9D3A-1E5E-47C0-BBBD-7C5516C59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3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5E410-2EE6-B80F-9C7D-2210F0EFA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DDEC57-20B8-BD74-5FA5-277B90AC6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585C2D-CB93-7523-324B-07A0DF488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E1AFCD-DB42-C549-5EDB-40CEDBDA0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C1A8-8301-46EB-AA67-7E9C4B5A2A23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8AA4DA-BD50-D943-9ED6-D2BD8437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9A34D7-4376-1870-9752-4C2C6FBE0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9D3A-1E5E-47C0-BBBD-7C5516C59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413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50C90-6B3A-7A83-7CDD-AB3473822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BB0704-86B8-D694-31CC-C0A4F6523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09FDF-A77E-BE43-F855-9095DA1E7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2C1A8-8301-46EB-AA67-7E9C4B5A2A23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502E20-7E01-2A19-EEEF-3E60E29DE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224CF7-C8C2-6C45-6025-17C4AB31B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B9D3A-1E5E-47C0-BBBD-7C5516C59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89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424">
              <a:srgbClr val="0573C1"/>
            </a:gs>
            <a:gs pos="100000">
              <a:srgbClr val="0070C0"/>
            </a:gs>
            <a:gs pos="33000">
              <a:srgbClr val="00B0F0"/>
            </a:gs>
            <a:gs pos="100000">
              <a:schemeClr val="accent1">
                <a:lumMod val="45000"/>
                <a:lumOff val="55000"/>
              </a:schemeClr>
            </a:gs>
            <a:gs pos="5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A73B3-96E8-888C-24CB-C2C53529F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0768"/>
            <a:ext cx="9144000" cy="165576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Всероссийский Конкурс образовательных практик по обновлению содержания и технологий дополнительного образования в соответствии с приоритетными направлениями, в том числе каникулярных профориентационных школ, организованных образовательными организациями</a:t>
            </a:r>
            <a:b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5590B7-FEF0-A529-73C7-4295ADAFF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2790" y="2743200"/>
            <a:ext cx="9144000" cy="2057357"/>
          </a:xfrm>
        </p:spPr>
        <p:txBody>
          <a:bodyPr>
            <a:normAutofit fontScale="25000" lnSpcReduction="20000"/>
          </a:bodyPr>
          <a:lstStyle/>
          <a:p>
            <a:pPr marL="27305" indent="-6350" algn="ctr">
              <a:lnSpc>
                <a:spcPct val="107000"/>
              </a:lnSpc>
              <a:spcAft>
                <a:spcPts val="25"/>
              </a:spcAft>
            </a:pPr>
            <a:r>
              <a:rPr lang="ru-RU" sz="9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Номинация</a:t>
            </a:r>
            <a:r>
              <a:rPr lang="ru-RU" sz="9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9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«Профессии спорта без границ» </a:t>
            </a:r>
            <a:r>
              <a:rPr lang="ru-RU" sz="9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(физкультурно-спортивная направленность)</a:t>
            </a:r>
          </a:p>
          <a:p>
            <a:pPr marL="27305" indent="-6350">
              <a:lnSpc>
                <a:spcPct val="107000"/>
              </a:lnSpc>
              <a:spcAft>
                <a:spcPts val="25"/>
              </a:spcAft>
            </a:pPr>
            <a:r>
              <a:rPr lang="ru-RU" sz="9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283845" indent="-6350">
              <a:lnSpc>
                <a:spcPct val="107000"/>
              </a:lnSpc>
              <a:spcAft>
                <a:spcPts val="25"/>
              </a:spcAft>
            </a:pPr>
            <a:r>
              <a:rPr lang="ru-RU" sz="9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практика: дополнительная общеобразовательная (общеразвивающая) программа дополнительного образования «Ансамбль спортивного танца «Жемчужинка»</a:t>
            </a:r>
          </a:p>
          <a:p>
            <a:pPr marL="283845" indent="-6350">
              <a:lnSpc>
                <a:spcPct val="107000"/>
              </a:lnSpc>
              <a:spcAft>
                <a:spcPts val="25"/>
              </a:spcAft>
            </a:pP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Автор составитель: Колесникова Виктория Викторовна- педагог дополнительного образования МБУДО «ЦРТДиЮ» Каменского муниципального района Воронежской области</a:t>
            </a:r>
          </a:p>
          <a:p>
            <a:pPr marL="27305" indent="-6350" algn="ctr">
              <a:lnSpc>
                <a:spcPct val="107000"/>
              </a:lnSpc>
              <a:spcAft>
                <a:spcPts val="25"/>
              </a:spcAft>
            </a:pP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825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424">
              <a:srgbClr val="0573C1"/>
            </a:gs>
            <a:gs pos="100000">
              <a:srgbClr val="0070C0"/>
            </a:gs>
            <a:gs pos="33000">
              <a:srgbClr val="00B0F0"/>
            </a:gs>
            <a:gs pos="100000">
              <a:schemeClr val="accent1">
                <a:lumMod val="45000"/>
                <a:lumOff val="55000"/>
              </a:schemeClr>
            </a:gs>
            <a:gs pos="5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A73B3-96E8-888C-24CB-C2C53529F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805" y="381000"/>
            <a:ext cx="9360195" cy="1041990"/>
          </a:xfrm>
        </p:spPr>
        <p:txBody>
          <a:bodyPr>
            <a:noAutofit/>
          </a:bodyPr>
          <a:lstStyle/>
          <a:p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5590B7-FEF0-A529-73C7-4295ADAFF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0157"/>
            <a:ext cx="9144000" cy="1689173"/>
          </a:xfrm>
        </p:spPr>
        <p:txBody>
          <a:bodyPr>
            <a:normAutofit fontScale="77500" lnSpcReduction="20000"/>
          </a:bodyPr>
          <a:lstStyle/>
          <a:p>
            <a:pPr marL="27305" indent="-6350">
              <a:lnSpc>
                <a:spcPct val="107000"/>
              </a:lnSpc>
              <a:spcAft>
                <a:spcPts val="25"/>
              </a:spcAft>
            </a:pPr>
            <a:r>
              <a:rPr lang="ru-RU" sz="5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</a:t>
            </a:r>
            <a:r>
              <a:rPr lang="ru-RU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внимание!</a:t>
            </a:r>
            <a:endParaRPr lang="ru-RU" sz="5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" indent="-6350" algn="ctr">
              <a:lnSpc>
                <a:spcPct val="107000"/>
              </a:lnSpc>
              <a:spcAft>
                <a:spcPts val="25"/>
              </a:spcAft>
            </a:pPr>
            <a:r>
              <a:rPr lang="ru-RU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FD7F8E-DF3C-89C1-B966-7EDC260D3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" y="101009"/>
            <a:ext cx="3720588" cy="27750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BD09D81-278C-22C0-8CAB-224AFF592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394" y="85060"/>
            <a:ext cx="3898605" cy="279104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9899814-6F59-B592-A118-DC521DA70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864" y="3429000"/>
            <a:ext cx="5348254" cy="3429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F13E26-A917-2F8E-2FE2-4E9D62A4F0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660" y="85060"/>
            <a:ext cx="4550735" cy="277509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5669919-CA2F-72D7-732D-9B339E6FBA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4" y="2860156"/>
            <a:ext cx="3347038" cy="399784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24A9D0-6243-C627-0CA4-813B5B9A2C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963" y="2876106"/>
            <a:ext cx="3429964" cy="398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59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424">
              <a:srgbClr val="0573C1"/>
            </a:gs>
            <a:gs pos="100000">
              <a:srgbClr val="0070C0"/>
            </a:gs>
            <a:gs pos="33000">
              <a:srgbClr val="00B0F0"/>
            </a:gs>
            <a:gs pos="100000">
              <a:schemeClr val="accent1">
                <a:lumMod val="45000"/>
                <a:lumOff val="55000"/>
              </a:schemeClr>
            </a:gs>
            <a:gs pos="5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A73B3-96E8-888C-24CB-C2C53529F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44549"/>
            <a:ext cx="10473070" cy="93566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«Панель методик и технологий дополнительной общеобразовательной (общеразвивающей) программы «Ансамбль спортивного танца «Жемчужинка»</a:t>
            </a:r>
            <a:endParaRPr lang="ru-RU" sz="2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5590B7-FEF0-A529-73C7-4295ADAFF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079" y="1467294"/>
            <a:ext cx="4284921" cy="348747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«На чемпионатах побеждают, конечно, единицы. Но прочный фундамент их успехов — это массовый спорт. Вовлечение в спортивную жизнь наших граждан с самого раннего детства — это одна из ключевых задач, которая стоит перед нами».            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В.В.Путин</a:t>
            </a: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1C8C1EF-7261-A13E-AEF3-21FD46CBC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958" y="1180214"/>
            <a:ext cx="7503041" cy="567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0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424">
              <a:srgbClr val="0573C1"/>
            </a:gs>
            <a:gs pos="100000">
              <a:srgbClr val="0070C0"/>
            </a:gs>
            <a:gs pos="33000">
              <a:srgbClr val="00B0F0"/>
            </a:gs>
            <a:gs pos="100000">
              <a:schemeClr val="accent1">
                <a:lumMod val="45000"/>
                <a:lumOff val="55000"/>
              </a:schemeClr>
            </a:gs>
            <a:gs pos="5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A73B3-96E8-888C-24CB-C2C53529F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567" y="372140"/>
            <a:ext cx="11387469" cy="4061637"/>
          </a:xfrm>
        </p:spPr>
        <p:txBody>
          <a:bodyPr>
            <a:noAutofit/>
          </a:bodyPr>
          <a:lstStyle/>
          <a:p>
            <a:pPr marL="27305" indent="-6350" algn="l">
              <a:lnSpc>
                <a:spcPct val="107000"/>
              </a:lnSpc>
              <a:spcAft>
                <a:spcPts val="25"/>
              </a:spcAft>
            </a:pPr>
            <a:endParaRPr lang="ru-RU" sz="2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5590B7-FEF0-A529-73C7-4295ADAFF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965" y="542260"/>
            <a:ext cx="11387468" cy="3795824"/>
          </a:xfrm>
        </p:spPr>
        <p:txBody>
          <a:bodyPr>
            <a:normAutofit fontScale="77500" lnSpcReduction="20000"/>
          </a:bodyPr>
          <a:lstStyle/>
          <a:p>
            <a:pPr marL="27305" indent="-6350">
              <a:lnSpc>
                <a:spcPct val="107000"/>
              </a:lnSpc>
              <a:spcAft>
                <a:spcPts val="25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Дополнительная общеобразовательная (общеразвивающая) программа дополнительного образования «Ансамбль спортивного танца «Жемчужинка»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реализуется в соответствии с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физкультурно-спортивной направленностью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 и рассчитана на 7 лет обучения. 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305" indent="-6350">
              <a:lnSpc>
                <a:spcPct val="107000"/>
              </a:lnSpc>
              <a:spcAft>
                <a:spcPts val="25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Дополнительная общеобразовательная (общеразвивающая) программа «Ансамбль спортивного танца «Жемчужинка» формирует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27305" indent="-6350" algn="l">
              <a:lnSpc>
                <a:spcPct val="107000"/>
              </a:lnSpc>
              <a:spcAft>
                <a:spcPts val="25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устойчивый мотив и потребность в бережном отношении к своему здоровью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-целостное развитие физических качеств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</a:t>
            </a:r>
          </a:p>
          <a:p>
            <a:pPr marL="27305" indent="-6350" algn="l">
              <a:lnSpc>
                <a:spcPct val="107000"/>
              </a:lnSpc>
              <a:spcAft>
                <a:spcPts val="2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-творческое использование средств спортивного танца и хореографии, в организации здорового образа жизни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305" indent="-6350" algn="l">
              <a:lnSpc>
                <a:spcPct val="107000"/>
              </a:lnSpc>
              <a:spcAft>
                <a:spcPts val="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ru-RU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Обучающиеся «Ансамбля спортивного танца «Жемчужинка» являются членами </a:t>
            </a:r>
          </a:p>
          <a:p>
            <a:pPr marL="27305" indent="-6350" algn="l">
              <a:lnSpc>
                <a:spcPct val="107000"/>
              </a:lnSpc>
              <a:spcAft>
                <a:spcPts val="25"/>
              </a:spcAft>
            </a:pP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</a:t>
            </a:r>
            <a:r>
              <a:rPr lang="ru-RU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Федерации современного танцевального спорта (ФСТС).</a:t>
            </a:r>
          </a:p>
          <a:p>
            <a:pPr marL="27305" indent="-6350" algn="l">
              <a:lnSpc>
                <a:spcPct val="107000"/>
              </a:lnSpc>
              <a:spcAft>
                <a:spcPts val="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0F7918-62CC-82E3-2164-34C4A6244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650" y="3997840"/>
            <a:ext cx="2835349" cy="27538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194118-7812-6A5D-91E8-096A9356D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97841"/>
            <a:ext cx="4561366" cy="28601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AD601D5-3881-1A43-E9FE-95E00CC8F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67" y="3997840"/>
            <a:ext cx="4795283" cy="28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6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424">
              <a:srgbClr val="0573C1"/>
            </a:gs>
            <a:gs pos="100000">
              <a:srgbClr val="0070C0"/>
            </a:gs>
            <a:gs pos="33000">
              <a:srgbClr val="00B0F0"/>
            </a:gs>
            <a:gs pos="100000">
              <a:schemeClr val="accent1">
                <a:lumMod val="45000"/>
                <a:lumOff val="55000"/>
              </a:schemeClr>
            </a:gs>
            <a:gs pos="5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A73B3-96E8-888C-24CB-C2C53529F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610"/>
            <a:ext cx="9144000" cy="90376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Новизна программы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5590B7-FEF0-A529-73C7-4295ADAFF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67367"/>
            <a:ext cx="9144000" cy="1881964"/>
          </a:xfrm>
        </p:spPr>
        <p:txBody>
          <a:bodyPr>
            <a:normAutofit/>
          </a:bodyPr>
          <a:lstStyle/>
          <a:p>
            <a:pPr marL="27305" indent="-6350" algn="ctr">
              <a:lnSpc>
                <a:spcPct val="107000"/>
              </a:lnSpc>
              <a:spcAft>
                <a:spcPts val="25"/>
              </a:spcAft>
            </a:pP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C468AD-A8EB-27BF-E485-EFC0CE2D6CE6}"/>
              </a:ext>
            </a:extLst>
          </p:cNvPr>
          <p:cNvSpPr txBox="1"/>
          <p:nvPr/>
        </p:nvSpPr>
        <p:spPr>
          <a:xfrm>
            <a:off x="1020726" y="1023026"/>
            <a:ext cx="1018599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Технология разноуровневого обучения и дифференцированный учебный материал по соответствующим уровням обучения предлагает осуществление индивидуального подбора направлений и стилей танцевального спорта для каждого ребёнка, воспитывает успешного человека и предоставляет ребёнку возможность самореализоваться, через занятия танцевальным спором. </a:t>
            </a:r>
          </a:p>
          <a:p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ru-RU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Уровневое обучение предоставляет шанс каждому ребенку        </a:t>
            </a:r>
          </a:p>
          <a:p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организовать свое обучение таким образом, чтобы максимально    </a:t>
            </a:r>
          </a:p>
          <a:p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использовать свои возможности, прежде всего, учебные. Каждый обучающийся осваивает содержание программы определённого года обучения на одном из уровней: стартовый, базовый, продвинутый т.е. согласно интересам, возможностям, способностям, темпу продвижения и результатам текущего мониторинга, промежуточной аттестации.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56190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424">
              <a:srgbClr val="0573C1"/>
            </a:gs>
            <a:gs pos="100000">
              <a:srgbClr val="0070C0"/>
            </a:gs>
            <a:gs pos="33000">
              <a:srgbClr val="00B0F0"/>
            </a:gs>
            <a:gs pos="100000">
              <a:schemeClr val="accent1">
                <a:lumMod val="45000"/>
                <a:lumOff val="55000"/>
              </a:schemeClr>
            </a:gs>
            <a:gs pos="5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A73B3-96E8-888C-24CB-C2C53529F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610"/>
            <a:ext cx="9144000" cy="903767"/>
          </a:xfrm>
        </p:spPr>
        <p:txBody>
          <a:bodyPr>
            <a:noAutofit/>
          </a:bodyPr>
          <a:lstStyle/>
          <a:p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Уровни освоения программы</a:t>
            </a:r>
            <a:b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5590B7-FEF0-A529-73C7-4295ADAFF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67367"/>
            <a:ext cx="9144000" cy="1881964"/>
          </a:xfrm>
        </p:spPr>
        <p:txBody>
          <a:bodyPr>
            <a:normAutofit/>
          </a:bodyPr>
          <a:lstStyle/>
          <a:p>
            <a:pPr marL="27305" indent="-6350" algn="ctr">
              <a:lnSpc>
                <a:spcPct val="107000"/>
              </a:lnSpc>
              <a:spcAft>
                <a:spcPts val="25"/>
              </a:spcAft>
            </a:pP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C468AD-A8EB-27BF-E485-EFC0CE2D6CE6}"/>
              </a:ext>
            </a:extLst>
          </p:cNvPr>
          <p:cNvSpPr txBox="1"/>
          <p:nvPr/>
        </p:nvSpPr>
        <p:spPr>
          <a:xfrm>
            <a:off x="1020726" y="1023026"/>
            <a:ext cx="10185990" cy="5056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3845" indent="450215" algn="just">
              <a:lnSpc>
                <a:spcPct val="105000"/>
              </a:lnSpc>
              <a:spcAft>
                <a:spcPts val="25"/>
              </a:spcAft>
            </a:pP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Содержание и материал программы организован по принципу дифференциации в соответствие со следующими уровнями сложности:</a:t>
            </a:r>
            <a:endParaRPr lang="ru-RU" sz="18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845" indent="-6350" algn="l">
              <a:lnSpc>
                <a:spcPct val="105000"/>
              </a:lnSpc>
              <a:spcAft>
                <a:spcPts val="120"/>
              </a:spcAft>
            </a:pP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</a:t>
            </a:r>
            <a:r>
              <a:rPr lang="ru-RU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1.Стартовый уровень. </a:t>
            </a:r>
            <a:endParaRPr lang="ru-RU" sz="18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845" indent="-6350" algn="l">
              <a:lnSpc>
                <a:spcPct val="105000"/>
              </a:lnSpc>
              <a:spcAft>
                <a:spcPts val="120"/>
              </a:spcAft>
            </a:pP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Предполагает использование и реализацию «общедоступных и универсальных форм организации материала, минимальную сложность предлагаемого для освоения содержания программы»</a:t>
            </a:r>
            <a:endParaRPr lang="ru-RU" sz="18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845" indent="450215" algn="just">
              <a:lnSpc>
                <a:spcPct val="105000"/>
              </a:lnSpc>
              <a:spcAft>
                <a:spcPts val="25"/>
              </a:spcAft>
            </a:pPr>
            <a:r>
              <a:rPr lang="ru-RU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Базовый уровень. </a:t>
            </a:r>
            <a:endParaRPr lang="ru-RU" sz="18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845" indent="-6350" algn="l">
              <a:lnSpc>
                <a:spcPct val="105000"/>
              </a:lnSpc>
              <a:spcAft>
                <a:spcPts val="120"/>
              </a:spcAft>
            </a:pP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Предполагает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формирование универсальных учебных действий в области танцевального спорта, расширение  информированности в системе элементов хореографического исполнительства,  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углубленное изучение техник танцевального спорта, умение их самостоятельно применять и комбинировать при выполнении творческих заданий,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обогащения навыками владения основными выразительными средствами танца,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 артистических, исполнительских способностей обучающихся,  становления  грации, осанки, красоты тела, духовного, интеллектуального, социального, нравственного развития.</a:t>
            </a:r>
          </a:p>
          <a:p>
            <a:pPr marL="283845" indent="450215" algn="just">
              <a:lnSpc>
                <a:spcPct val="105000"/>
              </a:lnSpc>
              <a:spcAft>
                <a:spcPts val="25"/>
              </a:spcAft>
            </a:pPr>
            <a:r>
              <a:rPr lang="ru-RU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Продвинутый уровень</a:t>
            </a:r>
            <a:r>
              <a:rPr lang="ru-RU" sz="1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8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845" indent="-6350" algn="l">
              <a:lnSpc>
                <a:spcPct val="105000"/>
              </a:lnSpc>
              <a:spcAft>
                <a:spcPts val="25"/>
              </a:spcAft>
            </a:pP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Предполагает сотворчество педагога и ребенка на основе индивидуальных (</a:t>
            </a:r>
            <a:r>
              <a:rPr lang="ru-RU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сольных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групповых образовательных, творческих проектов, а также предполагает изучение около профессиональных и профессиональных знаний в области танцевального спорта.</a:t>
            </a:r>
            <a:endParaRPr lang="ru-RU" sz="18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2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424">
              <a:srgbClr val="0573C1"/>
            </a:gs>
            <a:gs pos="100000">
              <a:srgbClr val="0070C0"/>
            </a:gs>
            <a:gs pos="33000">
              <a:srgbClr val="00B0F0"/>
            </a:gs>
            <a:gs pos="100000">
              <a:schemeClr val="accent1">
                <a:lumMod val="45000"/>
                <a:lumOff val="55000"/>
              </a:schemeClr>
            </a:gs>
            <a:gs pos="5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A73B3-96E8-888C-24CB-C2C53529F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610"/>
            <a:ext cx="9144000" cy="903767"/>
          </a:xfrm>
        </p:spPr>
        <p:txBody>
          <a:bodyPr>
            <a:noAutofit/>
          </a:bodyPr>
          <a:lstStyle/>
          <a:p>
            <a:r>
              <a:rPr lang="ru-RU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Используемые педагогические технологии и методы </a:t>
            </a:r>
            <a:b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5590B7-FEF0-A529-73C7-4295ADAFF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67367"/>
            <a:ext cx="9144000" cy="1881964"/>
          </a:xfrm>
        </p:spPr>
        <p:txBody>
          <a:bodyPr>
            <a:normAutofit/>
          </a:bodyPr>
          <a:lstStyle/>
          <a:p>
            <a:pPr marL="27305" indent="-6350" algn="ctr">
              <a:lnSpc>
                <a:spcPct val="107000"/>
              </a:lnSpc>
              <a:spcAft>
                <a:spcPts val="25"/>
              </a:spcAft>
            </a:pP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C468AD-A8EB-27BF-E485-EFC0CE2D6CE6}"/>
              </a:ext>
            </a:extLst>
          </p:cNvPr>
          <p:cNvSpPr txBox="1"/>
          <p:nvPr/>
        </p:nvSpPr>
        <p:spPr>
          <a:xfrm>
            <a:off x="1020726" y="1023026"/>
            <a:ext cx="10185990" cy="6666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3845" indent="450215">
              <a:lnSpc>
                <a:spcPct val="105000"/>
              </a:lnSpc>
              <a:spcAft>
                <a:spcPts val="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современных технологий в педагогической практике даёт возможность более успешно взаимодействовать с детьми, способствует более полному раскрытию их творческого потенциала.</a:t>
            </a:r>
          </a:p>
          <a:p>
            <a:pPr marL="283845" indent="450215" algn="just">
              <a:lnSpc>
                <a:spcPct val="105000"/>
              </a:lnSpc>
              <a:spcAft>
                <a:spcPts val="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Стартовый уровень: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845" indent="-6350" algn="just">
              <a:lnSpc>
                <a:spcPct val="105000"/>
              </a:lnSpc>
              <a:spcAft>
                <a:spcPts val="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-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игровые, технологии личностно-ориентированного обучения;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845" indent="-6350" algn="just">
              <a:lnSpc>
                <a:spcPct val="105000"/>
              </a:lnSpc>
              <a:spcAft>
                <a:spcPts val="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-педагогика сотрудничества, диалогового обучения, репродуктивные и др., направленные на формирование у обучающихся мотивации к познанию и творчеству в области современного танцевального спорта; 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845" indent="450215" algn="just">
              <a:lnSpc>
                <a:spcPct val="105000"/>
              </a:lnSpc>
              <a:spcAft>
                <a:spcPts val="25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Базовый уровень: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845" indent="450215" algn="just">
              <a:lnSpc>
                <a:spcPct val="105000"/>
              </a:lnSpc>
              <a:spcAft>
                <a:spcPts val="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-технологии проблемного, модульного, диалогового, дифференцированного и индивидуализированного, дистанционного обучения;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845" indent="450215" algn="just">
              <a:lnSpc>
                <a:spcPct val="105000"/>
              </a:lnSpc>
              <a:spcAft>
                <a:spcPts val="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-игровые, репродуктивные;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845" indent="450215" algn="just">
              <a:lnSpc>
                <a:spcPct val="105000"/>
              </a:lnSpc>
              <a:spcAft>
                <a:spcPts val="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-проектно- исследовательские;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845" indent="450215" algn="just">
              <a:lnSpc>
                <a:spcPct val="105000"/>
              </a:lnSpc>
              <a:spcAft>
                <a:spcPts val="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-творческо-продуктивные;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845" indent="450215" algn="just">
              <a:lnSpc>
                <a:spcPct val="105000"/>
              </a:lnSpc>
              <a:spcAft>
                <a:spcPts val="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-технологии, направленные на формирование устойчивой мотивации к выбранному виду деятельности и самообразованию.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845" indent="450215" algn="just">
              <a:lnSpc>
                <a:spcPct val="105000"/>
              </a:lnSpc>
              <a:spcAft>
                <a:spcPts val="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Используются интерактивные методики (ролевые игры, метод проектов, постановка танца). Особое внимание уделяется рефлексии.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845" indent="450215" algn="just">
              <a:lnSpc>
                <a:spcPct val="105000"/>
              </a:lnSpc>
              <a:spcAft>
                <a:spcPts val="25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</a:t>
            </a:r>
          </a:p>
          <a:p>
            <a:pPr marL="283845" indent="450215" algn="just">
              <a:lnSpc>
                <a:spcPct val="105000"/>
              </a:lnSpc>
              <a:spcAft>
                <a:spcPts val="25"/>
              </a:spcAft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3845" indent="450215" algn="just">
              <a:lnSpc>
                <a:spcPct val="105000"/>
              </a:lnSpc>
              <a:spcAft>
                <a:spcPts val="25"/>
              </a:spcAft>
            </a:pPr>
            <a:endParaRPr lang="ru-RU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3845" indent="450215" algn="just">
              <a:lnSpc>
                <a:spcPct val="105000"/>
              </a:lnSpc>
              <a:spcAft>
                <a:spcPts val="25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49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424">
              <a:srgbClr val="0573C1"/>
            </a:gs>
            <a:gs pos="100000">
              <a:srgbClr val="0070C0"/>
            </a:gs>
            <a:gs pos="33000">
              <a:srgbClr val="00B0F0"/>
            </a:gs>
            <a:gs pos="100000">
              <a:schemeClr val="accent1">
                <a:lumMod val="45000"/>
                <a:lumOff val="55000"/>
              </a:schemeClr>
            </a:gs>
            <a:gs pos="5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A73B3-96E8-888C-24CB-C2C53529F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610"/>
            <a:ext cx="9144000" cy="903767"/>
          </a:xfrm>
        </p:spPr>
        <p:txBody>
          <a:bodyPr>
            <a:noAutofit/>
          </a:bodyPr>
          <a:lstStyle/>
          <a:p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5590B7-FEF0-A529-73C7-4295ADAFF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67367"/>
            <a:ext cx="9144000" cy="1881964"/>
          </a:xfrm>
        </p:spPr>
        <p:txBody>
          <a:bodyPr>
            <a:normAutofit/>
          </a:bodyPr>
          <a:lstStyle/>
          <a:p>
            <a:pPr marL="27305" indent="-6350" algn="ctr">
              <a:lnSpc>
                <a:spcPct val="107000"/>
              </a:lnSpc>
              <a:spcAft>
                <a:spcPts val="25"/>
              </a:spcAft>
            </a:pP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C468AD-A8EB-27BF-E485-EFC0CE2D6CE6}"/>
              </a:ext>
            </a:extLst>
          </p:cNvPr>
          <p:cNvSpPr txBox="1"/>
          <p:nvPr/>
        </p:nvSpPr>
        <p:spPr>
          <a:xfrm>
            <a:off x="1020726" y="1023026"/>
            <a:ext cx="10185990" cy="501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3845" indent="450215" algn="just">
              <a:lnSpc>
                <a:spcPct val="105000"/>
              </a:lnSpc>
              <a:spcAft>
                <a:spcPts val="25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Продвинутый уровень: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845" indent="450215" algn="just">
              <a:lnSpc>
                <a:spcPct val="105000"/>
              </a:lnSpc>
              <a:spcAft>
                <a:spcPts val="25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-проектно- исследовательские;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845" indent="450215" algn="just">
              <a:lnSpc>
                <a:spcPct val="105000"/>
              </a:lnSpc>
              <a:spcAft>
                <a:spcPts val="25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-творческо-продуктивные;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845" indent="450215" algn="just">
              <a:lnSpc>
                <a:spcPct val="105000"/>
              </a:lnSpc>
              <a:spcAft>
                <a:spcPts val="25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-дифференцированного и индивидуализированного обучения; 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845" indent="450215" algn="just">
              <a:lnSpc>
                <a:spcPct val="105000"/>
              </a:lnSpc>
              <a:spcAft>
                <a:spcPts val="25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-модульного обучения;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845" indent="450215" algn="just">
              <a:lnSpc>
                <a:spcPct val="105000"/>
              </a:lnSpc>
              <a:spcAft>
                <a:spcPts val="25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-учебной дискуссии, проблемного обучения;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845" indent="450215" algn="just">
              <a:lnSpc>
                <a:spcPct val="105000"/>
              </a:lnSpc>
              <a:spcAft>
                <a:spcPts val="25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-игровые, репродуктивные, дистанционное обучения и др., направленные на развитие мотивации на самоопределение и самореализацию.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845" indent="450215" algn="just">
              <a:lnSpc>
                <a:spcPct val="105000"/>
              </a:lnSpc>
              <a:spcAft>
                <a:spcPts val="25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Используются интерактивные методики (ролевые игры, метод проектов, постановка экспериментальной техники танца).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845" indent="450215" algn="just">
              <a:lnSpc>
                <a:spcPct val="105000"/>
              </a:lnSpc>
              <a:spcAft>
                <a:spcPts val="25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Особое внимание уделяется рефлексии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845" indent="450215" algn="just">
              <a:lnSpc>
                <a:spcPct val="105000"/>
              </a:lnSpc>
              <a:spcAft>
                <a:spcPts val="25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42C90F-D0A4-8119-2033-FC0D8CAB3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460" y="0"/>
            <a:ext cx="2048540" cy="329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11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424">
              <a:srgbClr val="0573C1"/>
            </a:gs>
            <a:gs pos="100000">
              <a:srgbClr val="0070C0"/>
            </a:gs>
            <a:gs pos="33000">
              <a:srgbClr val="00B0F0"/>
            </a:gs>
            <a:gs pos="100000">
              <a:schemeClr val="accent1">
                <a:lumMod val="45000"/>
                <a:lumOff val="55000"/>
              </a:schemeClr>
            </a:gs>
            <a:gs pos="5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A73B3-96E8-888C-24CB-C2C53529F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610"/>
            <a:ext cx="9144000" cy="903767"/>
          </a:xfrm>
        </p:spPr>
        <p:txBody>
          <a:bodyPr>
            <a:noAutofit/>
          </a:bodyPr>
          <a:lstStyle/>
          <a:p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5590B7-FEF0-A529-73C7-4295ADAFF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43740"/>
            <a:ext cx="9144000" cy="4136065"/>
          </a:xfrm>
        </p:spPr>
        <p:txBody>
          <a:bodyPr>
            <a:normAutofit/>
          </a:bodyPr>
          <a:lstStyle/>
          <a:p>
            <a:pPr marL="27305" indent="-6350" algn="ctr">
              <a:lnSpc>
                <a:spcPct val="107000"/>
              </a:lnSpc>
              <a:spcAft>
                <a:spcPts val="25"/>
              </a:spcAft>
            </a:pP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C468AD-A8EB-27BF-E485-EFC0CE2D6CE6}"/>
              </a:ext>
            </a:extLst>
          </p:cNvPr>
          <p:cNvSpPr txBox="1"/>
          <p:nvPr/>
        </p:nvSpPr>
        <p:spPr>
          <a:xfrm>
            <a:off x="850605" y="457200"/>
            <a:ext cx="10356111" cy="1592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3845" indent="450215" algn="just">
              <a:lnSpc>
                <a:spcPct val="105000"/>
              </a:lnSpc>
              <a:spcAft>
                <a:spcPts val="25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Мониторинг образовательных результатов</a:t>
            </a: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845" indent="450215" algn="just">
              <a:lnSpc>
                <a:spcPct val="105000"/>
              </a:lnSpc>
              <a:spcAft>
                <a:spcPts val="25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Система отслеживания и оценивания результатов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845" indent="450215" algn="just">
              <a:lnSpc>
                <a:spcPct val="105000"/>
              </a:lnSpc>
              <a:spcAft>
                <a:spcPts val="25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845" indent="450215" algn="just">
              <a:lnSpc>
                <a:spcPct val="105000"/>
              </a:lnSpc>
              <a:spcAft>
                <a:spcPts val="25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D2D276-99B9-1C57-449A-A8950B7E96DA}"/>
              </a:ext>
            </a:extLst>
          </p:cNvPr>
          <p:cNvSpPr txBox="1"/>
          <p:nvPr/>
        </p:nvSpPr>
        <p:spPr>
          <a:xfrm>
            <a:off x="318977" y="1743740"/>
            <a:ext cx="11164185" cy="4436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3845" indent="450215" algn="just">
              <a:lnSpc>
                <a:spcPct val="105000"/>
              </a:lnSpc>
              <a:spcAft>
                <a:spcPts val="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целях качественной реализации программы предусмотрена система оценочных средств:          </a:t>
            </a:r>
          </a:p>
          <a:p>
            <a:pPr marL="626745" indent="-342900" algn="just">
              <a:lnSpc>
                <a:spcPct val="105000"/>
              </a:lnSpc>
              <a:spcAft>
                <a:spcPts val="25"/>
              </a:spcAft>
              <a:buAutoNum type="arabicPeriod"/>
            </a:pP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Конкурсный рейтинг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(освещается в открытой форме; результаты оглашаются публично; свидетельствует о групповой динамике);                                                                                                          </a:t>
            </a:r>
          </a:p>
          <a:p>
            <a:pPr marL="626745" indent="-342900" algn="just">
              <a:lnSpc>
                <a:spcPct val="105000"/>
              </a:lnSpc>
              <a:spcAft>
                <a:spcPts val="25"/>
              </a:spcAft>
              <a:buAutoNum type="arabicPeriod"/>
            </a:pP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Содержательный (компетентностный) индивидуальный рейтинг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(доступен только педагогическому коллективу и ребёнку, в отношении которого он формируется; результаты не придаются публичной огласке, а предоставляются лично каждому ребёнку в форме собеседования, свидетельствует о продвижении каждого конкретного ребенка в уровнях освоения программы);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845" indent="450215" algn="just">
              <a:lnSpc>
                <a:spcPct val="105000"/>
              </a:lnSpc>
              <a:spcAft>
                <a:spcPts val="25"/>
              </a:spcAft>
            </a:pP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Мониторинг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включающий в себя: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845" indent="450215" algn="just">
              <a:lnSpc>
                <a:spcPct val="105000"/>
              </a:lnSpc>
              <a:spcAft>
                <a:spcPts val="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Мониторинг исходного состояния учебных, базовых, ключевых и общих компетенций обучающихся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845" indent="450215" algn="just">
              <a:lnSpc>
                <a:spcPct val="105000"/>
              </a:lnSpc>
              <a:spcAft>
                <a:spcPts val="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Промежуточную аттестацию (контрольные испытания, тестирование, соревнования, публичное выступление и др.).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845" indent="450215" algn="just">
              <a:lnSpc>
                <a:spcPct val="105000"/>
              </a:lnSpc>
              <a:spcAft>
                <a:spcPts val="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Текущий мониторинг: контрольные точки, демонстрация, творческие задания, этюд и т.д. Карта мониторинга разработана с учётом вида деятельности коллектива. Карта позволяет вести поэтапную систему контроля над обучением и отслеживать динамику образовательных результатов обучающихся.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845" indent="450215" algn="just">
              <a:lnSpc>
                <a:spcPct val="105000"/>
              </a:lnSpc>
              <a:spcAft>
                <a:spcPts val="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41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424">
              <a:srgbClr val="0573C1"/>
            </a:gs>
            <a:gs pos="100000">
              <a:srgbClr val="0070C0"/>
            </a:gs>
            <a:gs pos="33000">
              <a:srgbClr val="00B0F0"/>
            </a:gs>
            <a:gs pos="100000">
              <a:schemeClr val="accent1">
                <a:lumMod val="45000"/>
                <a:lumOff val="55000"/>
              </a:schemeClr>
            </a:gs>
            <a:gs pos="5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A73B3-96E8-888C-24CB-C2C53529F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805" y="329610"/>
            <a:ext cx="9360195" cy="1041990"/>
          </a:xfrm>
        </p:spPr>
        <p:txBody>
          <a:bodyPr>
            <a:noAutofit/>
          </a:bodyPr>
          <a:lstStyle/>
          <a:p>
            <a:r>
              <a:rPr lang="ru-RU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Диагностическая карта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5590B7-FEF0-A529-73C7-4295ADAFF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67367"/>
            <a:ext cx="9144000" cy="1881964"/>
          </a:xfrm>
        </p:spPr>
        <p:txBody>
          <a:bodyPr>
            <a:normAutofit/>
          </a:bodyPr>
          <a:lstStyle/>
          <a:p>
            <a:pPr marL="27305" indent="-6350" algn="ctr">
              <a:lnSpc>
                <a:spcPct val="107000"/>
              </a:lnSpc>
              <a:spcAft>
                <a:spcPts val="25"/>
              </a:spcAft>
            </a:pP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60E25C7E-F751-1C72-1FF7-933B937A13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199856"/>
              </p:ext>
            </p:extLst>
          </p:nvPr>
        </p:nvGraphicFramePr>
        <p:xfrm>
          <a:off x="507077" y="813391"/>
          <a:ext cx="8307313" cy="553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350515" imgH="5537974" progId="Word.Document.12">
                  <p:embed/>
                </p:oleObj>
              </mc:Choice>
              <mc:Fallback>
                <p:oleObj name="Document" r:id="rId2" imgW="7350515" imgH="55379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7077" y="813391"/>
                        <a:ext cx="8307313" cy="553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2BDC350-E914-5B31-9FB7-3D851569401C}"/>
              </a:ext>
            </a:extLst>
          </p:cNvPr>
          <p:cNvSpPr txBox="1"/>
          <p:nvPr/>
        </p:nvSpPr>
        <p:spPr>
          <a:xfrm>
            <a:off x="8814390" y="813391"/>
            <a:ext cx="3083442" cy="4840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7970" marR="4445" indent="-6350" algn="ctr">
              <a:lnSpc>
                <a:spcPct val="105000"/>
              </a:lnSpc>
              <a:spcAft>
                <a:spcPts val="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-Итогом освоения учебного курса программы ожидаются следующие результаты:  </a:t>
            </a:r>
          </a:p>
          <a:p>
            <a:pPr marR="4445" lvl="0" algn="ctr" fontAlgn="base">
              <a:lnSpc>
                <a:spcPct val="111000"/>
              </a:lnSpc>
              <a:spcAft>
                <a:spcPts val="65"/>
              </a:spcAft>
              <a:buClr>
                <a:srgbClr val="000000"/>
              </a:buClr>
              <a:buSzPts val="1400"/>
            </a:pPr>
            <a:r>
              <a:rPr lang="ru-RU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-Рост индивидуальных показателей физических качеств и технических приемов. </a:t>
            </a:r>
          </a:p>
          <a:p>
            <a:pPr marL="261620" indent="-6350" algn="ctr">
              <a:lnSpc>
                <a:spcPct val="106000"/>
              </a:lnSpc>
              <a:spcAft>
                <a:spcPts val="13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-Достижение высоких результатов в танцевальном спорте (группы и солисты).</a:t>
            </a:r>
          </a:p>
          <a:p>
            <a:pPr marL="261620" indent="-6350" algn="ctr">
              <a:lnSpc>
                <a:spcPct val="106000"/>
              </a:lnSpc>
              <a:spcAft>
                <a:spcPts val="13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-Овладение всеми знаниями и умениями в соответствии с программным материалом</a:t>
            </a:r>
          </a:p>
        </p:txBody>
      </p:sp>
    </p:spTree>
    <p:extLst>
      <p:ext uri="{BB962C8B-B14F-4D97-AF65-F5344CB8AC3E}">
        <p14:creationId xmlns:p14="http://schemas.microsoft.com/office/powerpoint/2010/main" val="37798134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948</Words>
  <Application>Microsoft Office PowerPoint</Application>
  <PresentationFormat>Широкоэкранный</PresentationFormat>
  <Paragraphs>82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Document</vt:lpstr>
      <vt:lpstr>Всероссийский Конкурс образовательных практик по обновлению содержания и технологий дополнительного образования в соответствии с приоритетными направлениями, в том числе каникулярных профориентационных школ, организованных образовательными организациями </vt:lpstr>
      <vt:lpstr>«Панель методик и технологий дополнительной общеобразовательной (общеразвивающей) программы «Ансамбль спортивного танца «Жемчужинка»</vt:lpstr>
      <vt:lpstr>Презентация PowerPoint</vt:lpstr>
      <vt:lpstr>Новизна программы  </vt:lpstr>
      <vt:lpstr>  Уровни освоения программы </vt:lpstr>
      <vt:lpstr> Используемые педагогические технологии и методы  </vt:lpstr>
      <vt:lpstr>   </vt:lpstr>
      <vt:lpstr>   </vt:lpstr>
      <vt:lpstr>Диагностическая карта   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 образовательных практик по обновлению содержания и технологий дополнительного образования в соответствии с приоритетными направлениями, в том числе каникулярных профориентационных школ, организованных образовательными организациями</dc:title>
  <dc:creator>???????? ???????????</dc:creator>
  <cp:lastModifiedBy>???????? ???????????</cp:lastModifiedBy>
  <cp:revision>2</cp:revision>
  <dcterms:created xsi:type="dcterms:W3CDTF">2023-04-21T20:59:59Z</dcterms:created>
  <dcterms:modified xsi:type="dcterms:W3CDTF">2023-04-22T06:47:12Z</dcterms:modified>
</cp:coreProperties>
</file>