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4" r:id="rId5"/>
    <p:sldId id="265" r:id="rId6"/>
    <p:sldId id="270" r:id="rId7"/>
    <p:sldId id="266" r:id="rId8"/>
    <p:sldId id="268" r:id="rId9"/>
    <p:sldId id="272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B68ABB"/>
    <a:srgbClr val="03A69E"/>
    <a:srgbClr val="01A9DA"/>
    <a:srgbClr val="0063AF"/>
    <a:srgbClr val="FBB100"/>
    <a:srgbClr val="0162B1"/>
    <a:srgbClr val="EB0714"/>
    <a:srgbClr val="3BA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4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29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8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83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6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8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0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9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32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2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39CB-9452-4549-AA75-3EDCB691A870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B6134-0C38-47CF-8BB1-B4DD192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2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3.jpeg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6.jpeg"/><Relationship Id="rId15" Type="http://schemas.openxmlformats.org/officeDocument/2006/relationships/image" Target="../media/image30.png"/><Relationship Id="rId10" Type="http://schemas.openxmlformats.org/officeDocument/2006/relationships/image" Target="../media/image25.emf"/><Relationship Id="rId4" Type="http://schemas.openxmlformats.org/officeDocument/2006/relationships/image" Target="../media/image5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674632622_gas-kvas-com-p-konturnii-risunok-sankt-peterburg-1.jpg (1920×546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" r="1232" b="14445"/>
          <a:stretch/>
        </p:blipFill>
        <p:spPr bwMode="auto">
          <a:xfrm>
            <a:off x="6006755" y="5429250"/>
            <a:ext cx="610904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0" y="318914"/>
            <a:ext cx="972108" cy="972108"/>
          </a:xfrm>
          <a:prstGeom prst="rect">
            <a:avLst/>
          </a:prstGeom>
          <a:effectLst>
            <a:glow rad="127000">
              <a:schemeClr val="bg1">
                <a:alpha val="83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55290" y="1587719"/>
            <a:ext cx="11665260" cy="1219901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Всероссийский Конкурс образовательных практик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 обновлению содержания и технологий дополнительного образования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соответствии с приоритетными направлениями,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том числе каникулярных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профориентационных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школ, организованных образовательными организациями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6376" y="257805"/>
            <a:ext cx="10544174" cy="988569"/>
          </a:xfrm>
          <a:prstGeom prst="rect">
            <a:avLst/>
          </a:prstGeom>
          <a:solidFill>
            <a:srgbClr val="03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Государственное бюджетное учреждение дополнительного образования </a:t>
            </a:r>
          </a:p>
          <a:p>
            <a:pPr algn="ctr"/>
            <a:r>
              <a:rPr lang="ru-RU" sz="20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Дворец детского (юношеского) творчества Выборгского района Санкт-Петербурга</a:t>
            </a:r>
            <a:r>
              <a:rPr lang="ru-RU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5290" y="3122228"/>
            <a:ext cx="11665260" cy="1257300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МУЛЬТИМЕДИЙНОЕ БЮРО ЭКСКУРСИЙ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0509" y="4664527"/>
            <a:ext cx="4950135" cy="1831807"/>
          </a:xfrm>
          <a:prstGeom prst="rect">
            <a:avLst/>
          </a:prstGeom>
          <a:solidFill>
            <a:srgbClr val="01A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Саешникова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Ксения Александровна,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педагог дополнительного образования, первая категория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38976" y="4667249"/>
            <a:ext cx="5153024" cy="89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162B1"/>
                </a:solidFill>
                <a:latin typeface="Comic Sans MS" panose="030F0702030302020204" pitchFamily="66" charset="0"/>
              </a:rPr>
              <a:t>#</a:t>
            </a:r>
            <a:r>
              <a:rPr lang="ru-RU" sz="2400" dirty="0">
                <a:solidFill>
                  <a:srgbClr val="0162B1"/>
                </a:solidFill>
                <a:latin typeface="Comic Sans MS" panose="030F0702030302020204" pitchFamily="66" charset="0"/>
              </a:rPr>
              <a:t>Туризм познавательный.</a:t>
            </a:r>
          </a:p>
          <a:p>
            <a:pPr algn="ctr"/>
            <a:r>
              <a:rPr lang="ru-RU" sz="2400" dirty="0" err="1">
                <a:solidFill>
                  <a:srgbClr val="0162B1"/>
                </a:solidFill>
                <a:latin typeface="Comic Sans MS" panose="030F0702030302020204" pitchFamily="66" charset="0"/>
              </a:rPr>
              <a:t>Экскурсоведение</a:t>
            </a:r>
            <a:endParaRPr lang="ru-RU" sz="2400" dirty="0">
              <a:solidFill>
                <a:srgbClr val="0162B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4883868" y="83751"/>
            <a:ext cx="7200900" cy="661716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РЕЗУЛЬТАТИВНОСТЬ ОБРАЗОВАТЕЛЬНОЙ ПРАКТИКИ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81897" y="903295"/>
            <a:ext cx="2529014" cy="430327"/>
          </a:xfrm>
          <a:prstGeom prst="rect">
            <a:avLst/>
          </a:prstGeom>
          <a:solidFill>
            <a:srgbClr val="03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ребенка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136712" y="968774"/>
            <a:ext cx="2529014" cy="430327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педагога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225943" y="1944231"/>
            <a:ext cx="5127233" cy="1009729"/>
            <a:chOff x="404834" y="0"/>
            <a:chExt cx="2563582" cy="1538149"/>
          </a:xfrm>
          <a:solidFill>
            <a:srgbClr val="00CC99"/>
          </a:solidFill>
        </p:grpSpPr>
        <p:sp>
          <p:nvSpPr>
            <p:cNvPr id="21" name="Прямоугольник 20"/>
            <p:cNvSpPr/>
            <p:nvPr/>
          </p:nvSpPr>
          <p:spPr>
            <a:xfrm>
              <a:off x="404834" y="0"/>
              <a:ext cx="2563582" cy="153814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404834" y="0"/>
              <a:ext cx="2563582" cy="153814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У</a:t>
              </a:r>
              <a:r>
                <a:rPr lang="ru-RU" sz="1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чащийся сам выбирает удобный для себя формат, размещает свой материал в открытом доступе и получает комментарии от экскурсантов, общается с профессионалами.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253956" y="3651409"/>
            <a:ext cx="5071278" cy="1021105"/>
            <a:chOff x="404834" y="0"/>
            <a:chExt cx="2563582" cy="1538149"/>
          </a:xfrm>
          <a:solidFill>
            <a:srgbClr val="00CC99"/>
          </a:solidFill>
        </p:grpSpPr>
        <p:sp>
          <p:nvSpPr>
            <p:cNvPr id="24" name="Прямоугольник 23"/>
            <p:cNvSpPr/>
            <p:nvPr/>
          </p:nvSpPr>
          <p:spPr>
            <a:xfrm>
              <a:off x="404834" y="0"/>
              <a:ext cx="2563582" cy="153814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404834" y="0"/>
              <a:ext cx="2563582" cy="13051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В зависимости от выбранного формата учащийся проявляет свои творческие способности, разрабатывает совершенно новый и уникальный продукт.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281898" y="5354293"/>
            <a:ext cx="5071278" cy="1181239"/>
            <a:chOff x="404834" y="0"/>
            <a:chExt cx="2563582" cy="1538149"/>
          </a:xfrm>
          <a:solidFill>
            <a:srgbClr val="00CC99"/>
          </a:solidFill>
        </p:grpSpPr>
        <p:sp>
          <p:nvSpPr>
            <p:cNvPr id="27" name="Прямоугольник 26"/>
            <p:cNvSpPr/>
            <p:nvPr/>
          </p:nvSpPr>
          <p:spPr>
            <a:xfrm>
              <a:off x="404834" y="0"/>
              <a:ext cx="2563582" cy="153814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Прямоугольник 27"/>
            <p:cNvSpPr/>
            <p:nvPr/>
          </p:nvSpPr>
          <p:spPr>
            <a:xfrm>
              <a:off x="404834" y="0"/>
              <a:ext cx="2466842" cy="153814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Проведение экскурсий – это общение, используя цифровые технологии обучающийся даже самый стеснительный и необщительный, получает опыт проведения экскурсий и общения с пользователями, коммуникация внутри рабочей группы.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86551" y="1264124"/>
            <a:ext cx="3126206" cy="1313737"/>
            <a:chOff x="-568885" y="-1182030"/>
            <a:chExt cx="3446216" cy="276095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62542" y="-49946"/>
              <a:ext cx="2714789" cy="1628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Прямоугольник 39"/>
            <p:cNvSpPr/>
            <p:nvPr/>
          </p:nvSpPr>
          <p:spPr>
            <a:xfrm>
              <a:off x="-568885" y="-1182030"/>
              <a:ext cx="3145039" cy="1628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rgbClr val="03A69E"/>
                  </a:solidFill>
                  <a:latin typeface="Comic Sans MS" panose="030F0702030302020204" pitchFamily="66" charset="0"/>
                </a:rPr>
                <a:t>МОТИВАЦИЯ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936143" y="965625"/>
            <a:ext cx="2852996" cy="2306681"/>
            <a:chOff x="824402" y="-745614"/>
            <a:chExt cx="2852996" cy="2306681"/>
          </a:xfrm>
          <a:noFill/>
        </p:grpSpPr>
        <p:sp>
          <p:nvSpPr>
            <p:cNvPr id="42" name="Прямоугольник 41"/>
            <p:cNvSpPr/>
            <p:nvPr/>
          </p:nvSpPr>
          <p:spPr>
            <a:xfrm>
              <a:off x="955706" y="1989"/>
              <a:ext cx="2598464" cy="155907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Прямоугольник 42"/>
            <p:cNvSpPr/>
            <p:nvPr/>
          </p:nvSpPr>
          <p:spPr>
            <a:xfrm>
              <a:off x="824402" y="-745614"/>
              <a:ext cx="2852996" cy="15590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rgbClr val="B68ABB"/>
                  </a:solidFill>
                  <a:latin typeface="Comic Sans MS" panose="030F0702030302020204" pitchFamily="66" charset="0"/>
                </a:rPr>
                <a:t>УНИВЕРСАЛЬНОСТЬ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721590" y="3078553"/>
            <a:ext cx="2716287" cy="1316613"/>
            <a:chOff x="255442" y="1108"/>
            <a:chExt cx="3998992" cy="2399395"/>
          </a:xfrm>
          <a:noFill/>
        </p:grpSpPr>
        <p:sp>
          <p:nvSpPr>
            <p:cNvPr id="45" name="Прямоугольник 44"/>
            <p:cNvSpPr/>
            <p:nvPr/>
          </p:nvSpPr>
          <p:spPr>
            <a:xfrm>
              <a:off x="255442" y="1108"/>
              <a:ext cx="3998992" cy="239939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Прямоугольник 45"/>
            <p:cNvSpPr/>
            <p:nvPr/>
          </p:nvSpPr>
          <p:spPr>
            <a:xfrm>
              <a:off x="255442" y="1109"/>
              <a:ext cx="3998992" cy="8759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rgbClr val="B68ABB"/>
                  </a:solidFill>
                  <a:latin typeface="Comic Sans MS" panose="030F0702030302020204" pitchFamily="66" charset="0"/>
                </a:rPr>
                <a:t>ДОСТУПНОСТЬ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936143" y="4854239"/>
            <a:ext cx="2697157" cy="500054"/>
            <a:chOff x="0" y="1247490"/>
            <a:chExt cx="4509877" cy="2705926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Прямоугольник 48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rgbClr val="B68ABB"/>
                  </a:solidFill>
                  <a:latin typeface="Comic Sans MS" panose="030F0702030302020204" pitchFamily="66" charset="0"/>
                </a:rPr>
                <a:t>ВАРИАТИВНОСТЬ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56396" y="1945362"/>
            <a:ext cx="4893442" cy="753226"/>
            <a:chOff x="0" y="1247490"/>
            <a:chExt cx="4509877" cy="2705926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Не имеет ограничений по возрасту и группе детей.</a:t>
              </a: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056397" y="3652271"/>
            <a:ext cx="4893441" cy="753226"/>
            <a:chOff x="0" y="1247490"/>
            <a:chExt cx="4509877" cy="2705926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Прямоугольник 57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Доступна маломобильным учащимся, а также ко всем продуктам можно возвращаться.</a:t>
              </a: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7031315" y="5371255"/>
            <a:ext cx="4813125" cy="1000969"/>
            <a:chOff x="0" y="1247490"/>
            <a:chExt cx="4509877" cy="2705926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Прямоугольник 61"/>
            <p:cNvSpPr/>
            <p:nvPr/>
          </p:nvSpPr>
          <p:spPr>
            <a:xfrm>
              <a:off x="0" y="1247490"/>
              <a:ext cx="4509877" cy="2705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Учащийся выбирает не только тему своей экскурсии, но и формат, который ближе ему. Кроме того, одну и ту же экскурсию можно постоянно дополнять новыми материалами.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5E21E4A-3191-AFAC-10BC-7510E45D78D9}"/>
              </a:ext>
            </a:extLst>
          </p:cNvPr>
          <p:cNvGrpSpPr/>
          <p:nvPr/>
        </p:nvGrpSpPr>
        <p:grpSpPr>
          <a:xfrm>
            <a:off x="1024844" y="3158254"/>
            <a:ext cx="2488074" cy="576381"/>
            <a:chOff x="162542" y="-1462653"/>
            <a:chExt cx="2742763" cy="3041580"/>
          </a:xfrm>
          <a:noFill/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C634B3B-1FC4-5682-130D-6784C2339D80}"/>
                </a:ext>
              </a:extLst>
            </p:cNvPr>
            <p:cNvSpPr/>
            <p:nvPr/>
          </p:nvSpPr>
          <p:spPr>
            <a:xfrm>
              <a:off x="162542" y="-49946"/>
              <a:ext cx="2714789" cy="162887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3DA647F-DB83-39A9-4D83-E6AFB7ACF34F}"/>
                </a:ext>
              </a:extLst>
            </p:cNvPr>
            <p:cNvSpPr/>
            <p:nvPr/>
          </p:nvSpPr>
          <p:spPr>
            <a:xfrm>
              <a:off x="190516" y="-1462653"/>
              <a:ext cx="2714789" cy="16288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rgbClr val="03A69E"/>
                  </a:solidFill>
                  <a:latin typeface="Comic Sans MS" panose="030F0702030302020204" pitchFamily="66" charset="0"/>
                </a:rPr>
                <a:t>КРЕАТИВНОСТЬ</a:t>
              </a:r>
              <a:endParaRPr lang="ru-RU" sz="2000" b="1" kern="1200" dirty="0">
                <a:solidFill>
                  <a:srgbClr val="03A69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B2719AF-29BF-7B69-0B6D-BA5EBEB4D3F1}"/>
              </a:ext>
            </a:extLst>
          </p:cNvPr>
          <p:cNvGrpSpPr/>
          <p:nvPr/>
        </p:nvGrpSpPr>
        <p:grpSpPr>
          <a:xfrm>
            <a:off x="1197426" y="4959052"/>
            <a:ext cx="2772078" cy="500055"/>
            <a:chOff x="-178508" y="-1968205"/>
            <a:chExt cx="3055839" cy="3547132"/>
          </a:xfrm>
          <a:noFill/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CF56862-BE71-E7B1-7609-AC818533AC71}"/>
                </a:ext>
              </a:extLst>
            </p:cNvPr>
            <p:cNvSpPr/>
            <p:nvPr/>
          </p:nvSpPr>
          <p:spPr>
            <a:xfrm>
              <a:off x="162542" y="-49946"/>
              <a:ext cx="2714789" cy="162887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F54F298-C988-DD3B-7E5C-73120A6A7156}"/>
                </a:ext>
              </a:extLst>
            </p:cNvPr>
            <p:cNvSpPr/>
            <p:nvPr/>
          </p:nvSpPr>
          <p:spPr>
            <a:xfrm>
              <a:off x="-178508" y="-1968205"/>
              <a:ext cx="2714789" cy="16288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rgbClr val="03A69E"/>
                  </a:solidFill>
                  <a:latin typeface="Comic Sans MS" panose="030F0702030302020204" pitchFamily="66" charset="0"/>
                </a:rPr>
                <a:t>СОЦИАЛИЗАЦИЯ</a:t>
              </a:r>
              <a:endParaRPr lang="ru-RU" sz="2000" b="1" kern="1200" dirty="0">
                <a:solidFill>
                  <a:srgbClr val="03A69E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43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671527" y="553852"/>
            <a:ext cx="4200525" cy="3039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68273" y="3593244"/>
            <a:ext cx="4200525" cy="3039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75306" y="553852"/>
            <a:ext cx="4200525" cy="3039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75306" y="3593245"/>
            <a:ext cx="4200525" cy="3039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D4FB35-F047-6B86-05E1-A14E890765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77"/>
          <a:stretch/>
        </p:blipFill>
        <p:spPr>
          <a:xfrm>
            <a:off x="2563885" y="3618566"/>
            <a:ext cx="4294162" cy="30393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53475" y="5983790"/>
            <a:ext cx="3228739" cy="661716"/>
          </a:xfrm>
          <a:prstGeom prst="rect">
            <a:avLst/>
          </a:prstGeom>
          <a:solidFill>
            <a:srgbClr val="03A6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ИНТЕРАКТИВНЫЕ КАРТЫ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207E27-8972-8E32-1557-7A03C9B49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758" y="225363"/>
            <a:ext cx="4473456" cy="34185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5A4AF0-64BA-1B0C-CC55-BEDB03146F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44" r="13386"/>
          <a:stretch/>
        </p:blipFill>
        <p:spPr>
          <a:xfrm>
            <a:off x="6868798" y="260766"/>
            <a:ext cx="4326441" cy="33831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646567" y="2956849"/>
            <a:ext cx="3228739" cy="661716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АУДИОГИДЫ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CFFA5D-05AD-FE50-DD1C-E559A2D0A9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85"/>
          <a:stretch/>
        </p:blipFill>
        <p:spPr>
          <a:xfrm>
            <a:off x="6816925" y="3615993"/>
            <a:ext cx="4443604" cy="306985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966500" y="2944189"/>
            <a:ext cx="3228739" cy="661716"/>
          </a:xfrm>
          <a:prstGeom prst="rect">
            <a:avLst/>
          </a:prstGeom>
          <a:solidFill>
            <a:srgbClr val="B68A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МАРШРУТНЫЕ ЛИСТЫ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958388" y="5958470"/>
            <a:ext cx="3228739" cy="661716"/>
          </a:xfrm>
          <a:prstGeom prst="rect">
            <a:avLst/>
          </a:prstGeom>
          <a:solidFill>
            <a:srgbClr val="01A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ВИРТУАЛЬНЫЕ ЭКСКУРСИИ</a:t>
            </a: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6872052" y="156146"/>
            <a:ext cx="5272075" cy="661716"/>
          </a:xfrm>
          <a:prstGeom prst="rect">
            <a:avLst/>
          </a:prstGeom>
          <a:solidFill>
            <a:srgbClr val="FBB100"/>
          </a:solidFill>
          <a:ln>
            <a:solidFill>
              <a:srgbClr val="F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ГАЛЕРЕЯ МУЛЬТИМЕДИЙНОГО БЮРО</a:t>
            </a:r>
          </a:p>
        </p:txBody>
      </p:sp>
    </p:spTree>
    <p:extLst>
      <p:ext uri="{BB962C8B-B14F-4D97-AF65-F5344CB8AC3E}">
        <p14:creationId xmlns:p14="http://schemas.microsoft.com/office/powerpoint/2010/main" val="374033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8960698" y="216443"/>
            <a:ext cx="3121166" cy="661716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АУДИОГИДЫ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38312" y="221522"/>
            <a:ext cx="7155741" cy="1120187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</a:t>
            </a:r>
            <a:endParaRPr lang="ru-RU" sz="1600" b="1" u="sng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Аудиогид по городу – это аудио, предназначенное для сопровождения туриста во время его знакомства с достопримечательностями города.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38312" y="2643684"/>
            <a:ext cx="8332786" cy="1053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0063A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И ПОТЕНЦИАЛ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3A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 аудиогидов позволяет учащимся отработать навыки устной речи.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3A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Платформа </a:t>
            </a:r>
            <a:r>
              <a:rPr lang="en-US" sz="1600" dirty="0" err="1">
                <a:solidFill>
                  <a:srgbClr val="0063A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Izi</a:t>
            </a:r>
            <a:r>
              <a:rPr lang="ru-RU" sz="1600" dirty="0">
                <a:solidFill>
                  <a:srgbClr val="0063A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63A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Travel</a:t>
            </a:r>
            <a:r>
              <a:rPr lang="ru-RU" sz="1600" dirty="0">
                <a:solidFill>
                  <a:srgbClr val="0063A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даёт возможность школьникам пробовать себя наравне с профессиональными дикторами и экскурсоводами.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20" y="3874148"/>
            <a:ext cx="5130184" cy="28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14949" y="3587155"/>
            <a:ext cx="500872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3A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обратной связи от независимых пользователей и путешественников благодаря платформе </a:t>
            </a:r>
            <a:r>
              <a:rPr lang="en-US" sz="1600" dirty="0" err="1">
                <a:solidFill>
                  <a:srgbClr val="0063A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Izi.Travel</a:t>
            </a:r>
            <a:r>
              <a:rPr lang="ru-RU" sz="1600" dirty="0">
                <a:solidFill>
                  <a:srgbClr val="0063A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3A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для маломобильных учащихся проявить себя.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63AF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не ограничивать себя по времени и материалу, а вместить в экскурсии много исторического материала.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56820" y="6352948"/>
            <a:ext cx="5389002" cy="406177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Памятка «Правила хорошей аудио-экскурсии»</a:t>
            </a:r>
            <a:endParaRPr lang="ru-RU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38312" y="1336756"/>
            <a:ext cx="10157202" cy="1130011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6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движения по маршруту, аудиогид проигрывает </a:t>
            </a:r>
            <a:r>
              <a:rPr lang="ru-RU" sz="16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аудиоистории</a:t>
            </a:r>
            <a: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о находящихся рядом достопримечательностях. </a:t>
            </a:r>
          </a:p>
          <a:p>
            <a:pPr algn="just"/>
            <a: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Оптимальной базой является </a:t>
            </a:r>
            <a:r>
              <a:rPr lang="en-US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Izi.TRAVEL</a:t>
            </a:r>
            <a: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Izi.TRAVEL – крупнейшая в мире платформа аудиогидов. Десятки тысяч авторов размещают здесь свои музейные и уличные аудио экскурсии. </a:t>
            </a:r>
          </a:p>
          <a:p>
            <a:pPr algn="ctr"/>
            <a:endParaRPr lang="ru-RU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3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46" y="3165874"/>
            <a:ext cx="5587366" cy="367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8799975" y="547301"/>
            <a:ext cx="3228739" cy="661716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АУДИОГИДЫ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8DFF4A-2B08-5069-3DA8-FEBF643C0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60" y="1074427"/>
            <a:ext cx="1940716" cy="194857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533" y="161925"/>
            <a:ext cx="6001442" cy="278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798533" y="2624691"/>
            <a:ext cx="9048531" cy="649871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Примеры аудиогидов учащихся программы «Гид по Санкт-Петербургу» на платформе 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Izi.TRAVEL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доступны по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QR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коду. Сейчас там представлено 13 аудиогидов.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06018" y="3746898"/>
            <a:ext cx="4641046" cy="2416489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платформе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аудиотур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выглядит так:</a:t>
            </a:r>
          </a:p>
          <a:p>
            <a:pPr marL="342900" indent="-342900">
              <a:buAutoNum type="arabicPeriod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Объекты согласно порядку, в котором нужно проходить маршрут.</a:t>
            </a:r>
          </a:p>
          <a:p>
            <a:pPr marL="342900" indent="-342900">
              <a:buAutoNum type="arabicPeriod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Аудиодорожка открывается при нажатии на объект.</a:t>
            </a:r>
          </a:p>
          <a:p>
            <a:pPr marL="342900" indent="-342900">
              <a:buAutoNum type="arabicPeriod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Фотоматериалы для визуализации и сопоставлении с реальным объектом.</a:t>
            </a:r>
          </a:p>
          <a:p>
            <a:pPr marL="342900" indent="-342900">
              <a:buAutoNum type="arabicPeriod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Проложенный маршрут на карте, по которому следует идти.</a:t>
            </a:r>
          </a:p>
        </p:txBody>
      </p:sp>
    </p:spTree>
    <p:extLst>
      <p:ext uri="{BB962C8B-B14F-4D97-AF65-F5344CB8AC3E}">
        <p14:creationId xmlns:p14="http://schemas.microsoft.com/office/powerpoint/2010/main" val="258268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8963261" y="216443"/>
            <a:ext cx="3228739" cy="661716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МАРШРУТНЫЕ ЛИСТЫ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80542" y="1065958"/>
            <a:ext cx="10074246" cy="3153294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ОПИСАНИЕ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Маршрутный лист – это текстовый путеводитель для самостоятельного путешествия по городу или музею, снабжённый заданиями и изображениями.  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рамках музейной экспозиции нужно составить маршрут согласно плану экспозиции, выбрать предметы, на которых мы хотим заострить внимание экскурсантов, придумать задания на каждый объект, в рамках уличного тура необходимо отобрать объекты (памятники, дома, мемориальные таблички и другие).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Маршрутный лист оснащён условными обозначениями: где нужно написать ответ, самостоятельно, где нужно рассмотреть деталь или элемент, а где нужно сфотографироваться, чтобы остались приятные и полезные материалы с экскурсии.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80542" y="4371446"/>
            <a:ext cx="10074246" cy="226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B68ABB"/>
                </a:solidFill>
                <a:latin typeface="Comic Sans MS" panose="030F0702030302020204" pitchFamily="66" charset="0"/>
              </a:rPr>
              <a:t>НОВИЗНА И ПОТЕНЦИАЛ: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B68ABB"/>
                </a:solidFill>
                <a:latin typeface="Comic Sans MS" panose="030F0702030302020204" pitchFamily="66" charset="0"/>
              </a:rPr>
              <a:t>Составление подобных маршрутных листов – это творческий процесс, в ходе которого учащийся проявляет креативность и даёт волю воображению.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B68ABB"/>
                </a:solidFill>
                <a:latin typeface="Comic Sans MS" panose="030F0702030302020204" pitchFamily="66" charset="0"/>
              </a:rPr>
              <a:t>Благодаря маршрутным листам мы обращаем внимание на детали убранства, на отдельные элементы.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B68ABB"/>
                </a:solidFill>
                <a:latin typeface="Comic Sans MS" panose="030F0702030302020204" pitchFamily="66" charset="0"/>
              </a:rPr>
              <a:t>Составление и прохождение маршрутных листов подходит для семейного досуга.</a:t>
            </a:r>
          </a:p>
        </p:txBody>
      </p:sp>
    </p:spTree>
    <p:extLst>
      <p:ext uri="{BB962C8B-B14F-4D97-AF65-F5344CB8AC3E}">
        <p14:creationId xmlns:p14="http://schemas.microsoft.com/office/powerpoint/2010/main" val="367696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1300737" y="529337"/>
            <a:ext cx="3508569" cy="531702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Примеры продуктов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63261" y="216443"/>
            <a:ext cx="3228739" cy="661716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МАРШРУТНЫЕ ЛИСТЫ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37" y="1318308"/>
            <a:ext cx="5307012" cy="386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79" y="1341709"/>
            <a:ext cx="5341938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20632" y="5460918"/>
            <a:ext cx="5307012" cy="661716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Пример инструкции по использованию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52013" y="5460918"/>
            <a:ext cx="4936792" cy="1240222"/>
          </a:xfrm>
          <a:prstGeom prst="rect">
            <a:avLst/>
          </a:prstGeom>
          <a:solidFill>
            <a:srgbClr val="B68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Лист с заданиями, включающими в себя теоретическую информацию об объекте, работу с убранством и деталями, а также с современным состоянием здания</a:t>
            </a:r>
          </a:p>
        </p:txBody>
      </p:sp>
    </p:spTree>
    <p:extLst>
      <p:ext uri="{BB962C8B-B14F-4D97-AF65-F5344CB8AC3E}">
        <p14:creationId xmlns:p14="http://schemas.microsoft.com/office/powerpoint/2010/main" val="383158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8524875" y="216443"/>
            <a:ext cx="3403268" cy="661716"/>
          </a:xfrm>
          <a:prstGeom prst="rect">
            <a:avLst/>
          </a:prstGeom>
          <a:solidFill>
            <a:srgbClr val="03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ИНТЕРАКТИВНЫЕ КАРТЫ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47741" y="216443"/>
            <a:ext cx="6765592" cy="1415842"/>
          </a:xfrm>
          <a:prstGeom prst="rect">
            <a:avLst/>
          </a:prstGeom>
          <a:solidFill>
            <a:srgbClr val="03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ОПИСАНИЕ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Интерактивная карта – это база экскурсовода, помогающая  при составлении своих маршрутов, а также это база памятных мест.  Интерактивную карту можно сделать с помощью сервиса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padlet.com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04951" y="1842308"/>
            <a:ext cx="10423192" cy="1904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3A69E"/>
                </a:solidFill>
                <a:latin typeface="Comic Sans MS" panose="030F0702030302020204" pitchFamily="66" charset="0"/>
              </a:rPr>
              <a:t>НОВИЗНА И ПОТЕНЦИАЛ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3A69E"/>
                </a:solidFill>
                <a:latin typeface="Comic Sans MS" panose="030F0702030302020204" pitchFamily="66" charset="0"/>
              </a:rPr>
              <a:t>Работая с интерактивной картой учащийся улучшает свои навыки работой с картой и учится ориентироваться в пространстве.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3A69E"/>
                </a:solidFill>
                <a:latin typeface="Comic Sans MS" panose="030F0702030302020204" pitchFamily="66" charset="0"/>
              </a:rPr>
              <a:t>Изучая отдельные объекты в одной местности и нанося их на карту, он запоминает их расположение, что помогает при составлении пешеходного маршрута.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3A69E"/>
                </a:solidFill>
                <a:latin typeface="Comic Sans MS" panose="030F0702030302020204" pitchFamily="66" charset="0"/>
              </a:rPr>
              <a:t>На интерактивную карту помещается больше объектов и удобнее хранятся карточки объектов с нужной информацией.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06" y="3926445"/>
            <a:ext cx="4039737" cy="288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82" y="4141788"/>
            <a:ext cx="2447427" cy="245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977527" y="4399361"/>
            <a:ext cx="2950616" cy="1846428"/>
          </a:xfrm>
          <a:prstGeom prst="rect">
            <a:avLst/>
          </a:prstGeom>
          <a:solidFill>
            <a:srgbClr val="03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ИНТЕРАКТИВНАЯ КАРТА «ДОСТОПРИМЕЧАТЕЛЬНОСТИ ВЫБОРГСКОГО РАЙОНА САНКТ-ПЕТЕРБУРГА</a:t>
            </a: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(доступна при сканировании </a:t>
            </a:r>
            <a:r>
              <a:rPr lang="en-US" sz="1600" dirty="0">
                <a:latin typeface="Comic Sans MS" panose="030F0702030302020204" pitchFamily="66" charset="0"/>
              </a:rPr>
              <a:t>QR</a:t>
            </a:r>
            <a:r>
              <a:rPr lang="ru-RU" sz="1600" dirty="0">
                <a:latin typeface="Comic Sans MS" panose="030F0702030302020204" pitchFamily="66" charset="0"/>
              </a:rPr>
              <a:t>-кода)</a:t>
            </a:r>
          </a:p>
        </p:txBody>
      </p:sp>
    </p:spTree>
    <p:extLst>
      <p:ext uri="{BB962C8B-B14F-4D97-AF65-F5344CB8AC3E}">
        <p14:creationId xmlns:p14="http://schemas.microsoft.com/office/powerpoint/2010/main" val="447359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7" y="3729081"/>
            <a:ext cx="4193204" cy="290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8162925" y="216443"/>
            <a:ext cx="4029075" cy="661716"/>
          </a:xfrm>
          <a:prstGeom prst="rect">
            <a:avLst/>
          </a:prstGeom>
          <a:solidFill>
            <a:srgbClr val="01A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ВИРТУАЛЬНЫЕ ЭКСКУРСИИ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29129" y="216444"/>
            <a:ext cx="6424613" cy="2201828"/>
          </a:xfrm>
          <a:prstGeom prst="rect">
            <a:avLst/>
          </a:prstGeom>
          <a:solidFill>
            <a:srgbClr val="01A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ОПИСАНИЕ</a:t>
            </a:r>
          </a:p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Виртуальная экскурсия – это форма, отличающаяся от реальной экскурсии виртуальным отображением реально существующих объектов городской среды с целью создания условий для самостоятельного наблюдения и изучения. Это могут быть фотопанорамы в 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это может быть видеоряд, а также сочетание текста и визуального ряда.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437372" y="1214650"/>
            <a:ext cx="3480179" cy="4751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01A9DA"/>
                </a:solidFill>
                <a:latin typeface="Comic Sans MS" panose="030F0702030302020204" pitchFamily="66" charset="0"/>
              </a:rPr>
              <a:t>НОВИЗНА И ПОТЕНЦИАЛ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A9DA"/>
                </a:solidFill>
                <a:latin typeface="Comic Sans MS" panose="030F0702030302020204" pitchFamily="66" charset="0"/>
              </a:rPr>
              <a:t>Разработка виртуальных экскурсий заинтересует даже ребят, которые не занимаются краеведением, для них будут отдельные задачи - разработать дизайн, подобрать фотографии, проверить текст на ошибки.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A9DA"/>
                </a:solidFill>
                <a:latin typeface="Comic Sans MS" panose="030F0702030302020204" pitchFamily="66" charset="0"/>
              </a:rPr>
              <a:t>Виртуальные экскурсии можно создавать, не выходя из дома, а также смотреть из любой точки.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A9DA"/>
                </a:solidFill>
                <a:latin typeface="Comic Sans MS" panose="030F0702030302020204" pitchFamily="66" charset="0"/>
              </a:rPr>
              <a:t>Виртуальная экскурсия позволяет сочетать в себе разный формат предоставления информации – текстовый, звуковой, визуальный.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90" y="3564409"/>
            <a:ext cx="3847446" cy="308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29128" y="2529923"/>
            <a:ext cx="6424613" cy="899077"/>
          </a:xfrm>
          <a:prstGeom prst="rect">
            <a:avLst/>
          </a:prstGeom>
          <a:solidFill>
            <a:srgbClr val="01A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опробовали формат лонгрида в социальных сетях, где вставляли карты, изображения, текстовую информацию, видео и аудио.</a:t>
            </a:r>
          </a:p>
        </p:txBody>
      </p:sp>
    </p:spTree>
    <p:extLst>
      <p:ext uri="{BB962C8B-B14F-4D97-AF65-F5344CB8AC3E}">
        <p14:creationId xmlns:p14="http://schemas.microsoft.com/office/powerpoint/2010/main" val="1604996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5073" y="414609"/>
            <a:ext cx="1653239" cy="6443391"/>
            <a:chOff x="85073" y="414609"/>
            <a:chExt cx="1653239" cy="6443391"/>
          </a:xfrm>
        </p:grpSpPr>
        <p:pic>
          <p:nvPicPr>
            <p:cNvPr id="6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4" t="72667" r="32417"/>
            <a:stretch/>
          </p:blipFill>
          <p:spPr bwMode="auto">
            <a:xfrm>
              <a:off x="357940" y="4919612"/>
              <a:ext cx="1028700" cy="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ориентир-ориентиры-санкт-петербурга-известные-107985338.jpg (1600×716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5" t="35776" r="42263" b="28774"/>
            <a:stretch/>
          </p:blipFill>
          <p:spPr bwMode="auto">
            <a:xfrm>
              <a:off x="500814" y="1632285"/>
              <a:ext cx="371476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ankt-peterburg-razvodnye-mosty.jpg (800×800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39" b="21693"/>
            <a:stretch/>
          </p:blipFill>
          <p:spPr bwMode="auto">
            <a:xfrm>
              <a:off x="85073" y="5965775"/>
              <a:ext cx="1653239" cy="89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античный-уличный-фонарь-27911251.jpg (786×900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40" y="414609"/>
              <a:ext cx="809667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int-petersburg-monuments-russian-landmarks-vector-silhouettes-peter-great-bronze-horseman-tsar-peter-i-aleksandr-pushkin-46645750.jpg (612×900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6222" r="68682" b="41555"/>
            <a:stretch/>
          </p:blipFill>
          <p:spPr bwMode="auto">
            <a:xfrm>
              <a:off x="428343" y="3094436"/>
              <a:ext cx="516417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7A0AD5-67AB-E84A-1872-B36455DABF42}"/>
              </a:ext>
            </a:extLst>
          </p:cNvPr>
          <p:cNvSpPr/>
          <p:nvPr/>
        </p:nvSpPr>
        <p:spPr>
          <a:xfrm>
            <a:off x="4511247" y="161940"/>
            <a:ext cx="3150473" cy="505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Достижения обучающихся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125A3CF-FDFA-E953-A4D1-04CD51145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396" y="714561"/>
            <a:ext cx="3751505" cy="23977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440A62-134B-1DE9-2029-D999E2F3E3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26" y="306526"/>
            <a:ext cx="3054068" cy="428988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54" y="161940"/>
            <a:ext cx="3151093" cy="204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2BBF98-A494-324A-0E57-0DABC43EC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786" y="233622"/>
            <a:ext cx="2407214" cy="342980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22" y="878159"/>
            <a:ext cx="3292972" cy="233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23" y="3094436"/>
            <a:ext cx="2377674" cy="318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D50ED68-330F-D921-6EE6-D0BB9784DA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51" y="1913436"/>
            <a:ext cx="3102142" cy="21948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0C83A5B-BCFC-5009-6801-9FD7610DDC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3141" y="2683197"/>
            <a:ext cx="2988879" cy="41748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8F6E61-7380-FE86-0843-F570E2934D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70" y="3211775"/>
            <a:ext cx="2601849" cy="3567232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22" y="2803860"/>
            <a:ext cx="3121064" cy="220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0823DBF-DD10-99CE-1521-3C8F56B043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6640" y="4048925"/>
            <a:ext cx="3736151" cy="264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3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839</Words>
  <Application>Microsoft Office PowerPoint</Application>
  <PresentationFormat>Широкоэкранный</PresentationFormat>
  <Paragraphs>82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Лиза</dc:creator>
  <cp:lastModifiedBy>tkouz</cp:lastModifiedBy>
  <cp:revision>36</cp:revision>
  <dcterms:created xsi:type="dcterms:W3CDTF">2023-04-19T14:27:35Z</dcterms:created>
  <dcterms:modified xsi:type="dcterms:W3CDTF">2023-04-22T21:07:21Z</dcterms:modified>
</cp:coreProperties>
</file>