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58" r:id="rId4"/>
    <p:sldId id="260" r:id="rId5"/>
    <p:sldId id="261" r:id="rId6"/>
    <p:sldId id="263" r:id="rId7"/>
    <p:sldId id="257" r:id="rId8"/>
    <p:sldId id="267" r:id="rId9"/>
    <p:sldId id="268" r:id="rId10"/>
    <p:sldId id="269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92" d="100"/>
          <a:sy n="92" d="100"/>
        </p:scale>
        <p:origin x="-900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9E114E-B1C5-4715-8BAA-B8BF9051C51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E220F9-3006-4FDB-9BB9-1B6420E5D091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114E-B1C5-4715-8BAA-B8BF9051C51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20F9-3006-4FDB-9BB9-1B6420E5D091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114E-B1C5-4715-8BAA-B8BF9051C51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20F9-3006-4FDB-9BB9-1B6420E5D091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114E-B1C5-4715-8BAA-B8BF9051C512}" type="datetimeFigureOut">
              <a:rPr lang="ru-RU" smtClean="0">
                <a:solidFill>
                  <a:srgbClr val="E3DED1"/>
                </a:solidFill>
              </a:rPr>
              <a:pPr/>
              <a:t>24.04.2023</a:t>
            </a:fld>
            <a:endParaRPr lang="ru-RU">
              <a:solidFill>
                <a:srgbClr val="E3DE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20F9-3006-4FDB-9BB9-1B6420E5D091}" type="slidenum">
              <a:rPr lang="ru-RU" smtClean="0">
                <a:solidFill>
                  <a:srgbClr val="E3DED1"/>
                </a:solidFill>
              </a:rPr>
              <a:pPr/>
              <a:t>‹#›</a:t>
            </a:fld>
            <a:endParaRPr lang="ru-RU">
              <a:solidFill>
                <a:srgbClr val="E3DED1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27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114E-B1C5-4715-8BAA-B8BF9051C512}" type="datetimeFigureOut">
              <a:rPr lang="ru-RU" smtClean="0">
                <a:solidFill>
                  <a:srgbClr val="E3DED1"/>
                </a:solidFill>
              </a:rPr>
              <a:pPr/>
              <a:t>24.04.2023</a:t>
            </a:fld>
            <a:endParaRPr lang="ru-RU">
              <a:solidFill>
                <a:srgbClr val="E3DE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20F9-3006-4FDB-9BB9-1B6420E5D091}" type="slidenum">
              <a:rPr lang="ru-RU" smtClean="0">
                <a:solidFill>
                  <a:srgbClr val="E3DED1"/>
                </a:solidFill>
              </a:rPr>
              <a:pPr/>
              <a:t>‹#›</a:t>
            </a:fld>
            <a:endParaRPr lang="ru-RU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44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114E-B1C5-4715-8BAA-B8BF9051C512}" type="datetimeFigureOut">
              <a:rPr lang="ru-RU" smtClean="0">
                <a:solidFill>
                  <a:srgbClr val="E3DED1"/>
                </a:solidFill>
              </a:rPr>
              <a:pPr/>
              <a:t>24.04.2023</a:t>
            </a:fld>
            <a:endParaRPr lang="ru-RU">
              <a:solidFill>
                <a:srgbClr val="E3DED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20F9-3006-4FDB-9BB9-1B6420E5D091}" type="slidenum">
              <a:rPr lang="ru-RU" smtClean="0">
                <a:solidFill>
                  <a:srgbClr val="E3DED1"/>
                </a:solidFill>
              </a:rPr>
              <a:pPr/>
              <a:t>‹#›</a:t>
            </a:fld>
            <a:endParaRPr lang="ru-RU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48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114E-B1C5-4715-8BAA-B8BF9051C512}" type="datetimeFigureOut">
              <a:rPr lang="ru-RU" smtClean="0">
                <a:solidFill>
                  <a:srgbClr val="E3DED1"/>
                </a:solidFill>
              </a:rPr>
              <a:pPr/>
              <a:t>24.04.2023</a:t>
            </a:fld>
            <a:endParaRPr lang="ru-RU">
              <a:solidFill>
                <a:srgbClr val="E3DED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20F9-3006-4FDB-9BB9-1B6420E5D091}" type="slidenum">
              <a:rPr lang="ru-RU" smtClean="0">
                <a:solidFill>
                  <a:srgbClr val="E3DED1"/>
                </a:solidFill>
              </a:rPr>
              <a:pPr/>
              <a:t>‹#›</a:t>
            </a:fld>
            <a:endParaRPr lang="ru-RU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711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114E-B1C5-4715-8BAA-B8BF9051C512}" type="datetimeFigureOut">
              <a:rPr lang="ru-RU" smtClean="0">
                <a:solidFill>
                  <a:srgbClr val="E3DED1"/>
                </a:solidFill>
              </a:rPr>
              <a:pPr/>
              <a:t>24.04.2023</a:t>
            </a:fld>
            <a:endParaRPr lang="ru-RU">
              <a:solidFill>
                <a:srgbClr val="E3DED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20F9-3006-4FDB-9BB9-1B6420E5D091}" type="slidenum">
              <a:rPr lang="ru-RU" smtClean="0">
                <a:solidFill>
                  <a:srgbClr val="E3DED1"/>
                </a:solidFill>
              </a:rPr>
              <a:pPr/>
              <a:t>‹#›</a:t>
            </a:fld>
            <a:endParaRPr lang="ru-RU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81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114E-B1C5-4715-8BAA-B8BF9051C512}" type="datetimeFigureOut">
              <a:rPr lang="ru-RU" smtClean="0">
                <a:solidFill>
                  <a:srgbClr val="E3DED1"/>
                </a:solidFill>
              </a:rPr>
              <a:pPr/>
              <a:t>24.04.2023</a:t>
            </a:fld>
            <a:endParaRPr lang="ru-RU">
              <a:solidFill>
                <a:srgbClr val="E3DED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20F9-3006-4FDB-9BB9-1B6420E5D091}" type="slidenum">
              <a:rPr lang="ru-RU" smtClean="0">
                <a:solidFill>
                  <a:srgbClr val="E3DED1"/>
                </a:solidFill>
              </a:rPr>
              <a:pPr/>
              <a:t>‹#›</a:t>
            </a:fld>
            <a:endParaRPr lang="ru-RU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36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114E-B1C5-4715-8BAA-B8BF9051C512}" type="datetimeFigureOut">
              <a:rPr lang="ru-RU" smtClean="0">
                <a:solidFill>
                  <a:srgbClr val="E3DED1"/>
                </a:solidFill>
              </a:rPr>
              <a:pPr/>
              <a:t>24.04.2023</a:t>
            </a:fld>
            <a:endParaRPr lang="ru-RU">
              <a:solidFill>
                <a:srgbClr val="E3DED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20F9-3006-4FDB-9BB9-1B6420E5D091}" type="slidenum">
              <a:rPr lang="ru-RU" smtClean="0">
                <a:solidFill>
                  <a:srgbClr val="E3DED1"/>
                </a:solidFill>
              </a:rPr>
              <a:pPr/>
              <a:t>‹#›</a:t>
            </a:fld>
            <a:endParaRPr lang="ru-RU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42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114E-B1C5-4715-8BAA-B8BF9051C512}" type="datetimeFigureOut">
              <a:rPr lang="ru-RU" smtClean="0">
                <a:solidFill>
                  <a:srgbClr val="E3DED1"/>
                </a:solidFill>
              </a:rPr>
              <a:pPr/>
              <a:t>24.04.2023</a:t>
            </a:fld>
            <a:endParaRPr lang="ru-RU">
              <a:solidFill>
                <a:srgbClr val="E3DED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20F9-3006-4FDB-9BB9-1B6420E5D091}" type="slidenum">
              <a:rPr lang="ru-RU" smtClean="0">
                <a:solidFill>
                  <a:srgbClr val="E3DED1"/>
                </a:solidFill>
              </a:rPr>
              <a:pPr/>
              <a:t>‹#›</a:t>
            </a:fld>
            <a:endParaRPr lang="ru-RU">
              <a:solidFill>
                <a:srgbClr val="E3DED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100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114E-B1C5-4715-8BAA-B8BF9051C51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20F9-3006-4FDB-9BB9-1B6420E5D0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114E-B1C5-4715-8BAA-B8BF9051C512}" type="datetimeFigureOut">
              <a:rPr lang="ru-RU" smtClean="0">
                <a:solidFill>
                  <a:srgbClr val="E3DED1"/>
                </a:solidFill>
              </a:rPr>
              <a:pPr/>
              <a:t>24.04.2023</a:t>
            </a:fld>
            <a:endParaRPr lang="ru-RU">
              <a:solidFill>
                <a:srgbClr val="E3DED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20F9-3006-4FDB-9BB9-1B6420E5D091}" type="slidenum">
              <a:rPr lang="ru-RU" smtClean="0">
                <a:solidFill>
                  <a:srgbClr val="E3DED1"/>
                </a:solidFill>
              </a:rPr>
              <a:pPr/>
              <a:t>‹#›</a:t>
            </a:fld>
            <a:endParaRPr lang="ru-RU">
              <a:solidFill>
                <a:srgbClr val="E3DED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4385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114E-B1C5-4715-8BAA-B8BF9051C512}" type="datetimeFigureOut">
              <a:rPr lang="ru-RU" smtClean="0">
                <a:solidFill>
                  <a:srgbClr val="E3DED1"/>
                </a:solidFill>
              </a:rPr>
              <a:pPr/>
              <a:t>24.04.2023</a:t>
            </a:fld>
            <a:endParaRPr lang="ru-RU">
              <a:solidFill>
                <a:srgbClr val="E3DE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20F9-3006-4FDB-9BB9-1B6420E5D091}" type="slidenum">
              <a:rPr lang="ru-RU" smtClean="0">
                <a:solidFill>
                  <a:srgbClr val="E3DED1"/>
                </a:solidFill>
              </a:rPr>
              <a:pPr/>
              <a:t>‹#›</a:t>
            </a:fld>
            <a:endParaRPr lang="ru-RU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46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114E-B1C5-4715-8BAA-B8BF9051C512}" type="datetimeFigureOut">
              <a:rPr lang="ru-RU" smtClean="0">
                <a:solidFill>
                  <a:srgbClr val="E3DED1"/>
                </a:solidFill>
              </a:rPr>
              <a:pPr/>
              <a:t>24.04.2023</a:t>
            </a:fld>
            <a:endParaRPr lang="ru-RU">
              <a:solidFill>
                <a:srgbClr val="E3DE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20F9-3006-4FDB-9BB9-1B6420E5D091}" type="slidenum">
              <a:rPr lang="ru-RU" smtClean="0">
                <a:solidFill>
                  <a:srgbClr val="E3DED1"/>
                </a:solidFill>
              </a:rPr>
              <a:pPr/>
              <a:t>‹#›</a:t>
            </a:fld>
            <a:endParaRPr lang="ru-RU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78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114E-B1C5-4715-8BAA-B8BF9051C51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20F9-3006-4FDB-9BB9-1B6420E5D09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114E-B1C5-4715-8BAA-B8BF9051C51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20F9-3006-4FDB-9BB9-1B6420E5D09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114E-B1C5-4715-8BAA-B8BF9051C51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20F9-3006-4FDB-9BB9-1B6420E5D091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114E-B1C5-4715-8BAA-B8BF9051C51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20F9-3006-4FDB-9BB9-1B6420E5D091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114E-B1C5-4715-8BAA-B8BF9051C51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20F9-3006-4FDB-9BB9-1B6420E5D0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114E-B1C5-4715-8BAA-B8BF9051C51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20F9-3006-4FDB-9BB9-1B6420E5D0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114E-B1C5-4715-8BAA-B8BF9051C51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20F9-3006-4FDB-9BB9-1B6420E5D0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69E114E-B1C5-4715-8BAA-B8BF9051C51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7E220F9-3006-4FDB-9BB9-1B6420E5D0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69E114E-B1C5-4715-8BAA-B8BF9051C512}" type="datetimeFigureOut">
              <a:rPr lang="ru-RU" smtClean="0">
                <a:solidFill>
                  <a:srgbClr val="E3DED1"/>
                </a:solidFill>
              </a:rPr>
              <a:pPr/>
              <a:t>24.04.2023</a:t>
            </a:fld>
            <a:endParaRPr lang="ru-RU">
              <a:solidFill>
                <a:srgbClr val="E3DE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3DE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7E220F9-3006-4FDB-9BB9-1B6420E5D091}" type="slidenum">
              <a:rPr lang="ru-RU" smtClean="0">
                <a:solidFill>
                  <a:srgbClr val="E3DED1"/>
                </a:solidFill>
              </a:rPr>
              <a:pPr/>
              <a:t>‹#›</a:t>
            </a:fld>
            <a:endParaRPr lang="ru-RU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53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19589" y="1196752"/>
            <a:ext cx="9927194" cy="1470025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ngsana New" pitchFamily="18" charset="-34"/>
              </a:rPr>
              <a:t>”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ndalus" pitchFamily="18" charset="-78"/>
              </a:rPr>
              <a:t>Панель методик и технологий  образовательной практики</a:t>
            </a:r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ndalus" pitchFamily="18" charset="-78"/>
              </a:rPr>
              <a:t>”</a:t>
            </a: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ndalus" pitchFamily="18" charset="-78"/>
              </a:rPr>
              <a:t/>
            </a:r>
            <a:b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ndalus" pitchFamily="18" charset="-78"/>
              </a:rPr>
            </a:b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ndalus" pitchFamily="18" charset="-78"/>
              </a:rPr>
              <a:t/>
            </a:r>
            <a:b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ndalus" pitchFamily="18" charset="-78"/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ndalus" pitchFamily="18" charset="-78"/>
              </a:rPr>
              <a:t>в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18" charset="-78"/>
              </a:rPr>
              <a:t>рамках дополнительной  общеобразовательной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18" charset="-78"/>
              </a:rPr>
              <a:t/>
            </a:r>
            <a:b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18" charset="-78"/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18" charset="-78"/>
              </a:rPr>
              <a:t>общеразвивающей программы  художественной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18" charset="-78"/>
              </a:rPr>
              <a:t>напрвленности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ngsana New" pitchFamily="18" charset="-34"/>
              </a:rPr>
              <a:t/>
            </a:r>
            <a:b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ngsana New" pitchFamily="18" charset="-34"/>
              </a:rPr>
            </a:b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ngsana New" pitchFamily="18" charset="-34"/>
              </a:rPr>
              <a:t/>
            </a:r>
            <a:b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ngsana New" pitchFamily="18" charset="-34"/>
              </a:rPr>
            </a:br>
            <a:r>
              <a:rPr lang="en-US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ngsana New" pitchFamily="18" charset="-34"/>
              </a:rPr>
              <a:t>Т</a:t>
            </a:r>
            <a:r>
              <a:rPr lang="ru-RU" sz="24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ngsana New" pitchFamily="18" charset="-34"/>
              </a:rPr>
              <a:t>еатральный</a:t>
            </a:r>
            <a:r>
              <a:rPr lang="ru-RU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ngsana New" pitchFamily="18" charset="-34"/>
              </a:rPr>
              <a:t> вокал </a:t>
            </a:r>
            <a:r>
              <a:rPr lang="en-US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ngsana New" pitchFamily="18" charset="-34"/>
              </a:rPr>
              <a:t>”C</a:t>
            </a:r>
            <a:r>
              <a:rPr lang="ru-RU" sz="24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ngsana New" pitchFamily="18" charset="-34"/>
              </a:rPr>
              <a:t>вет</a:t>
            </a:r>
            <a:r>
              <a:rPr lang="ru-RU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ngsana New" pitchFamily="18" charset="-34"/>
              </a:rPr>
              <a:t> Орфея</a:t>
            </a:r>
            <a:r>
              <a:rPr lang="en-US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ngsana New" pitchFamily="18" charset="-34"/>
              </a:rPr>
              <a:t>”</a:t>
            </a:r>
            <a:endParaRPr lang="ru-RU" sz="2400" b="0" u="sng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ngsana New" pitchFamily="18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3381" y="3501008"/>
            <a:ext cx="6400800" cy="194421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Уровень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программы</a:t>
            </a:r>
            <a:r>
              <a:rPr lang="ru-RU" sz="2000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: </a:t>
            </a:r>
            <a:r>
              <a:rPr lang="ru-RU" sz="20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базовый </a:t>
            </a:r>
            <a:endParaRPr lang="ru-RU" sz="2000" u="sng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Срок реализации программы</a:t>
            </a:r>
            <a:r>
              <a:rPr lang="ru-RU" sz="20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2 года – по 288 ч</a:t>
            </a:r>
          </a:p>
          <a:p>
            <a:pPr algn="just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Возрастная категория</a:t>
            </a:r>
            <a:r>
              <a:rPr lang="ru-RU" sz="20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от 7 до 17 лет </a:t>
            </a:r>
            <a:endParaRPr lang="ru-RU" sz="2000" u="sng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Вид программы</a:t>
            </a:r>
            <a:r>
              <a:rPr lang="ru-RU" sz="20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  модифицированная </a:t>
            </a:r>
            <a:endParaRPr lang="ru-RU" sz="2000" u="sng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5085184"/>
            <a:ext cx="44946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Автор-составитель:</a:t>
            </a:r>
          </a:p>
          <a:p>
            <a:r>
              <a:rPr lang="ru-RU" sz="2000" dirty="0" smtClean="0"/>
              <a:t>Педагог дополнительного образования </a:t>
            </a:r>
          </a:p>
          <a:p>
            <a:r>
              <a:rPr lang="ru-RU" sz="2000" dirty="0" smtClean="0"/>
              <a:t>МБОУ ДО  ЦРТДЮ </a:t>
            </a:r>
          </a:p>
          <a:p>
            <a:r>
              <a:rPr lang="ru-RU" sz="2000" u="sng" dirty="0" smtClean="0"/>
              <a:t>Артюшина Анастасия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335966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Заголовок 5"/>
          <p:cNvSpPr>
            <a:spLocks noGrp="1"/>
          </p:cNvSpPr>
          <p:nvPr>
            <p:ph type="title"/>
          </p:nvPr>
        </p:nvSpPr>
        <p:spPr>
          <a:xfrm>
            <a:off x="251618" y="-387424"/>
            <a:ext cx="8640763" cy="1143000"/>
          </a:xfrm>
        </p:spPr>
        <p:txBody>
          <a:bodyPr/>
          <a:lstStyle/>
          <a:p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Результаты реализации образовательной практики:</a:t>
            </a:r>
          </a:p>
        </p:txBody>
      </p:sp>
      <p:pic>
        <p:nvPicPr>
          <p:cNvPr id="5" name="Picture 2" descr="E:\театр творчество дети конкурс2022\готовое\фото\DSC_07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23"/>
            <a:ext cx="3834764" cy="229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88887" y="2675141"/>
            <a:ext cx="39236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cs typeface="Arial" charset="0"/>
              </a:rPr>
              <a:t>Количество  моих обучающихся  увеличивается каждый учебный год</a:t>
            </a:r>
          </a:p>
        </p:txBody>
      </p:sp>
      <p:pic>
        <p:nvPicPr>
          <p:cNvPr id="6" name="Picture 2" descr="E:\театр творчество дети конкурс2022\готовое\фото\20211203_1221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761" y="332656"/>
            <a:ext cx="374441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27761" y="2490475"/>
            <a:ext cx="4066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Творческое самовыражение</a:t>
            </a:r>
          </a:p>
        </p:txBody>
      </p:sp>
      <p:pic>
        <p:nvPicPr>
          <p:cNvPr id="8" name="Picture 23" descr="E:\театр творчество дети конкурс2022\готовое\фото\20211125_1320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01358"/>
            <a:ext cx="3938657" cy="202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E:\театр творчество дети конкурс2022\готовое\фото\Screenshot_20221129_153215_YouTub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70757"/>
            <a:ext cx="3535414" cy="209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E:\театр творчество дети конкурс2022\готовое\фото\IMG_20220303_125513_5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52" y="4819561"/>
            <a:ext cx="1764704" cy="199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E:\театр творчество дети конкурс2022\готовое\фото\IMG_20220303_124924_19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869" y="5282849"/>
            <a:ext cx="1423458" cy="152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915953" y="5529891"/>
            <a:ext cx="3144331" cy="1015663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Участвуем в конкурсах и фестивалях</a:t>
            </a:r>
            <a:endParaRPr lang="ru-RU" sz="2000" b="1" i="1" dirty="0"/>
          </a:p>
          <a:p>
            <a:pPr lvl="0" algn="ctr"/>
            <a:endParaRPr lang="ru-RU" sz="2000" b="1" dirty="0">
              <a:solidFill>
                <a:schemeClr val="bg2"/>
              </a:solidFill>
              <a:effectLst>
                <a:outerShdw blurRad="50800" dist="40005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67774" y="5355047"/>
            <a:ext cx="2304256" cy="923330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Становимся лауреатами </a:t>
            </a:r>
            <a:endParaRPr lang="ru-RU" b="1" i="1" dirty="0"/>
          </a:p>
          <a:p>
            <a:pPr lvl="0" algn="ctr"/>
            <a:endParaRPr lang="ru-RU" b="1" dirty="0">
              <a:solidFill>
                <a:schemeClr val="bg2"/>
              </a:solidFill>
              <a:effectLst>
                <a:outerShdw blurRad="50800" dist="40005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" name="Picture 2" descr="E:\театр творчество дети конкурс2022\готовое\фото\DSC_063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71" y="3321472"/>
            <a:ext cx="2386507" cy="152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091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060848"/>
            <a:ext cx="8856984" cy="4536505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Практика</a:t>
            </a:r>
            <a:r>
              <a:rPr lang="ru-RU" sz="2000" dirty="0"/>
              <a:t>, реализуемая в рамках дополнительной общеобразовательной общеразвивающей программы </a:t>
            </a:r>
            <a:r>
              <a:rPr lang="ru-RU" sz="2000" dirty="0" smtClean="0"/>
              <a:t>«Свет Орфея», </a:t>
            </a:r>
            <a:r>
              <a:rPr lang="ru-RU" sz="2000" dirty="0"/>
              <a:t>способствует развитию у учащихся вокально-хоровых  навыков,  актёрского мастерства, и через синтез вокально-музыкальной и театральной деятельности формируется </a:t>
            </a:r>
            <a:r>
              <a:rPr lang="ru-RU" sz="2000" dirty="0" err="1"/>
              <a:t>социо</a:t>
            </a:r>
            <a:r>
              <a:rPr lang="ru-RU" sz="2000" dirty="0"/>
              <a:t>- культурная среда </a:t>
            </a:r>
            <a:endParaRPr lang="ru-RU" sz="2000" dirty="0" smtClean="0"/>
          </a:p>
          <a:p>
            <a:r>
              <a:rPr lang="ru-RU" sz="2000" dirty="0" smtClean="0"/>
              <a:t>Через </a:t>
            </a:r>
            <a:r>
              <a:rPr lang="ru-RU" sz="2000" dirty="0"/>
              <a:t>взаимосвязь </a:t>
            </a:r>
            <a:r>
              <a:rPr lang="ru-RU" sz="2000" b="1" dirty="0"/>
              <a:t>речи, движений, музыки и пения развивать</a:t>
            </a:r>
            <a:r>
              <a:rPr lang="ru-RU" sz="2000" dirty="0"/>
              <a:t> в каждом ребенке индивидуальность, звуковые фантазии, импровизацию, интонационную выразительность речи, музыкальный слух и творческое самовыражение в целом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В работе с обучающимися по организации  вокально-музыкальной и театрально-игровой деятельности, руководствуюсь общепринятой в театральной педагогике системой К.С. Станиславского.,</a:t>
            </a:r>
          </a:p>
          <a:p>
            <a:r>
              <a:rPr lang="ru-RU" sz="2000" dirty="0"/>
              <a:t>Подход и принципы методики К. </a:t>
            </a:r>
            <a:r>
              <a:rPr lang="ru-RU" sz="2000" dirty="0" err="1"/>
              <a:t>Орфа</a:t>
            </a:r>
            <a:r>
              <a:rPr lang="ru-RU" sz="2000" dirty="0"/>
              <a:t> и его последователей по формированию у    детей навыков творческого </a:t>
            </a:r>
            <a:r>
              <a:rPr lang="ru-RU" sz="2000" dirty="0" err="1"/>
              <a:t>музицирования</a:t>
            </a:r>
            <a:r>
              <a:rPr lang="ru-RU" sz="2000" dirty="0"/>
              <a:t>.</a:t>
            </a: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56263" cy="1054250"/>
          </a:xfrm>
        </p:spPr>
        <p:txBody>
          <a:bodyPr/>
          <a:lstStyle/>
          <a:p>
            <a:r>
              <a:rPr lang="ru-RU" sz="3600" b="1" dirty="0" smtClean="0"/>
              <a:t>Актуальность и</a:t>
            </a:r>
            <a:br>
              <a:rPr lang="ru-RU" sz="3600" b="1" dirty="0" smtClean="0"/>
            </a:br>
            <a:r>
              <a:rPr lang="ru-RU" sz="3600" b="1" dirty="0" smtClean="0"/>
              <a:t>педагогическая целесообразность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3154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095357"/>
            <a:ext cx="5256583" cy="6929843"/>
          </a:xfrm>
        </p:spPr>
        <p:txBody>
          <a:bodyPr>
            <a:normAutofit/>
          </a:bodyPr>
          <a:lstStyle/>
          <a:p>
            <a:pPr lvl="0">
              <a:buClr>
                <a:srgbClr val="873624"/>
              </a:buClr>
            </a:pP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Приобщение учащегося к творчеству средствами музыки и вокально-актёрского </a:t>
            </a: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искусства.</a:t>
            </a:r>
            <a:endParaRPr lang="ru-RU" sz="2000" dirty="0">
              <a:ea typeface="Times New Roman"/>
            </a:endParaRPr>
          </a:p>
          <a:p>
            <a:r>
              <a:rPr lang="ru-RU" sz="2000" dirty="0" smtClean="0">
                <a:ea typeface="Times New Roman"/>
              </a:rPr>
              <a:t>Через </a:t>
            </a:r>
            <a:r>
              <a:rPr lang="ru-RU" sz="2000" dirty="0">
                <a:ea typeface="Times New Roman"/>
              </a:rPr>
              <a:t>синтез вокально-музыкальной и театральной </a:t>
            </a:r>
            <a:r>
              <a:rPr lang="ru-RU" sz="2000" dirty="0" smtClean="0">
                <a:ea typeface="Times New Roman"/>
              </a:rPr>
              <a:t>деятельности раскрытие </a:t>
            </a:r>
            <a:r>
              <a:rPr lang="ru-RU" sz="2000" dirty="0">
                <a:ea typeface="Times New Roman"/>
              </a:rPr>
              <a:t>творческих способностей обучающихся, нравственное и художественно-эстетическое воспитание ребёнка. </a:t>
            </a:r>
            <a:endParaRPr lang="ru-RU" sz="2000" dirty="0" smtClean="0">
              <a:ea typeface="Times New Roman"/>
            </a:endParaRPr>
          </a:p>
          <a:p>
            <a:r>
              <a:rPr lang="ru-RU" sz="2000" dirty="0" smtClean="0"/>
              <a:t>Развитие </a:t>
            </a:r>
            <a:r>
              <a:rPr lang="ru-RU" sz="2000" dirty="0"/>
              <a:t>мотивации к </a:t>
            </a:r>
            <a:r>
              <a:rPr lang="ru-RU" sz="2000" dirty="0" smtClean="0"/>
              <a:t>творчеству.</a:t>
            </a:r>
          </a:p>
          <a:p>
            <a:pPr>
              <a:spcAft>
                <a:spcPts val="0"/>
              </a:spcAft>
            </a:pPr>
            <a:r>
              <a:rPr lang="ru-RU" sz="2000" dirty="0" smtClean="0"/>
              <a:t>Формирование </a:t>
            </a:r>
            <a:r>
              <a:rPr lang="ru-RU" sz="2000" dirty="0"/>
              <a:t>высоких</a:t>
            </a:r>
            <a:r>
              <a:rPr lang="ru-RU" sz="2000" b="1" dirty="0"/>
              <a:t> </a:t>
            </a:r>
            <a:r>
              <a:rPr lang="ru-RU" sz="2000" dirty="0"/>
              <a:t>духовных качеств и эстетики поведения средствами </a:t>
            </a:r>
            <a:r>
              <a:rPr lang="ru-RU" sz="2000" dirty="0" smtClean="0"/>
              <a:t>музыки и театрального искусства,</a:t>
            </a:r>
            <a:r>
              <a:rPr lang="ru-RU" sz="2000" dirty="0" smtClean="0">
                <a:ea typeface="Times New Roman"/>
              </a:rPr>
              <a:t> </a:t>
            </a:r>
            <a:r>
              <a:rPr lang="ru-RU" sz="2000" dirty="0">
                <a:ea typeface="Times New Roman"/>
              </a:rPr>
              <a:t>через синтез вокально-музыкальной и театральной </a:t>
            </a:r>
            <a:r>
              <a:rPr lang="ru-RU" sz="2000" dirty="0" smtClean="0">
                <a:ea typeface="Times New Roman"/>
              </a:rPr>
              <a:t>деятельности.</a:t>
            </a:r>
            <a:endParaRPr lang="ru-RU" sz="2000" dirty="0">
              <a:ea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748330"/>
            <a:ext cx="1867285" cy="643678"/>
          </a:xfrm>
        </p:spPr>
        <p:txBody>
          <a:bodyPr/>
          <a:lstStyle/>
          <a:p>
            <a:r>
              <a:rPr lang="ru-RU" sz="3600" b="1" dirty="0" smtClean="0"/>
              <a:t>Цель</a:t>
            </a:r>
            <a:r>
              <a:rPr lang="en-US" sz="3600" dirty="0" smtClean="0"/>
              <a:t>:</a:t>
            </a:r>
            <a:endParaRPr lang="ru-RU" sz="3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191" y="2095357"/>
            <a:ext cx="3168352" cy="200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372" y="92624"/>
            <a:ext cx="2912171" cy="195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459" y="4437112"/>
            <a:ext cx="3181084" cy="213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72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315" y="1971473"/>
            <a:ext cx="5112568" cy="5040560"/>
          </a:xfrm>
        </p:spPr>
        <p:txBody>
          <a:bodyPr>
            <a:normAutofit/>
          </a:bodyPr>
          <a:lstStyle/>
          <a:p>
            <a:pPr lvl="0">
              <a:buClr>
                <a:srgbClr val="873624"/>
              </a:buClr>
            </a:pP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Times New Roman"/>
              </a:rPr>
              <a:t>Активизация дикции и артикуляции, основам правильного певческого дыхания и звукообразования.</a:t>
            </a:r>
          </a:p>
          <a:p>
            <a:r>
              <a:rPr lang="ru-RU" sz="22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Times New Roman"/>
              </a:rPr>
              <a:t>Научить </a:t>
            </a:r>
            <a:r>
              <a:rPr lang="ru-RU" sz="2200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/>
              </a:rPr>
              <a:t>вокально-хоровым  навыкам, основам актёрского </a:t>
            </a:r>
            <a:r>
              <a:rPr lang="ru-RU" sz="22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Times New Roman"/>
              </a:rPr>
              <a:t>мастерства. </a:t>
            </a:r>
          </a:p>
          <a:p>
            <a:r>
              <a:rPr lang="ru-RU" sz="2000" dirty="0" smtClean="0"/>
              <a:t>Воспитывать </a:t>
            </a:r>
            <a:r>
              <a:rPr lang="ru-RU" sz="2000" dirty="0"/>
              <a:t>взаимоотношения друг с другом.</a:t>
            </a:r>
          </a:p>
          <a:p>
            <a:r>
              <a:rPr lang="ru-RU" sz="2000" dirty="0" smtClean="0"/>
              <a:t>Вызвать </a:t>
            </a:r>
            <a:r>
              <a:rPr lang="ru-RU" sz="2000" dirty="0"/>
              <a:t>у детей интерес к театру, желание участвовать в мероприятиях.</a:t>
            </a:r>
          </a:p>
          <a:p>
            <a:r>
              <a:rPr lang="ru-RU" sz="2000" dirty="0"/>
              <a:t>-</a:t>
            </a:r>
            <a:r>
              <a:rPr lang="ru-RU" sz="2000" dirty="0" smtClean="0"/>
              <a:t> </a:t>
            </a:r>
            <a:r>
              <a:rPr lang="ru-RU" sz="2000" dirty="0"/>
              <a:t>Содействовать развитию творческой активности детей.</a:t>
            </a:r>
          </a:p>
          <a:p>
            <a:r>
              <a:rPr lang="ru-RU" sz="2000" dirty="0"/>
              <a:t>-</a:t>
            </a:r>
            <a:r>
              <a:rPr lang="ru-RU" sz="2000" dirty="0" smtClean="0"/>
              <a:t> </a:t>
            </a:r>
            <a:r>
              <a:rPr lang="ru-RU" sz="2000" dirty="0"/>
              <a:t>Развивать координацию движений, память (слуховую и музыкальную).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60648"/>
            <a:ext cx="4032448" cy="1054250"/>
          </a:xfrm>
        </p:spPr>
        <p:txBody>
          <a:bodyPr/>
          <a:lstStyle/>
          <a:p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3600" b="1" dirty="0" smtClean="0"/>
              <a:t>Задачи</a:t>
            </a:r>
            <a:r>
              <a:rPr lang="en-US" sz="4400" b="1" dirty="0" smtClean="0"/>
              <a:t> </a:t>
            </a:r>
            <a:r>
              <a:rPr lang="ru-RU" sz="4400" b="1" dirty="0" smtClean="0"/>
              <a:t>:</a:t>
            </a:r>
            <a:endParaRPr lang="ru-RU" dirty="0"/>
          </a:p>
        </p:txBody>
      </p:sp>
      <p:pic>
        <p:nvPicPr>
          <p:cNvPr id="3074" name="Picture 2" descr="D:\орф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3" y="4149080"/>
            <a:ext cx="4039983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готовая 777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3" y="38329"/>
            <a:ext cx="4006847" cy="189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fea3742454b5e1f5a9551141cb066f5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622" y="1971473"/>
            <a:ext cx="3354837" cy="225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75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024549"/>
            <a:ext cx="8424936" cy="4644811"/>
          </a:xfrm>
        </p:spPr>
        <p:txBody>
          <a:bodyPr>
            <a:normAutofit fontScale="92500"/>
          </a:bodyPr>
          <a:lstStyle/>
          <a:p>
            <a:r>
              <a:rPr lang="ru-RU" sz="2100" dirty="0"/>
              <a:t> Системно-</a:t>
            </a:r>
            <a:r>
              <a:rPr lang="ru-RU" sz="2100" dirty="0" err="1"/>
              <a:t>деятельностный</a:t>
            </a:r>
            <a:r>
              <a:rPr lang="ru-RU" sz="2100" dirty="0"/>
              <a:t> подход;</a:t>
            </a:r>
          </a:p>
          <a:p>
            <a:r>
              <a:rPr lang="ru-RU" sz="2100" dirty="0"/>
              <a:t>Личностно-ориентированный подход;</a:t>
            </a:r>
          </a:p>
          <a:p>
            <a:r>
              <a:rPr lang="ru-RU" sz="2100" dirty="0" err="1"/>
              <a:t>Компетентностный</a:t>
            </a:r>
            <a:r>
              <a:rPr lang="ru-RU" sz="2100" dirty="0"/>
              <a:t> </a:t>
            </a:r>
            <a:r>
              <a:rPr lang="ru-RU" sz="2100" dirty="0" smtClean="0"/>
              <a:t>подход.</a:t>
            </a:r>
            <a:endParaRPr lang="ru-RU" sz="2100" dirty="0"/>
          </a:p>
          <a:p>
            <a:pPr marL="0" indent="0">
              <a:buNone/>
            </a:pPr>
            <a:r>
              <a:rPr lang="ru-RU" sz="2100" b="1" i="1" dirty="0" smtClean="0"/>
              <a:t>Методы </a:t>
            </a:r>
            <a:r>
              <a:rPr lang="ru-RU" sz="2100" b="1" i="1" dirty="0"/>
              <a:t>обучения:</a:t>
            </a:r>
          </a:p>
          <a:p>
            <a:r>
              <a:rPr lang="ru-RU" sz="2100" dirty="0"/>
              <a:t>Метод мотивации и </a:t>
            </a:r>
            <a:r>
              <a:rPr lang="ru-RU" sz="2100" dirty="0" smtClean="0"/>
              <a:t>стимулирования</a:t>
            </a:r>
            <a:r>
              <a:rPr lang="en-US" sz="2100" dirty="0"/>
              <a:t>;</a:t>
            </a:r>
            <a:r>
              <a:rPr lang="ru-RU" sz="2100" dirty="0" smtClean="0"/>
              <a:t> </a:t>
            </a:r>
          </a:p>
          <a:p>
            <a:r>
              <a:rPr lang="ru-RU" sz="2100" dirty="0" smtClean="0"/>
              <a:t> </a:t>
            </a:r>
            <a:r>
              <a:rPr lang="ru-RU" sz="2100" dirty="0"/>
              <a:t>Проблемно-поисковый (педагог ставит проблему и вместе с детьми ищет пути ее решения);</a:t>
            </a:r>
          </a:p>
          <a:p>
            <a:r>
              <a:rPr lang="ru-RU" sz="2100" dirty="0" smtClean="0"/>
              <a:t> </a:t>
            </a:r>
            <a:r>
              <a:rPr lang="ru-RU" sz="2100" dirty="0"/>
              <a:t>Метод поощрение</a:t>
            </a:r>
            <a:r>
              <a:rPr lang="ru-RU" sz="2100" dirty="0" smtClean="0"/>
              <a:t>,</a:t>
            </a:r>
            <a:r>
              <a:rPr lang="en-US" sz="2100" dirty="0" smtClean="0"/>
              <a:t> </a:t>
            </a:r>
            <a:endParaRPr lang="ru-RU" sz="2100" dirty="0"/>
          </a:p>
          <a:p>
            <a:r>
              <a:rPr lang="ru-RU" sz="2100" b="1" i="1" dirty="0"/>
              <a:t>Технологии:</a:t>
            </a:r>
            <a:r>
              <a:rPr lang="ru-RU" sz="2100" i="1" dirty="0"/>
              <a:t> </a:t>
            </a:r>
            <a:r>
              <a:rPr lang="ru-RU" sz="2100" dirty="0" smtClean="0"/>
              <a:t>группово</a:t>
            </a:r>
            <a:r>
              <a:rPr lang="ru-RU" sz="2100" dirty="0"/>
              <a:t>е</a:t>
            </a:r>
            <a:r>
              <a:rPr lang="ru-RU" sz="2100" dirty="0" smtClean="0"/>
              <a:t> обучения, коллективная</a:t>
            </a:r>
            <a:r>
              <a:rPr lang="en-US" sz="2100" dirty="0" smtClean="0"/>
              <a:t> </a:t>
            </a:r>
            <a:r>
              <a:rPr lang="ru-RU" sz="2100" dirty="0" smtClean="0"/>
              <a:t>творческая деятельность.</a:t>
            </a:r>
            <a:endParaRPr lang="ru-RU" sz="2100" dirty="0"/>
          </a:p>
          <a:p>
            <a:pPr marL="0" indent="0">
              <a:buNone/>
            </a:pPr>
            <a:r>
              <a:rPr lang="ru-RU" sz="2100" dirty="0" smtClean="0"/>
              <a:t>  </a:t>
            </a:r>
            <a:r>
              <a:rPr lang="ru-RU" sz="2100" b="1" i="1" dirty="0" smtClean="0"/>
              <a:t>Формы</a:t>
            </a:r>
            <a:r>
              <a:rPr lang="ru-RU" sz="2100" b="1" dirty="0" smtClean="0"/>
              <a:t> </a:t>
            </a:r>
            <a:r>
              <a:rPr lang="ru-RU" sz="2100" b="1" i="1" dirty="0"/>
              <a:t>занятий:</a:t>
            </a:r>
          </a:p>
          <a:p>
            <a:r>
              <a:rPr lang="ru-RU" sz="2100" dirty="0"/>
              <a:t>Практическое занятие;</a:t>
            </a:r>
          </a:p>
          <a:p>
            <a:r>
              <a:rPr lang="ru-RU" sz="2100" dirty="0"/>
              <a:t>Мастер-класс</a:t>
            </a:r>
            <a:r>
              <a:rPr lang="ru-RU" sz="2100" dirty="0" smtClean="0"/>
              <a:t>; выступление </a:t>
            </a:r>
            <a:endParaRPr lang="ru-RU" sz="2100" dirty="0"/>
          </a:p>
          <a:p>
            <a:r>
              <a:rPr lang="ru-RU" sz="2100" dirty="0"/>
              <a:t>Занятие-игра и т.д.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24544" y="476672"/>
            <a:ext cx="9865096" cy="1152128"/>
          </a:xfrm>
        </p:spPr>
        <p:txBody>
          <a:bodyPr/>
          <a:lstStyle/>
          <a:p>
            <a:r>
              <a:rPr lang="ru-RU" sz="3600" b="1" dirty="0"/>
              <a:t>Панель методик и технологий образовательной практики:</a:t>
            </a:r>
          </a:p>
        </p:txBody>
      </p:sp>
    </p:spTree>
    <p:extLst>
      <p:ext uri="{BB962C8B-B14F-4D97-AF65-F5344CB8AC3E}">
        <p14:creationId xmlns:p14="http://schemas.microsoft.com/office/powerpoint/2010/main" val="78865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8358" y="2153347"/>
            <a:ext cx="5472608" cy="4740434"/>
          </a:xfrm>
        </p:spPr>
        <p:txBody>
          <a:bodyPr>
            <a:normAutofit/>
          </a:bodyPr>
          <a:lstStyle/>
          <a:p>
            <a:r>
              <a:rPr lang="ru-RU" b="1" dirty="0" smtClean="0"/>
              <a:t>Развитие </a:t>
            </a:r>
            <a:r>
              <a:rPr lang="ru-RU" b="1" dirty="0"/>
              <a:t>левого </a:t>
            </a:r>
            <a:r>
              <a:rPr lang="ru-RU" b="1" dirty="0" smtClean="0"/>
              <a:t>полушария</a:t>
            </a:r>
          </a:p>
          <a:p>
            <a:pPr marL="0" indent="0">
              <a:buNone/>
            </a:pPr>
            <a:r>
              <a:rPr lang="ru-RU" sz="2000" dirty="0"/>
              <a:t>З</a:t>
            </a:r>
            <a:r>
              <a:rPr lang="ru-RU" sz="2000" dirty="0" smtClean="0"/>
              <a:t>апоминание </a:t>
            </a:r>
            <a:r>
              <a:rPr lang="ru-RU" sz="2000" dirty="0"/>
              <a:t>слов и фраз, осознаваемые </a:t>
            </a:r>
            <a:r>
              <a:rPr lang="ru-RU" sz="2000" dirty="0" smtClean="0"/>
              <a:t>движения, </a:t>
            </a:r>
            <a:r>
              <a:rPr lang="ru-RU" sz="2000" dirty="0"/>
              <a:t>комбинации </a:t>
            </a:r>
            <a:r>
              <a:rPr lang="ru-RU" sz="2000" dirty="0" smtClean="0"/>
              <a:t>движений, логическое мышление. </a:t>
            </a:r>
          </a:p>
          <a:p>
            <a:pPr marL="0" indent="0">
              <a:buNone/>
            </a:pPr>
            <a:endParaRPr lang="ru-RU" sz="2000" dirty="0"/>
          </a:p>
          <a:p>
            <a:r>
              <a:rPr lang="ru-RU" b="1" dirty="0"/>
              <a:t>Развитие правого </a:t>
            </a:r>
            <a:r>
              <a:rPr lang="ru-RU" b="1" dirty="0" smtClean="0"/>
              <a:t>полушария</a:t>
            </a:r>
          </a:p>
          <a:p>
            <a:pPr marL="0" indent="0">
              <a:buNone/>
            </a:pPr>
            <a:r>
              <a:rPr lang="ru-RU" sz="2000" dirty="0" smtClean="0"/>
              <a:t>Музыка</a:t>
            </a:r>
            <a:r>
              <a:rPr lang="ru-RU" sz="2000" dirty="0"/>
              <a:t>, ритм, шумы, интонация речи, зрительное восприятие предметов в целом. Запоминание музыки, картин, запахов, автоматизированные движения , интуиция </a:t>
            </a:r>
            <a:r>
              <a:rPr lang="ru-RU" sz="2000" b="1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Педагогическая</a:t>
            </a:r>
            <a:r>
              <a:rPr lang="ru-RU" dirty="0" smtClean="0"/>
              <a:t> </a:t>
            </a:r>
            <a:r>
              <a:rPr lang="ru-RU" sz="3600" b="1" dirty="0" smtClean="0"/>
              <a:t>практика</a:t>
            </a:r>
            <a:endParaRPr lang="ru-RU" sz="3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188" y="4077072"/>
            <a:ext cx="3221243" cy="2558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E:\театр творчество дети конкурс2022\готовое\фото\Screenshot_20211213-171145_Gall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53" y="1856918"/>
            <a:ext cx="3298078" cy="196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04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ng.pngtree.com/thumb_back/fh260/back_pic/04/50/96/07585d5a952cf1b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17"/>
            <a:ext cx="9163947" cy="68580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8884"/>
            <a:ext cx="8388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>
                    <a:lumMod val="95000"/>
                    <a:lumOff val="5000"/>
                  </a:prstClr>
                </a:solidFill>
              </a:rPr>
              <a:t>	</a:t>
            </a:r>
            <a:r>
              <a:rPr lang="ru-RU" sz="3600" b="1" spc="3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на занятиях учимся: </a:t>
            </a:r>
            <a:endParaRPr lang="ru-RU" sz="3600" b="1" spc="300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5632" y="746554"/>
            <a:ext cx="5544616" cy="1877437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Правильному певческому дыханию</a:t>
            </a:r>
            <a:r>
              <a:rPr lang="ru-RU" sz="2000" dirty="0"/>
              <a:t>, </a:t>
            </a:r>
            <a:r>
              <a:rPr lang="ru-RU" sz="2400" b="1" dirty="0" smtClean="0"/>
              <a:t>развитию </a:t>
            </a:r>
            <a:r>
              <a:rPr lang="ru-RU" sz="2400" b="1" dirty="0"/>
              <a:t>артикуляции, дикции, овладение видами певческих атак.</a:t>
            </a:r>
          </a:p>
          <a:p>
            <a:pPr algn="ctr"/>
            <a:endParaRPr lang="ru-RU" sz="2000" b="1" dirty="0">
              <a:solidFill>
                <a:srgbClr val="323232"/>
              </a:solidFill>
              <a:effectLst>
                <a:outerShdw blurRad="50800" dist="40005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6424" y="2643358"/>
            <a:ext cx="4967536" cy="1200329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 А</a:t>
            </a:r>
            <a:r>
              <a:rPr lang="ru-RU" sz="2400" b="1" dirty="0" smtClean="0"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ктерскому </a:t>
            </a:r>
            <a:r>
              <a:rPr lang="ru-RU" sz="2400" b="1" dirty="0"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мастерству </a:t>
            </a:r>
            <a:endParaRPr lang="ru-RU" sz="2400" b="1" dirty="0" smtClean="0">
              <a:effectLst>
                <a:outerShdw blurRad="50800" dist="40005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(</a:t>
            </a:r>
            <a:r>
              <a:rPr lang="ru-RU" sz="2400" b="1" dirty="0"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театральные игры, развитие фантазии, этюды)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6546" y="5018584"/>
            <a:ext cx="4631478" cy="1200329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Развиваем </a:t>
            </a:r>
            <a:r>
              <a:rPr lang="ru-RU" sz="2400" b="1" dirty="0"/>
              <a:t>чувства ритма, </a:t>
            </a:r>
            <a:r>
              <a:rPr lang="ru-RU" sz="2400" b="1" dirty="0" smtClean="0"/>
              <a:t>координацию </a:t>
            </a:r>
            <a:r>
              <a:rPr lang="ru-RU" sz="2400" b="1" dirty="0"/>
              <a:t>движений, </a:t>
            </a:r>
            <a:r>
              <a:rPr lang="ru-RU" sz="2400" b="1" dirty="0" smtClean="0"/>
              <a:t>концентрацию </a:t>
            </a:r>
            <a:r>
              <a:rPr lang="ru-RU" sz="2400" b="1" dirty="0"/>
              <a:t>внимания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90248" y="5898301"/>
            <a:ext cx="3093712" cy="461665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481F67"/>
              </a:solidFill>
            </a:endParaRPr>
          </a:p>
        </p:txBody>
      </p:sp>
      <p:pic>
        <p:nvPicPr>
          <p:cNvPr id="1028" name="Picture 4" descr="E:\театр творчество дети конкурс2022\готовое\фото\tempFileForShare_20221128-1746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60145"/>
            <a:ext cx="3600683" cy="201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E:\театр творчество дети конкурс2022\готовое\фото\Screenshot_20221117_132345_Galle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44297"/>
            <a:ext cx="3104045" cy="183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E:\театр творчество дети конкурс2022\готовое\фото\DSC_00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2294910"/>
            <a:ext cx="3692370" cy="247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2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908134"/>
              </p:ext>
            </p:extLst>
          </p:nvPr>
        </p:nvGraphicFramePr>
        <p:xfrm>
          <a:off x="755650" y="1460500"/>
          <a:ext cx="7843838" cy="5363401"/>
        </p:xfrm>
        <a:graphic>
          <a:graphicData uri="http://schemas.openxmlformats.org/drawingml/2006/table">
            <a:tbl>
              <a:tblPr/>
              <a:tblGrid>
                <a:gridCol w="485775"/>
                <a:gridCol w="1098550"/>
                <a:gridCol w="3168650"/>
                <a:gridCol w="720725"/>
                <a:gridCol w="1127125"/>
                <a:gridCol w="1243013"/>
              </a:tblGrid>
              <a:tr h="600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 занятия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b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часов</a:t>
                      </a:r>
                      <a:b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занятия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контроля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16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02.09.22 г.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Вводное занятие. Инструктажи по ТБ. . Введение в программу. Прослушивание.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беседа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сбор информации, диагностика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05.09. 22 г.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Певческое дыхание и звукообразование. Певческие голоса их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разновидности и характеристики.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практическое занятие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беседа, наблюдение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09.09. 22 г.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Правильная певческая установка. Дыхательные упражнения.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практическое занятие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наблюдение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12.09. 22 г.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Дыхательная гимнастика. Отработка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певческого дыхания. Упражнения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практическое занятие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беседа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16.09. 22 г.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Дыхательная гимнастика. Отработка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певческого дыхания.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Упражнения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практическое занятие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беседа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19.09. 22 г.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певческого голоса . Вокальные упражнения на дикцию, артикуляцию, унисонное пение»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практическое занятие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беседа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23.09. 22 г.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принципы системы Станиславского. упражнения на развитие актерских навыков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практическое занятие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беседа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26.09. 22 г.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 движение 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практическое занятие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беседа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30.09. 22 г.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Упражнения на соединение ритма ,слова 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практическое занятие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беседа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03.10. 22 г.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.Упражнения на развитие актерских навыков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практическое занятие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3975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беседа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6232" name="Прямоугольник 3"/>
          <p:cNvSpPr>
            <a:spLocks noChangeArrowheads="1"/>
          </p:cNvSpPr>
          <p:nvPr/>
        </p:nvSpPr>
        <p:spPr bwMode="auto">
          <a:xfrm>
            <a:off x="323850" y="260350"/>
            <a:ext cx="8496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«Комплекс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организационно-педагогических условий, включающий формы аттестации».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Календарный учебный график 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1 год обучения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08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050823"/>
              </p:ext>
            </p:extLst>
          </p:nvPr>
        </p:nvGraphicFramePr>
        <p:xfrm>
          <a:off x="467544" y="949325"/>
          <a:ext cx="8367712" cy="5292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5579"/>
                <a:gridCol w="3252314"/>
                <a:gridCol w="2789819"/>
              </a:tblGrid>
              <a:tr h="2743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проведения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59" marR="452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проведения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59" marR="452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мониторинга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59" marR="45259" marT="0" marB="0"/>
                </a:tc>
              </a:tr>
              <a:tr h="274342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Начальная или входная диагностика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59" marR="4525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3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факту зачисления в объединение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59" marR="45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стартовых возможностей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59" marR="45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Беседа, опрос, анкетирование, тестирование.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59" marR="45259" marT="0" marB="0"/>
                </a:tc>
              </a:tr>
              <a:tr h="274342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контроль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59" marR="4525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47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всего учебного года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59" marR="452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степени усвоения обучающимися учебного материала. Определение готовности детей к восприятию нового материала. Повышение ответственности и заинтересованности в обучении. Выявление детей, отстающих и опережающих обучение. Подбор наиболее эффективных методов и средств обучения.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59" marR="452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наблюдение, викторины, конкурсы, самостоятельная работа и т.д.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59" marR="45259" marT="0" marB="0"/>
                </a:tc>
              </a:tr>
              <a:tr h="274342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Итоговая диагностика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59" marR="4525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75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конце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каждого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образовательного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модуля(с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занесением результатов в диагностическую карту)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59" marR="452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степени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усвоения учебного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материала. Определение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результатов обучения.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59" marR="452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Творческая работа,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творческих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работ, тестирование.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59" marR="45259" marT="0" marB="0"/>
                </a:tc>
              </a:tr>
            </a:tbl>
          </a:graphicData>
        </a:graphic>
      </p:graphicFrame>
      <p:sp>
        <p:nvSpPr>
          <p:cNvPr id="7204" name="Rectangle 1"/>
          <p:cNvSpPr>
            <a:spLocks noChangeArrowheads="1"/>
          </p:cNvSpPr>
          <p:nvPr/>
        </p:nvSpPr>
        <p:spPr bwMode="auto">
          <a:xfrm>
            <a:off x="1621857" y="179605"/>
            <a:ext cx="59046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Формы аттестации</a:t>
            </a:r>
            <a:endParaRPr lang="ru-RU" altLang="ru-RU" sz="2800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6333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арке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</TotalTime>
  <Words>647</Words>
  <Application>Microsoft Office PowerPoint</Application>
  <PresentationFormat>Экран (4:3)</PresentationFormat>
  <Paragraphs>151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Твердый переплет</vt:lpstr>
      <vt:lpstr>Паркет</vt:lpstr>
      <vt:lpstr>”Панель методик и технологий  образовательной практики”  в рамках дополнительной  общеобразовательной  общеразвивающей программы  художественной напрвленности  Театральный вокал ”Cвет Орфея”</vt:lpstr>
      <vt:lpstr>Актуальность и педагогическая целесообразность</vt:lpstr>
      <vt:lpstr>Цель:</vt:lpstr>
      <vt:lpstr> Задачи :</vt:lpstr>
      <vt:lpstr>Панель методик и технологий образовательной практики:</vt:lpstr>
      <vt:lpstr>Педагогическая практика</vt:lpstr>
      <vt:lpstr>Презентация PowerPoint</vt:lpstr>
      <vt:lpstr>Презентация PowerPoint</vt:lpstr>
      <vt:lpstr>Презентация PowerPoint</vt:lpstr>
      <vt:lpstr>Результаты реализации образовательной практики: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Креативное музицирование</dc:title>
  <dc:creator>User</dc:creator>
  <cp:lastModifiedBy>Людмила</cp:lastModifiedBy>
  <cp:revision>35</cp:revision>
  <dcterms:created xsi:type="dcterms:W3CDTF">2021-12-09T18:56:56Z</dcterms:created>
  <dcterms:modified xsi:type="dcterms:W3CDTF">2023-04-24T09:12:01Z</dcterms:modified>
</cp:coreProperties>
</file>