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0" r:id="rId2"/>
    <p:sldId id="261" r:id="rId3"/>
    <p:sldId id="266" r:id="rId4"/>
    <p:sldId id="264" r:id="rId5"/>
    <p:sldId id="272" r:id="rId6"/>
    <p:sldId id="270" r:id="rId7"/>
    <p:sldId id="265" r:id="rId8"/>
    <p:sldId id="273" r:id="rId9"/>
    <p:sldId id="277" r:id="rId10"/>
    <p:sldId id="276" r:id="rId11"/>
    <p:sldId id="278" r:id="rId12"/>
    <p:sldId id="279" r:id="rId13"/>
    <p:sldId id="28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000"/>
    <a:srgbClr val="460000"/>
    <a:srgbClr val="216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551F8-C220-481A-AD90-73C80B87259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72119-CC7C-4489-B78C-7D7BDCC98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49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72119-CC7C-4489-B78C-7D7BDCC98D6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4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931983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934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7313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812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87751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313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340541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848822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148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521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26036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45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14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529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6483909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2385717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172406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319376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498963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992016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33812676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868333" y="6598180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305561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667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481489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706639" y="6594812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7207858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49060594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24168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757806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80489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98639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9967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99936154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757653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09916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93383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096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36074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72420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828013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24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90962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040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6135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GAJAH ANNUAL REPORT 2015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442364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41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transition spd="slow">
    <p:push/>
  </p:transition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mailto:petroddt3462608@yandex.ru" TargetMode="Externa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0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" b="8109"/>
          <a:stretch>
            <a:fillRect/>
          </a:stretch>
        </p:blipFill>
        <p:spPr>
          <a:xfrm>
            <a:off x="-1588" y="1138634"/>
            <a:ext cx="9145588" cy="5746750"/>
          </a:xfrm>
        </p:spPr>
      </p:pic>
      <p:sp>
        <p:nvSpPr>
          <p:cNvPr id="8" name="Pentagon 7"/>
          <p:cNvSpPr/>
          <p:nvPr/>
        </p:nvSpPr>
        <p:spPr>
          <a:xfrm>
            <a:off x="-13800" y="1138964"/>
            <a:ext cx="5161863" cy="5746420"/>
          </a:xfrm>
          <a:prstGeom prst="homePlate">
            <a:avLst>
              <a:gd name="adj" fmla="val 37937"/>
            </a:avLst>
          </a:prstGeom>
          <a:solidFill>
            <a:schemeClr val="accent6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628800"/>
            <a:ext cx="36732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dirty="0">
                <a:solidFill>
                  <a:srgbClr val="FFFFFF"/>
                </a:solidFill>
                <a:latin typeface="Open Sans"/>
                <a:cs typeface="Open Sans"/>
              </a:rPr>
              <a:t>Панель методик и технологий образовательной практики «</a:t>
            </a:r>
            <a:r>
              <a:rPr lang="ru-RU" b="1" dirty="0">
                <a:solidFill>
                  <a:srgbClr val="FFFFFF"/>
                </a:solidFill>
                <a:latin typeface="Open Sans"/>
                <a:cs typeface="Open Sans"/>
              </a:rPr>
              <a:t>Интегрированные образовательные проекты как эффективное средство раскрытия творческого потенциала и самореализации учащихся студии академического вокала «Вдохновение» ДДТ Петроградского района </a:t>
            </a:r>
          </a:p>
          <a:p>
            <a:pPr algn="ctr" defTabSz="457200"/>
            <a:r>
              <a:rPr lang="ru-RU" b="1" dirty="0">
                <a:solidFill>
                  <a:srgbClr val="FFFFFF"/>
                </a:solidFill>
                <a:latin typeface="Open Sans"/>
                <a:cs typeface="Open Sans"/>
              </a:rPr>
              <a:t>Санкт-Петербурга»</a:t>
            </a:r>
            <a:endParaRPr lang="en-US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8" name="Text Placeholder 11"/>
          <p:cNvSpPr txBox="1">
            <a:spLocks/>
          </p:cNvSpPr>
          <p:nvPr/>
        </p:nvSpPr>
        <p:spPr>
          <a:xfrm>
            <a:off x="395536" y="5373216"/>
            <a:ext cx="2981153" cy="1664539"/>
          </a:xfrm>
          <a:prstGeom prst="rect">
            <a:avLst/>
          </a:prstGeom>
        </p:spPr>
        <p:txBody>
          <a:bodyPr anchor="b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endParaRPr lang="ru-RU" sz="1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 algn="r">
              <a:spcBef>
                <a:spcPts val="600"/>
              </a:spcBef>
              <a:buNone/>
            </a:pPr>
            <a:endParaRPr lang="ru-RU" sz="1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Авторы: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 err="1">
                <a:solidFill>
                  <a:schemeClr val="bg1"/>
                </a:solidFill>
                <a:latin typeface="Open Sans"/>
                <a:cs typeface="Open Sans"/>
              </a:rPr>
              <a:t>Дарьянова</a:t>
            </a: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 А.А.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Луговая О.В.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Ящук С.Ю.</a:t>
            </a:r>
          </a:p>
          <a:p>
            <a:pPr marL="0" indent="0">
              <a:spcBef>
                <a:spcPts val="600"/>
              </a:spcBef>
              <a:buNone/>
            </a:pPr>
            <a:endParaRPr lang="en-AU" sz="16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F69C6-2E5F-4C45-80F9-D27465E9F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22697"/>
            <a:ext cx="1224136" cy="1071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741567-492D-42BA-990F-C60B8279A195}"/>
              </a:ext>
            </a:extLst>
          </p:cNvPr>
          <p:cNvSpPr txBox="1"/>
          <p:nvPr/>
        </p:nvSpPr>
        <p:spPr>
          <a:xfrm>
            <a:off x="827584" y="188640"/>
            <a:ext cx="662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b="1" dirty="0">
                <a:solidFill>
                  <a:srgbClr val="6C0000"/>
                </a:solidFill>
                <a:latin typeface="Open Sans"/>
                <a:cs typeface="Open Sans"/>
              </a:rPr>
              <a:t>Всероссийский Конкурс образовательных практик </a:t>
            </a:r>
          </a:p>
          <a:p>
            <a:pPr algn="ctr" defTabSz="457200"/>
            <a:r>
              <a:rPr lang="ru-RU" dirty="0">
                <a:solidFill>
                  <a:srgbClr val="6C0000"/>
                </a:solidFill>
                <a:latin typeface="Open Sans"/>
                <a:cs typeface="Open Sans"/>
              </a:rPr>
              <a:t>номинация</a:t>
            </a:r>
          </a:p>
          <a:p>
            <a:pPr algn="ctr" defTabSz="457200"/>
            <a:r>
              <a:rPr lang="ru-RU" b="1" dirty="0">
                <a:solidFill>
                  <a:srgbClr val="6C0000"/>
                </a:solidFill>
                <a:latin typeface="Open Sans"/>
                <a:cs typeface="Open Sans"/>
              </a:rPr>
              <a:t>«АРТ-ПРОГРЕСС»</a:t>
            </a:r>
          </a:p>
          <a:p>
            <a:pPr algn="ctr" defTabSz="457200"/>
            <a:endParaRPr lang="ru-RU" sz="2000" dirty="0">
              <a:solidFill>
                <a:srgbClr val="C00000"/>
              </a:solidFill>
              <a:latin typeface="Open Sans"/>
              <a:cs typeface="Open Sans"/>
            </a:endParaRPr>
          </a:p>
          <a:p>
            <a:pPr algn="ctr" defTabSz="457200"/>
            <a:endParaRPr lang="en-US" sz="22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FEBC561-4B88-4A75-AAF5-4F92C6895BCD}"/>
              </a:ext>
            </a:extLst>
          </p:cNvPr>
          <p:cNvSpPr txBox="1">
            <a:spLocks/>
          </p:cNvSpPr>
          <p:nvPr/>
        </p:nvSpPr>
        <p:spPr>
          <a:xfrm>
            <a:off x="7346614" y="5951368"/>
            <a:ext cx="1334723" cy="508234"/>
          </a:xfrm>
          <a:prstGeom prst="rect">
            <a:avLst/>
          </a:prstGeom>
        </p:spPr>
        <p:txBody>
          <a:bodyPr anchor="b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endParaRPr lang="ru-RU" sz="1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 algn="r">
              <a:spcBef>
                <a:spcPts val="600"/>
              </a:spcBef>
              <a:buNone/>
            </a:pPr>
            <a:endParaRPr lang="ru-RU" sz="16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Open Sans"/>
                <a:cs typeface="Open Sans"/>
              </a:rPr>
              <a:t>Апрель 2023 г.</a:t>
            </a:r>
            <a:endParaRPr lang="en-AU" sz="1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743932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1046" y="0"/>
            <a:ext cx="3828906" cy="189229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340637" y="116632"/>
            <a:ext cx="3893991" cy="1336387"/>
          </a:xfrm>
        </p:spPr>
        <p:txBody>
          <a:bodyPr/>
          <a:lstStyle/>
          <a:p>
            <a:pPr algn="ctr"/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чем новизна методик, </a:t>
            </a:r>
            <a:b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технологий обучения </a:t>
            </a:r>
            <a:b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воспитания?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6"/>
            <a:ext cx="4499992" cy="404664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9EDA7D2-AD89-4F8E-B206-EB06A3CC3763}"/>
              </a:ext>
            </a:extLst>
          </p:cNvPr>
          <p:cNvSpPr txBox="1">
            <a:spLocks/>
          </p:cNvSpPr>
          <p:nvPr/>
        </p:nvSpPr>
        <p:spPr>
          <a:xfrm>
            <a:off x="356752" y="1892296"/>
            <a:ext cx="3893991" cy="44644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EA75EB-2F26-4131-A48B-CC841847DD4D}"/>
              </a:ext>
            </a:extLst>
          </p:cNvPr>
          <p:cNvSpPr/>
          <p:nvPr/>
        </p:nvSpPr>
        <p:spPr>
          <a:xfrm>
            <a:off x="4932344" y="0"/>
            <a:ext cx="3828906" cy="189229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чем новизна подхода к </a:t>
            </a:r>
          </a:p>
          <a:p>
            <a:pPr algn="ctr"/>
            <a:r>
              <a:rPr lang="ru-RU" b="1" dirty="0"/>
              <a:t>процессу реализации практики?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173A009-D37B-4DC7-8D74-F1D8263AA41B}"/>
              </a:ext>
            </a:extLst>
          </p:cNvPr>
          <p:cNvSpPr txBox="1">
            <a:spLocks/>
          </p:cNvSpPr>
          <p:nvPr/>
        </p:nvSpPr>
        <p:spPr>
          <a:xfrm>
            <a:off x="4866268" y="1892296"/>
            <a:ext cx="3893991" cy="44644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каждому учащемуся возможности для демонстрации образовательных результатов и творческих достижений в яркой, привлекательной форме.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Интегрированный подход выражен в образовательном продукте (музыкальном детском спектакле), который является синтетическим жанром, предполагающим не только исполнение хоровых, ансамблевых номеров и сольных партий, но и владение сценической пластикой, театральными приёмами.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B11454E-18F8-4CBA-A8F3-C599958C8AF8}"/>
              </a:ext>
            </a:extLst>
          </p:cNvPr>
          <p:cNvSpPr txBox="1">
            <a:spLocks/>
          </p:cNvSpPr>
          <p:nvPr/>
        </p:nvSpPr>
        <p:spPr>
          <a:xfrm>
            <a:off x="331120" y="1892296"/>
            <a:ext cx="3893991" cy="44644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Направленность методик и технологий, не столько на освоение предметных знаний, сколько на развитие </a:t>
            </a:r>
            <a:r>
              <a:rPr lang="ru-RU" sz="1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базовых  компетенций</a:t>
            </a: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учащихся: </a:t>
            </a:r>
          </a:p>
          <a:p>
            <a:pPr marL="285750" indent="-285750" algn="just">
              <a:buFontTx/>
              <a:buChar char="-"/>
            </a:pPr>
            <a:r>
              <a:rPr lang="ru-RU" sz="15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креативности </a:t>
            </a:r>
          </a:p>
          <a:p>
            <a:pPr marL="285750" indent="-285750" algn="just">
              <a:buFontTx/>
              <a:buChar char="-"/>
            </a:pPr>
            <a:r>
              <a:rPr lang="ru-RU" sz="15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критического мышления</a:t>
            </a:r>
          </a:p>
          <a:p>
            <a:pPr marL="285750" indent="-285750" algn="just">
              <a:buFontTx/>
              <a:buChar char="-"/>
            </a:pPr>
            <a:r>
              <a:rPr lang="ru-RU" sz="15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умения работать в команде</a:t>
            </a:r>
          </a:p>
          <a:p>
            <a:pPr marL="285750" indent="-285750" algn="just">
              <a:buFontTx/>
              <a:buChar char="-"/>
            </a:pPr>
            <a:r>
              <a:rPr lang="ru-RU" sz="15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коммуникативных навыков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166283313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-53828"/>
            <a:ext cx="6048672" cy="1682628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3548" y="-53828"/>
            <a:ext cx="5544616" cy="1336387"/>
          </a:xfrm>
        </p:spPr>
        <p:txBody>
          <a:bodyPr/>
          <a:lstStyle/>
          <a:p>
            <a:pPr algn="ctr"/>
            <a:r>
              <a:rPr lang="ru-RU" b="1" dirty="0"/>
              <a:t>Какие образовательные и воспитательные результаты достигнуты участниками практики?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2"/>
          </p:nvPr>
        </p:nvSpPr>
        <p:spPr>
          <a:xfrm>
            <a:off x="172404" y="2009800"/>
            <a:ext cx="8655176" cy="35074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Расширился кругозор в области театрального и музыкального искусства, сформировались более глубокие разносторонние знания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Совершенствовались вокальные и исполнительские навыки учащихся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Получили развитие навыки ансамблевого исполнительства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Приобрели знания из разных профессиональных областей (актёр, музыкант, художник-костюмер и т.д.)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Получили развитие такие качества, как ответственность за общее дело, уважительное отношение друг к другу и к результатам творческой деятельности коллектива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Сформировалась установка на сохранение традиций музыкальной отечественной и мировой культуры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Получили развитие базовые компетенции учащихся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328"/>
            <a:ext cx="449999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6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0"/>
            <a:ext cx="2880320" cy="2048441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7554" y="121759"/>
            <a:ext cx="2268252" cy="1336387"/>
          </a:xfrm>
        </p:spPr>
        <p:txBody>
          <a:bodyPr/>
          <a:lstStyle/>
          <a:p>
            <a:pPr algn="ctr"/>
            <a:r>
              <a:rPr lang="ru-RU" b="1" dirty="0"/>
              <a:t>Перспективы реализации практики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2"/>
          </p:nvPr>
        </p:nvSpPr>
        <p:spPr>
          <a:xfrm>
            <a:off x="251520" y="2218500"/>
            <a:ext cx="8576060" cy="156321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2022-2023 учебном году реализуется новый интегрированный образовательный проект «Барочная опера «Дидона и Эней» композитора Генри </a:t>
            </a:r>
            <a:r>
              <a:rPr lang="ru-RU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Пёрселла</a:t>
            </a: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». </a:t>
            </a:r>
          </a:p>
          <a:p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Премьерный показ музыкального спектакля состоится 13 мая 2023 года на сцене Дворца детского творчества Петроградского района Санкт-Петербурга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328"/>
            <a:ext cx="4499992" cy="576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B2AF5-AFF5-4C7A-A5A3-36941A089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24590"/>
            <a:ext cx="1711850" cy="30447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6EDB48-E6AA-4E3A-B5E8-9A3D4943F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3"/>
          <a:stretch/>
        </p:blipFill>
        <p:spPr>
          <a:xfrm>
            <a:off x="6556046" y="3639160"/>
            <a:ext cx="2307014" cy="3030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B57BDF-95C7-437F-A420-E77591838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5" b="26993"/>
          <a:stretch/>
        </p:blipFill>
        <p:spPr>
          <a:xfrm>
            <a:off x="2249996" y="3951774"/>
            <a:ext cx="4044479" cy="25922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3564BF-C034-4A5F-BFD1-C76229FBF7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r="3829"/>
          <a:stretch/>
        </p:blipFill>
        <p:spPr>
          <a:xfrm>
            <a:off x="3275856" y="252234"/>
            <a:ext cx="4032448" cy="18110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BB6C97-4562-42C6-9046-BE0AED3E70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0086" r="25298" b="17450"/>
          <a:stretch/>
        </p:blipFill>
        <p:spPr>
          <a:xfrm>
            <a:off x="7488871" y="252234"/>
            <a:ext cx="1374189" cy="17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839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-53828"/>
            <a:ext cx="2232248" cy="1682628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6068" y="-87130"/>
            <a:ext cx="1476164" cy="1336387"/>
          </a:xfrm>
        </p:spPr>
        <p:txBody>
          <a:bodyPr/>
          <a:lstStyle/>
          <a:p>
            <a:pPr algn="ctr"/>
            <a:r>
              <a:rPr lang="ru-RU" b="1" dirty="0"/>
              <a:t>Наши контакты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2"/>
          </p:nvPr>
        </p:nvSpPr>
        <p:spPr>
          <a:xfrm>
            <a:off x="172404" y="2009800"/>
            <a:ext cx="8655176" cy="35074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Государственное бюджетное учреждение дополнительного образования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Дворец детского творчества Петроградского района Санкт-Петербурга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Санкт-Петербург,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Каменноостровский пр., 36/73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индекс: 197101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Контактные телефоны: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(812) 346-26-08, +7 921 845 26 01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 электронной почты: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petroddt3462608@yandex.ru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328"/>
            <a:ext cx="449999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53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-53828"/>
            <a:ext cx="2290848" cy="218554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243744" y="2204864"/>
            <a:ext cx="2240024" cy="2514600"/>
          </a:xfrm>
        </p:spPr>
        <p:txBody>
          <a:bodyPr rtlCol="0">
            <a:normAutofit fontScale="92500" lnSpcReduction="10000"/>
          </a:bodyPr>
          <a:lstStyle/>
          <a:p>
            <a:pPr algn="ctr">
              <a:defRPr/>
            </a:pPr>
            <a:r>
              <a:rPr lang="ru-RU" sz="1600" b="1" dirty="0"/>
              <a:t>Повышение качества образовательно-воспитательного процесса, раскрытие творческого потенциала учащихся и  создание условий для их самореализации </a:t>
            </a:r>
            <a:endParaRPr lang="en-US" dirty="0"/>
          </a:p>
        </p:txBody>
      </p:sp>
      <p:sp>
        <p:nvSpPr>
          <p:cNvPr id="35843" name="Title 2"/>
          <p:cNvSpPr>
            <a:spLocks noGrp="1"/>
          </p:cNvSpPr>
          <p:nvPr>
            <p:ph type="ctrTitle"/>
          </p:nvPr>
        </p:nvSpPr>
        <p:spPr>
          <a:xfrm>
            <a:off x="415925" y="620688"/>
            <a:ext cx="1954213" cy="133667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Цель, задачи практики</a:t>
            </a:r>
            <a:endParaRPr lang="en-US" dirty="0">
              <a:solidFill>
                <a:schemeClr val="bg1"/>
              </a:solidFill>
              <a:latin typeface="Open Sans" pitchFamily="34" charset="0"/>
              <a:cs typeface="Open Sans" pitchFamily="34" charset="0"/>
            </a:endParaRPr>
          </a:p>
        </p:txBody>
      </p:sp>
      <p:grpSp>
        <p:nvGrpSpPr>
          <p:cNvPr id="2" name="Group 1667"/>
          <p:cNvGrpSpPr/>
          <p:nvPr/>
        </p:nvGrpSpPr>
        <p:grpSpPr>
          <a:xfrm rot="591989">
            <a:off x="2393258" y="3121966"/>
            <a:ext cx="3445934" cy="2372226"/>
            <a:chOff x="-59" y="238942"/>
            <a:chExt cx="6257408" cy="4340622"/>
          </a:xfrm>
          <a:solidFill>
            <a:schemeClr val="accent1"/>
          </a:solidFill>
        </p:grpSpPr>
        <p:sp>
          <p:nvSpPr>
            <p:cNvPr id="37" name="Shape 1665"/>
            <p:cNvSpPr/>
            <p:nvPr/>
          </p:nvSpPr>
          <p:spPr>
            <a:xfrm rot="10800000">
              <a:off x="-59" y="238942"/>
              <a:ext cx="6257408" cy="434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307" y="8781"/>
                  </a:lnTo>
                  <a:cubicBezTo>
                    <a:pt x="8007" y="9838"/>
                    <a:pt x="7835" y="10983"/>
                    <a:pt x="7835" y="12185"/>
                  </a:cubicBezTo>
                  <a:cubicBezTo>
                    <a:pt x="7835" y="17385"/>
                    <a:pt x="10917" y="21600"/>
                    <a:pt x="14718" y="21600"/>
                  </a:cubicBezTo>
                  <a:cubicBezTo>
                    <a:pt x="18519" y="21600"/>
                    <a:pt x="21600" y="17385"/>
                    <a:pt x="21600" y="12185"/>
                  </a:cubicBezTo>
                  <a:cubicBezTo>
                    <a:pt x="21600" y="6986"/>
                    <a:pt x="18519" y="2771"/>
                    <a:pt x="14718" y="2771"/>
                  </a:cubicBezTo>
                  <a:cubicBezTo>
                    <a:pt x="12644" y="2771"/>
                    <a:pt x="10789" y="4032"/>
                    <a:pt x="9527" y="601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44" name="Shape 1666"/>
            <p:cNvSpPr/>
            <p:nvPr/>
          </p:nvSpPr>
          <p:spPr>
            <a:xfrm rot="20852833">
              <a:off x="219442" y="887157"/>
              <a:ext cx="3540817" cy="19147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121919" tIns="121919" rIns="121919" bIns="121919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Приобщение</a:t>
              </a: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ru-RU" sz="13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к </a:t>
              </a: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музыкальному классическому искусству</a:t>
              </a:r>
              <a:endParaRPr lang="ru-RU" sz="13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4" name="Group 1670"/>
          <p:cNvGrpSpPr/>
          <p:nvPr/>
        </p:nvGrpSpPr>
        <p:grpSpPr>
          <a:xfrm rot="625827">
            <a:off x="3753950" y="1246048"/>
            <a:ext cx="2462649" cy="3261052"/>
            <a:chOff x="-358427" y="10"/>
            <a:chExt cx="5427325" cy="7174310"/>
          </a:xfrm>
          <a:solidFill>
            <a:schemeClr val="accent1"/>
          </a:solidFill>
        </p:grpSpPr>
        <p:sp>
          <p:nvSpPr>
            <p:cNvPr id="46" name="Shape 1668"/>
            <p:cNvSpPr/>
            <p:nvPr/>
          </p:nvSpPr>
          <p:spPr>
            <a:xfrm rot="10800000">
              <a:off x="-358427" y="10"/>
              <a:ext cx="5427325" cy="717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992" y="8812"/>
                  </a:lnTo>
                  <a:cubicBezTo>
                    <a:pt x="2693" y="10132"/>
                    <a:pt x="1221" y="12144"/>
                    <a:pt x="1221" y="14401"/>
                  </a:cubicBezTo>
                  <a:cubicBezTo>
                    <a:pt x="1221" y="18377"/>
                    <a:pt x="5783" y="21600"/>
                    <a:pt x="11411" y="21600"/>
                  </a:cubicBezTo>
                  <a:cubicBezTo>
                    <a:pt x="17038" y="21600"/>
                    <a:pt x="21600" y="18377"/>
                    <a:pt x="21600" y="14401"/>
                  </a:cubicBezTo>
                  <a:cubicBezTo>
                    <a:pt x="21600" y="10425"/>
                    <a:pt x="17038" y="7202"/>
                    <a:pt x="11411" y="7202"/>
                  </a:cubicBezTo>
                  <a:cubicBezTo>
                    <a:pt x="10231" y="7202"/>
                    <a:pt x="9104" y="7350"/>
                    <a:pt x="8050" y="76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 anchor="ctr"/>
            <a:lstStyle/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endPara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endPara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" name="Shape 1669"/>
            <p:cNvSpPr/>
            <p:nvPr/>
          </p:nvSpPr>
          <p:spPr>
            <a:xfrm rot="20974173">
              <a:off x="61983" y="1171106"/>
              <a:ext cx="4396866" cy="22344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400" b="1" dirty="0">
                  <a:latin typeface="+mn-lt"/>
                  <a:cs typeface="+mn-cs"/>
                </a:rPr>
                <a:t> </a:t>
              </a: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Включение учащихся </a:t>
              </a:r>
            </a:p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3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в совместный с педагогами </a:t>
              </a: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творческий поиск</a:t>
              </a:r>
              <a:r>
                <a:rPr lang="ru-RU" sz="13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по созданию музыкальных спектаклей</a:t>
              </a:r>
              <a:endParaRPr lang="ru-RU" sz="1300" b="1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5" name="Group 1673"/>
          <p:cNvGrpSpPr/>
          <p:nvPr/>
        </p:nvGrpSpPr>
        <p:grpSpPr>
          <a:xfrm rot="837822">
            <a:off x="6236633" y="1556791"/>
            <a:ext cx="2462651" cy="3409691"/>
            <a:chOff x="10" y="10"/>
            <a:chExt cx="4782344" cy="7665244"/>
          </a:xfrm>
          <a:solidFill>
            <a:schemeClr val="accent1"/>
          </a:solidFill>
        </p:grpSpPr>
        <p:sp>
          <p:nvSpPr>
            <p:cNvPr id="49" name="Shape 1671"/>
            <p:cNvSpPr/>
            <p:nvPr/>
          </p:nvSpPr>
          <p:spPr>
            <a:xfrm rot="10800000">
              <a:off x="10" y="10"/>
              <a:ext cx="4782344" cy="766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1" y="0"/>
                  </a:moveTo>
                  <a:lnTo>
                    <a:pt x="11427" y="8144"/>
                  </a:lnTo>
                  <a:cubicBezTo>
                    <a:pt x="11219" y="8136"/>
                    <a:pt x="11012" y="8124"/>
                    <a:pt x="10800" y="8124"/>
                  </a:cubicBezTo>
                  <a:cubicBezTo>
                    <a:pt x="4835" y="8124"/>
                    <a:pt x="0" y="11141"/>
                    <a:pt x="0" y="14862"/>
                  </a:cubicBezTo>
                  <a:cubicBezTo>
                    <a:pt x="0" y="18583"/>
                    <a:pt x="4835" y="21600"/>
                    <a:pt x="10800" y="21600"/>
                  </a:cubicBezTo>
                  <a:cubicBezTo>
                    <a:pt x="16765" y="21600"/>
                    <a:pt x="21600" y="18583"/>
                    <a:pt x="21600" y="14862"/>
                  </a:cubicBezTo>
                  <a:cubicBezTo>
                    <a:pt x="21600" y="12080"/>
                    <a:pt x="18896" y="9692"/>
                    <a:pt x="15039" y="8664"/>
                  </a:cubicBezTo>
                  <a:lnTo>
                    <a:pt x="16461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50" name="Shape 1672"/>
            <p:cNvSpPr/>
            <p:nvPr/>
          </p:nvSpPr>
          <p:spPr>
            <a:xfrm rot="20762178">
              <a:off x="98091" y="1589693"/>
              <a:ext cx="4586182" cy="13880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Совершенствование</a:t>
              </a:r>
            </a:p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4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исполнительских </a:t>
              </a:r>
            </a:p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4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умений и навыков</a:t>
              </a:r>
            </a:p>
          </p:txBody>
        </p:sp>
      </p:grpSp>
      <p:grpSp>
        <p:nvGrpSpPr>
          <p:cNvPr id="7" name="Group 1676"/>
          <p:cNvGrpSpPr/>
          <p:nvPr/>
        </p:nvGrpSpPr>
        <p:grpSpPr>
          <a:xfrm rot="1378514">
            <a:off x="6150733" y="4191885"/>
            <a:ext cx="2862477" cy="2247900"/>
            <a:chOff x="-1016454" y="-57"/>
            <a:chExt cx="4800205" cy="3783808"/>
          </a:xfrm>
          <a:solidFill>
            <a:schemeClr val="accent1"/>
          </a:solidFill>
        </p:grpSpPr>
        <p:sp>
          <p:nvSpPr>
            <p:cNvPr id="52" name="Shape 1674"/>
            <p:cNvSpPr/>
            <p:nvPr/>
          </p:nvSpPr>
          <p:spPr>
            <a:xfrm rot="10800000">
              <a:off x="-1016454" y="-57"/>
              <a:ext cx="4800205" cy="3783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13" y="0"/>
                  </a:moveTo>
                  <a:cubicBezTo>
                    <a:pt x="3812" y="0"/>
                    <a:pt x="0" y="4835"/>
                    <a:pt x="0" y="10800"/>
                  </a:cubicBezTo>
                  <a:cubicBezTo>
                    <a:pt x="0" y="16765"/>
                    <a:pt x="3812" y="21600"/>
                    <a:pt x="8513" y="21600"/>
                  </a:cubicBezTo>
                  <a:cubicBezTo>
                    <a:pt x="13215" y="21600"/>
                    <a:pt x="17026" y="16765"/>
                    <a:pt x="17026" y="10800"/>
                  </a:cubicBezTo>
                  <a:cubicBezTo>
                    <a:pt x="17026" y="9431"/>
                    <a:pt x="16818" y="8125"/>
                    <a:pt x="16451" y="6919"/>
                  </a:cubicBezTo>
                  <a:lnTo>
                    <a:pt x="21600" y="782"/>
                  </a:lnTo>
                  <a:lnTo>
                    <a:pt x="14930" y="3718"/>
                  </a:lnTo>
                  <a:cubicBezTo>
                    <a:pt x="13369" y="1444"/>
                    <a:pt x="11076" y="0"/>
                    <a:pt x="8513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53" name="Shape 1675"/>
            <p:cNvSpPr/>
            <p:nvPr/>
          </p:nvSpPr>
          <p:spPr>
            <a:xfrm rot="20221486">
              <a:off x="360798" y="971173"/>
              <a:ext cx="3179867" cy="13728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400" dirty="0"/>
                <a:t> </a:t>
              </a:r>
              <a:r>
                <a:rPr lang="ru-RU" sz="13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Создание условий </a:t>
              </a:r>
            </a:p>
            <a:p>
              <a:pPr algn="ctr" fontAlgn="auto">
                <a:spcBef>
                  <a:spcPts val="38"/>
                </a:spcBef>
                <a:spcAft>
                  <a:spcPts val="0"/>
                </a:spcAft>
                <a:defRPr sz="1800"/>
              </a:pP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для самореализации </a:t>
              </a:r>
              <a:r>
                <a:rPr lang="ru-RU" sz="1300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и ранней </a:t>
              </a:r>
              <a:r>
                <a:rPr lang="ru-RU" sz="1300" b="1" dirty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профориентации</a:t>
              </a:r>
            </a:p>
          </p:txBody>
        </p:sp>
      </p:grpSp>
      <p:pic>
        <p:nvPicPr>
          <p:cNvPr id="17" name="Рисунок 16" descr="загруженно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9084"/>
            <a:ext cx="2628900" cy="876300"/>
          </a:xfrm>
          <a:prstGeom prst="rect">
            <a:avLst/>
          </a:prstGeom>
        </p:spPr>
      </p:pic>
      <p:grpSp>
        <p:nvGrpSpPr>
          <p:cNvPr id="21" name="Group 1667">
            <a:extLst>
              <a:ext uri="{FF2B5EF4-FFF2-40B4-BE49-F238E27FC236}">
                <a16:creationId xmlns:a16="http://schemas.microsoft.com/office/drawing/2014/main" id="{42B516EA-158B-4199-A137-1C107B6EDE3F}"/>
              </a:ext>
            </a:extLst>
          </p:cNvPr>
          <p:cNvGrpSpPr/>
          <p:nvPr/>
        </p:nvGrpSpPr>
        <p:grpSpPr>
          <a:xfrm rot="19239416">
            <a:off x="1365434" y="4396271"/>
            <a:ext cx="2982231" cy="2329931"/>
            <a:chOff x="-59" y="238942"/>
            <a:chExt cx="6257408" cy="4340622"/>
          </a:xfrm>
          <a:solidFill>
            <a:schemeClr val="accent1"/>
          </a:solidFill>
        </p:grpSpPr>
        <p:sp>
          <p:nvSpPr>
            <p:cNvPr id="22" name="Shape 1665">
              <a:extLst>
                <a:ext uri="{FF2B5EF4-FFF2-40B4-BE49-F238E27FC236}">
                  <a16:creationId xmlns:a16="http://schemas.microsoft.com/office/drawing/2014/main" id="{99F2CA81-8814-4944-8E59-0D19E163B00C}"/>
                </a:ext>
              </a:extLst>
            </p:cNvPr>
            <p:cNvSpPr/>
            <p:nvPr/>
          </p:nvSpPr>
          <p:spPr>
            <a:xfrm rot="10800000">
              <a:off x="-59" y="238942"/>
              <a:ext cx="6257408" cy="434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307" y="8781"/>
                  </a:lnTo>
                  <a:cubicBezTo>
                    <a:pt x="8007" y="9838"/>
                    <a:pt x="7835" y="10983"/>
                    <a:pt x="7835" y="12185"/>
                  </a:cubicBezTo>
                  <a:cubicBezTo>
                    <a:pt x="7835" y="17385"/>
                    <a:pt x="10917" y="21600"/>
                    <a:pt x="14718" y="21600"/>
                  </a:cubicBezTo>
                  <a:cubicBezTo>
                    <a:pt x="18519" y="21600"/>
                    <a:pt x="21600" y="17385"/>
                    <a:pt x="21600" y="12185"/>
                  </a:cubicBezTo>
                  <a:cubicBezTo>
                    <a:pt x="21600" y="6986"/>
                    <a:pt x="18519" y="2771"/>
                    <a:pt x="14718" y="2771"/>
                  </a:cubicBezTo>
                  <a:cubicBezTo>
                    <a:pt x="12644" y="2771"/>
                    <a:pt x="10789" y="4032"/>
                    <a:pt x="9527" y="601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23" name="Shape 1666">
              <a:extLst>
                <a:ext uri="{FF2B5EF4-FFF2-40B4-BE49-F238E27FC236}">
                  <a16:creationId xmlns:a16="http://schemas.microsoft.com/office/drawing/2014/main" id="{3E697C2F-0AF7-4F0B-960A-964CCF71D10C}"/>
                </a:ext>
              </a:extLst>
            </p:cNvPr>
            <p:cNvSpPr/>
            <p:nvPr/>
          </p:nvSpPr>
          <p:spPr>
            <a:xfrm rot="2360584">
              <a:off x="606201" y="1009918"/>
              <a:ext cx="3540816" cy="831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121919" tIns="121919" rIns="121919" bIns="121919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3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38" name="AutoShape 1"/>
          <p:cNvSpPr>
            <a:spLocks/>
          </p:cNvSpPr>
          <p:nvPr/>
        </p:nvSpPr>
        <p:spPr bwMode="auto">
          <a:xfrm>
            <a:off x="4445692" y="4414038"/>
            <a:ext cx="2106613" cy="3241675"/>
          </a:xfrm>
          <a:custGeom>
            <a:avLst/>
            <a:gdLst>
              <a:gd name="T0" fmla="*/ 2147483647 w 21100"/>
              <a:gd name="T1" fmla="*/ 2147483647 h 21585"/>
              <a:gd name="T2" fmla="*/ 2147483647 w 21100"/>
              <a:gd name="T3" fmla="*/ 2147483647 h 21585"/>
              <a:gd name="T4" fmla="*/ 2147483647 w 21100"/>
              <a:gd name="T5" fmla="*/ 2147483647 h 21585"/>
              <a:gd name="T6" fmla="*/ 2147483647 w 21100"/>
              <a:gd name="T7" fmla="*/ 2147483647 h 21585"/>
              <a:gd name="T8" fmla="*/ 2147483647 w 21100"/>
              <a:gd name="T9" fmla="*/ 2147483647 h 21585"/>
              <a:gd name="T10" fmla="*/ 2147483647 w 21100"/>
              <a:gd name="T11" fmla="*/ 2147483647 h 21585"/>
              <a:gd name="T12" fmla="*/ 2147483647 w 21100"/>
              <a:gd name="T13" fmla="*/ 2147483647 h 21585"/>
              <a:gd name="T14" fmla="*/ 2147483647 w 21100"/>
              <a:gd name="T15" fmla="*/ 2147483647 h 21585"/>
              <a:gd name="T16" fmla="*/ 2147483647 w 21100"/>
              <a:gd name="T17" fmla="*/ 2147483647 h 21585"/>
              <a:gd name="T18" fmla="*/ 2147483647 w 21100"/>
              <a:gd name="T19" fmla="*/ 2147483647 h 21585"/>
              <a:gd name="T20" fmla="*/ 2147483647 w 21100"/>
              <a:gd name="T21" fmla="*/ 2147483647 h 21585"/>
              <a:gd name="T22" fmla="*/ 2147483647 w 21100"/>
              <a:gd name="T23" fmla="*/ 0 h 21585"/>
              <a:gd name="T24" fmla="*/ 2147483647 w 21100"/>
              <a:gd name="T25" fmla="*/ 2147483647 h 21585"/>
              <a:gd name="T26" fmla="*/ 2147483647 w 21100"/>
              <a:gd name="T27" fmla="*/ 2147483647 h 21585"/>
              <a:gd name="T28" fmla="*/ 2147483647 w 21100"/>
              <a:gd name="T29" fmla="*/ 2147483647 h 21585"/>
              <a:gd name="T30" fmla="*/ 2147483647 w 21100"/>
              <a:gd name="T31" fmla="*/ 2147483647 h 21585"/>
              <a:gd name="T32" fmla="*/ 2147483647 w 21100"/>
              <a:gd name="T33" fmla="*/ 2147483647 h 21585"/>
              <a:gd name="T34" fmla="*/ 2147483647 w 21100"/>
              <a:gd name="T35" fmla="*/ 2147483647 h 21585"/>
              <a:gd name="T36" fmla="*/ 2147483647 w 21100"/>
              <a:gd name="T37" fmla="*/ 2147483647 h 21585"/>
              <a:gd name="T38" fmla="*/ 2147483647 w 21100"/>
              <a:gd name="T39" fmla="*/ 2147483647 h 21585"/>
              <a:gd name="T40" fmla="*/ 2147483647 w 21100"/>
              <a:gd name="T41" fmla="*/ 2147483647 h 21585"/>
              <a:gd name="T42" fmla="*/ 2147483647 w 21100"/>
              <a:gd name="T43" fmla="*/ 2147483647 h 21585"/>
              <a:gd name="T44" fmla="*/ 2147483647 w 21100"/>
              <a:gd name="T45" fmla="*/ 2147483647 h 21585"/>
              <a:gd name="T46" fmla="*/ 2147483647 w 21100"/>
              <a:gd name="T47" fmla="*/ 2147483647 h 21585"/>
              <a:gd name="T48" fmla="*/ 2147483647 w 21100"/>
              <a:gd name="T49" fmla="*/ 2147483647 h 21585"/>
              <a:gd name="T50" fmla="*/ 2147483647 w 21100"/>
              <a:gd name="T51" fmla="*/ 2147483647 h 21585"/>
              <a:gd name="T52" fmla="*/ 2147483647 w 21100"/>
              <a:gd name="T53" fmla="*/ 2147483647 h 21585"/>
              <a:gd name="T54" fmla="*/ 2147483647 w 21100"/>
              <a:gd name="T55" fmla="*/ 2147483647 h 21585"/>
              <a:gd name="T56" fmla="*/ 2147483647 w 21100"/>
              <a:gd name="T57" fmla="*/ 2147483647 h 2158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100" h="21585">
                <a:moveTo>
                  <a:pt x="15779" y="14939"/>
                </a:moveTo>
                <a:cubicBezTo>
                  <a:pt x="17449" y="12449"/>
                  <a:pt x="17163" y="10816"/>
                  <a:pt x="17518" y="9433"/>
                </a:cubicBezTo>
                <a:cubicBezTo>
                  <a:pt x="17872" y="8049"/>
                  <a:pt x="18914" y="6820"/>
                  <a:pt x="19457" y="6253"/>
                </a:cubicBezTo>
                <a:cubicBezTo>
                  <a:pt x="20109" y="5571"/>
                  <a:pt x="21310" y="4087"/>
                  <a:pt x="21069" y="3665"/>
                </a:cubicBezTo>
                <a:cubicBezTo>
                  <a:pt x="20586" y="2820"/>
                  <a:pt x="19082" y="4762"/>
                  <a:pt x="18047" y="5800"/>
                </a:cubicBezTo>
                <a:cubicBezTo>
                  <a:pt x="17013" y="6839"/>
                  <a:pt x="16013" y="7392"/>
                  <a:pt x="15676" y="7336"/>
                </a:cubicBezTo>
                <a:cubicBezTo>
                  <a:pt x="15339" y="7279"/>
                  <a:pt x="16042" y="5788"/>
                  <a:pt x="16586" y="4429"/>
                </a:cubicBezTo>
                <a:cubicBezTo>
                  <a:pt x="17486" y="2184"/>
                  <a:pt x="17991" y="1201"/>
                  <a:pt x="17018" y="1037"/>
                </a:cubicBezTo>
                <a:cubicBezTo>
                  <a:pt x="15815" y="835"/>
                  <a:pt x="15305" y="3299"/>
                  <a:pt x="14636" y="4620"/>
                </a:cubicBezTo>
                <a:cubicBezTo>
                  <a:pt x="14016" y="5844"/>
                  <a:pt x="13613" y="6486"/>
                  <a:pt x="12961" y="6446"/>
                </a:cubicBezTo>
                <a:cubicBezTo>
                  <a:pt x="12691" y="6429"/>
                  <a:pt x="12517" y="5483"/>
                  <a:pt x="12465" y="3504"/>
                </a:cubicBezTo>
                <a:cubicBezTo>
                  <a:pt x="12388" y="605"/>
                  <a:pt x="12306" y="-15"/>
                  <a:pt x="11710" y="0"/>
                </a:cubicBezTo>
                <a:cubicBezTo>
                  <a:pt x="10303" y="36"/>
                  <a:pt x="10565" y="1771"/>
                  <a:pt x="10493" y="3260"/>
                </a:cubicBezTo>
                <a:cubicBezTo>
                  <a:pt x="10421" y="4748"/>
                  <a:pt x="10648" y="6288"/>
                  <a:pt x="10472" y="6345"/>
                </a:cubicBezTo>
                <a:cubicBezTo>
                  <a:pt x="9700" y="6597"/>
                  <a:pt x="9172" y="4712"/>
                  <a:pt x="8418" y="3344"/>
                </a:cubicBezTo>
                <a:cubicBezTo>
                  <a:pt x="7665" y="1976"/>
                  <a:pt x="7130" y="38"/>
                  <a:pt x="5980" y="942"/>
                </a:cubicBezTo>
                <a:cubicBezTo>
                  <a:pt x="5158" y="1588"/>
                  <a:pt x="6308" y="4172"/>
                  <a:pt x="7188" y="5764"/>
                </a:cubicBezTo>
                <a:cubicBezTo>
                  <a:pt x="8069" y="7355"/>
                  <a:pt x="8456" y="8633"/>
                  <a:pt x="7542" y="9287"/>
                </a:cubicBezTo>
                <a:cubicBezTo>
                  <a:pt x="6289" y="10185"/>
                  <a:pt x="5462" y="9515"/>
                  <a:pt x="3982" y="8833"/>
                </a:cubicBezTo>
                <a:cubicBezTo>
                  <a:pt x="2502" y="8151"/>
                  <a:pt x="1095" y="8116"/>
                  <a:pt x="402" y="8693"/>
                </a:cubicBezTo>
                <a:cubicBezTo>
                  <a:pt x="-290" y="9269"/>
                  <a:pt x="42" y="9844"/>
                  <a:pt x="430" y="9736"/>
                </a:cubicBezTo>
                <a:cubicBezTo>
                  <a:pt x="818" y="9628"/>
                  <a:pt x="1371" y="9751"/>
                  <a:pt x="2569" y="10327"/>
                </a:cubicBezTo>
                <a:cubicBezTo>
                  <a:pt x="3767" y="10904"/>
                  <a:pt x="4379" y="11844"/>
                  <a:pt x="6187" y="12610"/>
                </a:cubicBezTo>
                <a:cubicBezTo>
                  <a:pt x="7995" y="13376"/>
                  <a:pt x="8519" y="13839"/>
                  <a:pt x="9019" y="14760"/>
                </a:cubicBezTo>
                <a:cubicBezTo>
                  <a:pt x="9518" y="15682"/>
                  <a:pt x="9456" y="18549"/>
                  <a:pt x="9456" y="18549"/>
                </a:cubicBezTo>
                <a:cubicBezTo>
                  <a:pt x="9469" y="19552"/>
                  <a:pt x="9461" y="20567"/>
                  <a:pt x="9436" y="21585"/>
                </a:cubicBezTo>
                <a:lnTo>
                  <a:pt x="15294" y="21585"/>
                </a:lnTo>
                <a:cubicBezTo>
                  <a:pt x="15522" y="17543"/>
                  <a:pt x="15779" y="14939"/>
                  <a:pt x="15779" y="14939"/>
                </a:cubicBezTo>
                <a:close/>
                <a:moveTo>
                  <a:pt x="15779" y="14939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4" name="Shape 1666">
            <a:extLst>
              <a:ext uri="{FF2B5EF4-FFF2-40B4-BE49-F238E27FC236}">
                <a16:creationId xmlns:a16="http://schemas.microsoft.com/office/drawing/2014/main" id="{2D10674C-1BF7-4C60-975D-4C4DF878AEE3}"/>
              </a:ext>
            </a:extLst>
          </p:cNvPr>
          <p:cNvSpPr/>
          <p:nvPr/>
        </p:nvSpPr>
        <p:spPr>
          <a:xfrm rot="21444822">
            <a:off x="1357599" y="5237641"/>
            <a:ext cx="1949916" cy="104643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lIns="121919" tIns="121919" rIns="121919" bIns="12191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Формирование </a:t>
            </a:r>
            <a:r>
              <a:rPr lang="ru-RU" sz="13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базовых компетенций </a:t>
            </a:r>
            <a:r>
              <a:rPr lang="ru-RU" sz="13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40909623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-53828"/>
            <a:ext cx="6336704" cy="1682628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3548" y="-53828"/>
            <a:ext cx="5868652" cy="1336387"/>
          </a:xfrm>
        </p:spPr>
        <p:txBody>
          <a:bodyPr/>
          <a:lstStyle/>
          <a:p>
            <a:pPr algn="ctr"/>
            <a:r>
              <a:rPr lang="ru-RU" b="1" dirty="0"/>
              <a:t>Интегрированный подход к реализации практики </a:t>
            </a:r>
            <a:br>
              <a:rPr lang="ru-RU" b="1" dirty="0"/>
            </a:br>
            <a:r>
              <a:rPr lang="ru-RU" b="1" dirty="0"/>
              <a:t>по созданию музыкальных спектаклей </a:t>
            </a:r>
            <a:endParaRPr lang="en-US" b="1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2"/>
          </p:nvPr>
        </p:nvSpPr>
        <p:spPr>
          <a:xfrm>
            <a:off x="172404" y="2009800"/>
            <a:ext cx="8655176" cy="3507432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Инициаторы практики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педагоги дополнительного образования студии академического вокала «Вдохновение» ДДТ Петроградского района Санкт-Петербурга.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6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Участники практики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педагоги, учащиеся, родители детских объединений ДДТ: </a:t>
            </a: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Студия академического вокала «Вдохновение»</a:t>
            </a: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коллектив ансамбль народных инструментов «Апрель»</a:t>
            </a: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Студия моделирования одежды «Силуэт»</a:t>
            </a: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Объединение «Батик»</a:t>
            </a: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Объединение «Лозоплетение»</a:t>
            </a:r>
          </a:p>
          <a:p>
            <a:pPr marL="285750" indent="-285750" algn="l">
              <a:buFontTx/>
              <a:buChar char="-"/>
            </a:pPr>
            <a:r>
              <a:rPr lang="ru-R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Объединение «Видеостудия»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328"/>
            <a:ext cx="449999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57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53828"/>
            <a:ext cx="9144000" cy="160563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6" name="Title 8"/>
          <p:cNvSpPr>
            <a:spLocks noGrp="1"/>
          </p:cNvSpPr>
          <p:nvPr>
            <p:ph type="ctrTitle"/>
          </p:nvPr>
        </p:nvSpPr>
        <p:spPr>
          <a:xfrm>
            <a:off x="177800" y="1"/>
            <a:ext cx="8649072" cy="1340768"/>
          </a:xfrm>
        </p:spPr>
        <p:txBody>
          <a:bodyPr/>
          <a:lstStyle/>
          <a:p>
            <a:pPr algn="ctr"/>
            <a:r>
              <a:rPr lang="ru-RU" b="1" dirty="0">
                <a:latin typeface="Open Sans" pitchFamily="34" charset="0"/>
                <a:cs typeface="Open Sans" pitchFamily="34" charset="0"/>
              </a:rPr>
              <a:t>Интегрированный подход </a:t>
            </a:r>
            <a:br>
              <a:rPr lang="ru-RU" b="1" dirty="0">
                <a:latin typeface="Open Sans" pitchFamily="34" charset="0"/>
                <a:cs typeface="Open Sans" pitchFamily="34" charset="0"/>
              </a:rPr>
            </a:br>
            <a:r>
              <a:rPr lang="ru-RU" dirty="0">
                <a:latin typeface="Open Sans" pitchFamily="34" charset="0"/>
                <a:cs typeface="Open Sans" pitchFamily="34" charset="0"/>
              </a:rPr>
              <a:t>предполагает использование следующих</a:t>
            </a:r>
            <a:br>
              <a:rPr lang="ru-RU" b="1" dirty="0">
                <a:latin typeface="Open Sans" pitchFamily="34" charset="0"/>
                <a:cs typeface="Open Sans" pitchFamily="34" charset="0"/>
              </a:rPr>
            </a:br>
            <a:r>
              <a:rPr lang="ru-RU" b="1" dirty="0">
                <a:latin typeface="Open Sans" pitchFamily="34" charset="0"/>
                <a:cs typeface="Open Sans" pitchFamily="34" charset="0"/>
              </a:rPr>
              <a:t> методик и технологий</a:t>
            </a:r>
            <a:endParaRPr lang="en-US" b="1" dirty="0">
              <a:latin typeface="Open Sans" pitchFamily="34" charset="0"/>
              <a:cs typeface="Open Sans" pitchFamily="34" charset="0"/>
            </a:endParaRPr>
          </a:p>
        </p:txBody>
      </p:sp>
      <p:grpSp>
        <p:nvGrpSpPr>
          <p:cNvPr id="36897" name="Group 376"/>
          <p:cNvGrpSpPr>
            <a:grpSpLocks/>
          </p:cNvGrpSpPr>
          <p:nvPr/>
        </p:nvGrpSpPr>
        <p:grpSpPr bwMode="auto">
          <a:xfrm>
            <a:off x="1329127" y="2543770"/>
            <a:ext cx="571199" cy="572240"/>
            <a:chOff x="-59947" y="91920"/>
            <a:chExt cx="1522819" cy="1144116"/>
          </a:xfrm>
        </p:grpSpPr>
        <p:sp>
          <p:nvSpPr>
            <p:cNvPr id="44" name="Shape 374"/>
            <p:cNvSpPr/>
            <p:nvPr/>
          </p:nvSpPr>
          <p:spPr>
            <a:xfrm>
              <a:off x="-60984" y="91920"/>
              <a:ext cx="1523621" cy="11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900" name="Shape 375"/>
            <p:cNvSpPr>
              <a:spLocks noChangeArrowheads="1"/>
            </p:cNvSpPr>
            <p:nvPr/>
          </p:nvSpPr>
          <p:spPr bwMode="auto">
            <a:xfrm>
              <a:off x="0" y="479120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cs typeface="Open Sans" pitchFamily="34" charset="0"/>
                </a:rPr>
                <a:t>1</a:t>
              </a:r>
            </a:p>
          </p:txBody>
        </p:sp>
      </p:grpSp>
      <p:grpSp>
        <p:nvGrpSpPr>
          <p:cNvPr id="36893" name="Group 381"/>
          <p:cNvGrpSpPr>
            <a:grpSpLocks/>
          </p:cNvGrpSpPr>
          <p:nvPr/>
        </p:nvGrpSpPr>
        <p:grpSpPr bwMode="auto">
          <a:xfrm>
            <a:off x="7242554" y="2543770"/>
            <a:ext cx="571121" cy="572159"/>
            <a:chOff x="-59947" y="261254"/>
            <a:chExt cx="1522819" cy="1144116"/>
          </a:xfrm>
        </p:grpSpPr>
        <p:sp>
          <p:nvSpPr>
            <p:cNvPr id="49" name="Shape 379"/>
            <p:cNvSpPr/>
            <p:nvPr/>
          </p:nvSpPr>
          <p:spPr>
            <a:xfrm>
              <a:off x="-60958" y="261254"/>
              <a:ext cx="1523830" cy="1142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96" name="Shape 380"/>
            <p:cNvSpPr>
              <a:spLocks noChangeArrowheads="1"/>
            </p:cNvSpPr>
            <p:nvPr/>
          </p:nvSpPr>
          <p:spPr bwMode="auto">
            <a:xfrm>
              <a:off x="0" y="648453"/>
              <a:ext cx="1407072" cy="36933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3</a:t>
              </a:r>
            </a:p>
          </p:txBody>
        </p:sp>
      </p:grpSp>
      <p:grpSp>
        <p:nvGrpSpPr>
          <p:cNvPr id="36889" name="Group 386"/>
          <p:cNvGrpSpPr>
            <a:grpSpLocks/>
          </p:cNvGrpSpPr>
          <p:nvPr/>
        </p:nvGrpSpPr>
        <p:grpSpPr bwMode="auto">
          <a:xfrm>
            <a:off x="4286250" y="2612032"/>
            <a:ext cx="570968" cy="572426"/>
            <a:chOff x="-59947" y="91920"/>
            <a:chExt cx="1522819" cy="1144116"/>
          </a:xfrm>
        </p:grpSpPr>
        <p:sp>
          <p:nvSpPr>
            <p:cNvPr id="54" name="Shape 384"/>
            <p:cNvSpPr/>
            <p:nvPr/>
          </p:nvSpPr>
          <p:spPr>
            <a:xfrm>
              <a:off x="-59947" y="91920"/>
              <a:ext cx="1524238" cy="1145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92" name="Shape 385"/>
            <p:cNvSpPr>
              <a:spLocks noChangeArrowheads="1"/>
            </p:cNvSpPr>
            <p:nvPr/>
          </p:nvSpPr>
          <p:spPr bwMode="auto">
            <a:xfrm>
              <a:off x="0" y="479117"/>
              <a:ext cx="1407072" cy="36933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2</a:t>
              </a:r>
            </a:p>
          </p:txBody>
        </p:sp>
      </p:grpSp>
      <p:sp>
        <p:nvSpPr>
          <p:cNvPr id="36890" name="Shape 387"/>
          <p:cNvSpPr>
            <a:spLocks noChangeArrowheads="1"/>
          </p:cNvSpPr>
          <p:nvPr/>
        </p:nvSpPr>
        <p:spPr bwMode="auto">
          <a:xfrm>
            <a:off x="368301" y="5482679"/>
            <a:ext cx="2566988" cy="215444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Игровые технологии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85" name="Group 391"/>
          <p:cNvGrpSpPr>
            <a:grpSpLocks/>
          </p:cNvGrpSpPr>
          <p:nvPr/>
        </p:nvGrpSpPr>
        <p:grpSpPr bwMode="auto">
          <a:xfrm>
            <a:off x="7242417" y="4675782"/>
            <a:ext cx="571049" cy="572186"/>
            <a:chOff x="-59947" y="261254"/>
            <a:chExt cx="1522819" cy="1144116"/>
          </a:xfrm>
        </p:grpSpPr>
        <p:sp>
          <p:nvSpPr>
            <p:cNvPr id="59" name="Shape 389"/>
            <p:cNvSpPr/>
            <p:nvPr/>
          </p:nvSpPr>
          <p:spPr>
            <a:xfrm>
              <a:off x="-60592" y="261254"/>
              <a:ext cx="1524022" cy="114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88" name="Shape 390"/>
            <p:cNvSpPr>
              <a:spLocks noChangeArrowheads="1"/>
            </p:cNvSpPr>
            <p:nvPr/>
          </p:nvSpPr>
          <p:spPr bwMode="auto">
            <a:xfrm>
              <a:off x="0" y="648454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6</a:t>
              </a:r>
            </a:p>
          </p:txBody>
        </p:sp>
      </p:grpSp>
      <p:sp>
        <p:nvSpPr>
          <p:cNvPr id="36886" name="Shape 392"/>
          <p:cNvSpPr>
            <a:spLocks noChangeArrowheads="1"/>
          </p:cNvSpPr>
          <p:nvPr/>
        </p:nvSpPr>
        <p:spPr bwMode="auto">
          <a:xfrm>
            <a:off x="3437308" y="5380408"/>
            <a:ext cx="2566988" cy="538609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Методики обучения академическому вокалу</a:t>
            </a:r>
            <a:endParaRPr lang="ru-RU" sz="1400" b="1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81" name="Group 396"/>
          <p:cNvGrpSpPr>
            <a:grpSpLocks/>
          </p:cNvGrpSpPr>
          <p:nvPr/>
        </p:nvGrpSpPr>
        <p:grpSpPr bwMode="auto">
          <a:xfrm>
            <a:off x="1328738" y="4676438"/>
            <a:ext cx="571013" cy="572432"/>
            <a:chOff x="-59947" y="261254"/>
            <a:chExt cx="1522819" cy="1144116"/>
          </a:xfrm>
        </p:grpSpPr>
        <p:sp>
          <p:nvSpPr>
            <p:cNvPr id="64" name="Shape 394"/>
            <p:cNvSpPr/>
            <p:nvPr/>
          </p:nvSpPr>
          <p:spPr>
            <a:xfrm>
              <a:off x="-59947" y="259943"/>
              <a:ext cx="1524118" cy="114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84" name="Shape 395"/>
            <p:cNvSpPr>
              <a:spLocks noChangeArrowheads="1"/>
            </p:cNvSpPr>
            <p:nvPr/>
          </p:nvSpPr>
          <p:spPr bwMode="auto">
            <a:xfrm>
              <a:off x="0" y="648454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4</a:t>
              </a:r>
            </a:p>
          </p:txBody>
        </p:sp>
      </p:grpSp>
      <p:grpSp>
        <p:nvGrpSpPr>
          <p:cNvPr id="36877" name="Group 401"/>
          <p:cNvGrpSpPr>
            <a:grpSpLocks/>
          </p:cNvGrpSpPr>
          <p:nvPr/>
        </p:nvGrpSpPr>
        <p:grpSpPr bwMode="auto">
          <a:xfrm>
            <a:off x="4377325" y="4610903"/>
            <a:ext cx="570992" cy="572448"/>
            <a:chOff x="-59949" y="260350"/>
            <a:chExt cx="1522820" cy="1145541"/>
          </a:xfrm>
        </p:grpSpPr>
        <p:sp>
          <p:nvSpPr>
            <p:cNvPr id="69" name="Shape 399"/>
            <p:cNvSpPr/>
            <p:nvPr/>
          </p:nvSpPr>
          <p:spPr>
            <a:xfrm>
              <a:off x="-61304" y="260350"/>
              <a:ext cx="1524175" cy="1146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80" name="Shape 400"/>
            <p:cNvSpPr>
              <a:spLocks noChangeArrowheads="1"/>
            </p:cNvSpPr>
            <p:nvPr/>
          </p:nvSpPr>
          <p:spPr bwMode="auto">
            <a:xfrm>
              <a:off x="0" y="260350"/>
              <a:ext cx="1407073" cy="114554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5</a:t>
              </a:r>
            </a:p>
          </p:txBody>
        </p:sp>
      </p:grpSp>
      <p:grpSp>
        <p:nvGrpSpPr>
          <p:cNvPr id="15" name="Group 407"/>
          <p:cNvGrpSpPr>
            <a:grpSpLocks/>
          </p:cNvGrpSpPr>
          <p:nvPr/>
        </p:nvGrpSpPr>
        <p:grpSpPr bwMode="auto">
          <a:xfrm>
            <a:off x="477838" y="2507257"/>
            <a:ext cx="8186737" cy="3802063"/>
            <a:chOff x="32864" y="33049"/>
            <a:chExt cx="21832115" cy="7605369"/>
          </a:xfrm>
        </p:grpSpPr>
        <p:sp>
          <p:nvSpPr>
            <p:cNvPr id="72" name="Shape 404"/>
            <p:cNvSpPr/>
            <p:nvPr/>
          </p:nvSpPr>
          <p:spPr>
            <a:xfrm flipH="1">
              <a:off x="7026592" y="55279"/>
              <a:ext cx="0" cy="7583139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73" name="Shape 405"/>
            <p:cNvSpPr/>
            <p:nvPr/>
          </p:nvSpPr>
          <p:spPr>
            <a:xfrm>
              <a:off x="14972855" y="33049"/>
              <a:ext cx="0" cy="7583139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74" name="Shape 406"/>
            <p:cNvSpPr/>
            <p:nvPr/>
          </p:nvSpPr>
          <p:spPr>
            <a:xfrm flipV="1">
              <a:off x="32864" y="3846848"/>
              <a:ext cx="21832115" cy="0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688"/>
            <a:ext cx="5220072" cy="692696"/>
          </a:xfrm>
          <a:prstGeom prst="rect">
            <a:avLst/>
          </a:prstGeom>
        </p:spPr>
      </p:pic>
      <p:sp>
        <p:nvSpPr>
          <p:cNvPr id="34" name="Shape 387">
            <a:extLst>
              <a:ext uri="{FF2B5EF4-FFF2-40B4-BE49-F238E27FC236}">
                <a16:creationId xmlns:a16="http://schemas.microsoft.com/office/drawing/2014/main" id="{C9EF060E-9C49-45EB-90F0-B0307A1F3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3437895"/>
            <a:ext cx="2566988" cy="646331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Методика театрализованной деятельности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sp>
        <p:nvSpPr>
          <p:cNvPr id="35" name="Shape 392">
            <a:extLst>
              <a:ext uri="{FF2B5EF4-FFF2-40B4-BE49-F238E27FC236}">
                <a16:creationId xmlns:a16="http://schemas.microsoft.com/office/drawing/2014/main" id="{3598FFB3-BB19-441A-B0CF-D7E74697F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905" y="5440925"/>
            <a:ext cx="2566988" cy="323165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Технология наставничества</a:t>
            </a:r>
            <a:endParaRPr lang="ru-RU" sz="1400" b="1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sp>
        <p:nvSpPr>
          <p:cNvPr id="36" name="Shape 387">
            <a:extLst>
              <a:ext uri="{FF2B5EF4-FFF2-40B4-BE49-F238E27FC236}">
                <a16:creationId xmlns:a16="http://schemas.microsoft.com/office/drawing/2014/main" id="{7F02E35E-A04F-4A37-8725-F69DDAB8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74" y="3453268"/>
            <a:ext cx="2566988" cy="430887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Методика проектной деятельности 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sp>
        <p:nvSpPr>
          <p:cNvPr id="37" name="Shape 387">
            <a:extLst>
              <a:ext uri="{FF2B5EF4-FFF2-40B4-BE49-F238E27FC236}">
                <a16:creationId xmlns:a16="http://schemas.microsoft.com/office/drawing/2014/main" id="{D5DB62F9-E068-4603-8D2A-60D56C24F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884" y="3467164"/>
            <a:ext cx="2566988" cy="430887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Методика коллективной деятельности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85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0" grpId="0"/>
      <p:bldP spid="36886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6804" y="0"/>
            <a:ext cx="2290848" cy="218554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416279" y="620688"/>
            <a:ext cx="1954389" cy="1336387"/>
          </a:xfrm>
        </p:spPr>
        <p:txBody>
          <a:bodyPr/>
          <a:lstStyle/>
          <a:p>
            <a:pPr algn="ctr"/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Проектная деятельность по созданию музыкальных спектаклей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6"/>
            <a:ext cx="4499992" cy="404664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178070" y="2151359"/>
            <a:ext cx="4537946" cy="251494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b="1" dirty="0"/>
              <a:t>Интегрированный образовательный проект «Детская опера «Курочка Ряба» (2019 г.)</a:t>
            </a:r>
          </a:p>
          <a:p>
            <a:pPr algn="just"/>
            <a:endParaRPr lang="ru-RU" sz="1200" b="1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b="1" dirty="0"/>
              <a:t>Интегрированный образовательный проект «Опера-зингшпиль В.А. Моцарта «Волшебная флейта» (2020 г.)</a:t>
            </a:r>
          </a:p>
          <a:p>
            <a:pPr algn="just"/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200" b="1" dirty="0"/>
              <a:t>Интегрированный социально образовательный проект «Мюзикл «Голубой щенок» (2021 г.)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en-US" sz="12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01C92E-B424-4143-9CD6-9C1E6196095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4868" r="4868"/>
          <a:stretch>
            <a:fillRect/>
          </a:stretch>
        </p:blipFill>
        <p:spPr>
          <a:xfrm>
            <a:off x="4839204" y="3068960"/>
            <a:ext cx="4039633" cy="29892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0760D4-5AD2-461E-AAF6-01A9A00A85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2" t="36682" r="881"/>
          <a:stretch/>
        </p:blipFill>
        <p:spPr>
          <a:xfrm>
            <a:off x="323422" y="4666306"/>
            <a:ext cx="3853148" cy="1624511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62CABC-184E-46F7-9429-3E6134B85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631" y="620679"/>
            <a:ext cx="2922259" cy="21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510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251520" y="-53828"/>
            <a:ext cx="2290848" cy="218554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6" name="Title 8"/>
          <p:cNvSpPr>
            <a:spLocks noGrp="1"/>
          </p:cNvSpPr>
          <p:nvPr>
            <p:ph type="ctrTitle"/>
          </p:nvPr>
        </p:nvSpPr>
        <p:spPr>
          <a:xfrm>
            <a:off x="192868" y="213694"/>
            <a:ext cx="2349500" cy="1336675"/>
          </a:xfrm>
        </p:spPr>
        <p:txBody>
          <a:bodyPr/>
          <a:lstStyle/>
          <a:p>
            <a:pPr algn="ctr"/>
            <a:r>
              <a:rPr lang="ru-RU" b="1" dirty="0">
                <a:latin typeface="Open Sans" pitchFamily="34" charset="0"/>
                <a:cs typeface="Open Sans" pitchFamily="34" charset="0"/>
              </a:rPr>
              <a:t>Этапы работы </a:t>
            </a:r>
            <a:br>
              <a:rPr lang="ru-RU" b="1" dirty="0">
                <a:latin typeface="Open Sans" pitchFamily="34" charset="0"/>
                <a:cs typeface="Open Sans" pitchFamily="34" charset="0"/>
              </a:rPr>
            </a:br>
            <a:r>
              <a:rPr lang="ru-RU" b="1" dirty="0">
                <a:latin typeface="Open Sans" pitchFamily="34" charset="0"/>
                <a:cs typeface="Open Sans" pitchFamily="34" charset="0"/>
              </a:rPr>
              <a:t>над проектом на примере детской оперы </a:t>
            </a:r>
            <a:br>
              <a:rPr lang="ru-RU" b="1" dirty="0">
                <a:latin typeface="Open Sans" pitchFamily="34" charset="0"/>
                <a:cs typeface="Open Sans" pitchFamily="34" charset="0"/>
              </a:rPr>
            </a:br>
            <a:r>
              <a:rPr lang="ru-RU" b="1" dirty="0">
                <a:latin typeface="Open Sans" pitchFamily="34" charset="0"/>
                <a:cs typeface="Open Sans" pitchFamily="34" charset="0"/>
              </a:rPr>
              <a:t>«Курочка Ряба»</a:t>
            </a:r>
            <a:endParaRPr lang="en-US" b="1" dirty="0">
              <a:latin typeface="Open Sans" pitchFamily="34" charset="0"/>
              <a:cs typeface="Open Sans" pitchFamily="34" charset="0"/>
            </a:endParaRPr>
          </a:p>
        </p:txBody>
      </p:sp>
      <p:grpSp>
        <p:nvGrpSpPr>
          <p:cNvPr id="36897" name="Group 376"/>
          <p:cNvGrpSpPr>
            <a:grpSpLocks/>
          </p:cNvGrpSpPr>
          <p:nvPr/>
        </p:nvGrpSpPr>
        <p:grpSpPr bwMode="auto">
          <a:xfrm>
            <a:off x="1329127" y="2543770"/>
            <a:ext cx="571199" cy="572240"/>
            <a:chOff x="-59947" y="91920"/>
            <a:chExt cx="1522819" cy="1144116"/>
          </a:xfrm>
        </p:grpSpPr>
        <p:sp>
          <p:nvSpPr>
            <p:cNvPr id="44" name="Shape 374"/>
            <p:cNvSpPr/>
            <p:nvPr/>
          </p:nvSpPr>
          <p:spPr>
            <a:xfrm>
              <a:off x="-60984" y="91920"/>
              <a:ext cx="1523621" cy="11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900" name="Shape 375"/>
            <p:cNvSpPr>
              <a:spLocks noChangeArrowheads="1"/>
            </p:cNvSpPr>
            <p:nvPr/>
          </p:nvSpPr>
          <p:spPr bwMode="auto">
            <a:xfrm>
              <a:off x="0" y="479120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cs typeface="Open Sans" pitchFamily="34" charset="0"/>
                </a:rPr>
                <a:t>1</a:t>
              </a:r>
            </a:p>
          </p:txBody>
        </p:sp>
      </p:grpSp>
      <p:sp>
        <p:nvSpPr>
          <p:cNvPr id="36898" name="Shape 377"/>
          <p:cNvSpPr>
            <a:spLocks noChangeArrowheads="1"/>
          </p:cNvSpPr>
          <p:nvPr/>
        </p:nvSpPr>
        <p:spPr bwMode="auto">
          <a:xfrm>
            <a:off x="159126" y="3474046"/>
            <a:ext cx="2922588" cy="646331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b="1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Создание творческой группы </a:t>
            </a:r>
          </a:p>
          <a:p>
            <a:pPr algn="ctr">
              <a:spcBef>
                <a:spcPts val="38"/>
              </a:spcBef>
            </a:pPr>
            <a:r>
              <a:rPr lang="ru-RU" sz="1400" dirty="0">
                <a:latin typeface="Open Sans" pitchFamily="34" charset="0"/>
                <a:cs typeface="Open Sans" pitchFamily="34" charset="0"/>
              </a:rPr>
              <a:t>для работы над проектом</a:t>
            </a:r>
          </a:p>
          <a:p>
            <a:pPr algn="ctr">
              <a:spcBef>
                <a:spcPts val="38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93" name="Group 381"/>
          <p:cNvGrpSpPr>
            <a:grpSpLocks/>
          </p:cNvGrpSpPr>
          <p:nvPr/>
        </p:nvGrpSpPr>
        <p:grpSpPr bwMode="auto">
          <a:xfrm>
            <a:off x="7242554" y="2543770"/>
            <a:ext cx="571121" cy="572159"/>
            <a:chOff x="-59947" y="261254"/>
            <a:chExt cx="1522819" cy="1144116"/>
          </a:xfrm>
        </p:grpSpPr>
        <p:sp>
          <p:nvSpPr>
            <p:cNvPr id="49" name="Shape 379"/>
            <p:cNvSpPr/>
            <p:nvPr/>
          </p:nvSpPr>
          <p:spPr>
            <a:xfrm>
              <a:off x="-60958" y="261254"/>
              <a:ext cx="1523830" cy="1142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96" name="Shape 380"/>
            <p:cNvSpPr>
              <a:spLocks noChangeArrowheads="1"/>
            </p:cNvSpPr>
            <p:nvPr/>
          </p:nvSpPr>
          <p:spPr bwMode="auto">
            <a:xfrm>
              <a:off x="0" y="648453"/>
              <a:ext cx="1407072" cy="36933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3</a:t>
              </a:r>
            </a:p>
          </p:txBody>
        </p:sp>
      </p:grpSp>
      <p:sp>
        <p:nvSpPr>
          <p:cNvPr id="36894" name="Shape 382"/>
          <p:cNvSpPr>
            <a:spLocks noChangeArrowheads="1"/>
          </p:cNvSpPr>
          <p:nvPr/>
        </p:nvSpPr>
        <p:spPr bwMode="auto">
          <a:xfrm>
            <a:off x="3357563" y="5446965"/>
            <a:ext cx="2593981" cy="646331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r>
              <a:rPr lang="ru-RU" sz="1400" b="1" dirty="0">
                <a:latin typeface="Open Sans" pitchFamily="34" charset="0"/>
                <a:cs typeface="Open Sans" pitchFamily="34" charset="0"/>
              </a:rPr>
              <a:t>Проведение сводных репетиций </a:t>
            </a:r>
            <a:r>
              <a:rPr lang="ru-RU" sz="1400" dirty="0">
                <a:latin typeface="Open Sans" pitchFamily="34" charset="0"/>
                <a:cs typeface="Open Sans" pitchFamily="34" charset="0"/>
              </a:rPr>
              <a:t>по постановке музыкального спектакля 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89" name="Group 386"/>
          <p:cNvGrpSpPr>
            <a:grpSpLocks/>
          </p:cNvGrpSpPr>
          <p:nvPr/>
        </p:nvGrpSpPr>
        <p:grpSpPr bwMode="auto">
          <a:xfrm>
            <a:off x="4286250" y="2612032"/>
            <a:ext cx="570968" cy="572426"/>
            <a:chOff x="-59947" y="91920"/>
            <a:chExt cx="1522819" cy="1144116"/>
          </a:xfrm>
        </p:grpSpPr>
        <p:sp>
          <p:nvSpPr>
            <p:cNvPr id="54" name="Shape 384"/>
            <p:cNvSpPr/>
            <p:nvPr/>
          </p:nvSpPr>
          <p:spPr>
            <a:xfrm>
              <a:off x="-59947" y="91920"/>
              <a:ext cx="1524238" cy="1145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92" name="Shape 385"/>
            <p:cNvSpPr>
              <a:spLocks noChangeArrowheads="1"/>
            </p:cNvSpPr>
            <p:nvPr/>
          </p:nvSpPr>
          <p:spPr bwMode="auto">
            <a:xfrm>
              <a:off x="0" y="479117"/>
              <a:ext cx="1407072" cy="36933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2</a:t>
              </a:r>
            </a:p>
          </p:txBody>
        </p:sp>
      </p:grpSp>
      <p:sp>
        <p:nvSpPr>
          <p:cNvPr id="36890" name="Shape 387"/>
          <p:cNvSpPr>
            <a:spLocks noChangeArrowheads="1"/>
          </p:cNvSpPr>
          <p:nvPr/>
        </p:nvSpPr>
        <p:spPr bwMode="auto">
          <a:xfrm>
            <a:off x="6245225" y="3529494"/>
            <a:ext cx="2566988" cy="861774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Создание  новой партитуры </a:t>
            </a:r>
            <a:r>
              <a:rPr lang="ru-RU" sz="1400" dirty="0">
                <a:latin typeface="Open Sans" pitchFamily="34" charset="0"/>
                <a:cs typeface="Open Sans" pitchFamily="34" charset="0"/>
              </a:rPr>
              <a:t>с учетом каждого инструмента в оркестре 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85" name="Group 391"/>
          <p:cNvGrpSpPr>
            <a:grpSpLocks/>
          </p:cNvGrpSpPr>
          <p:nvPr/>
        </p:nvGrpSpPr>
        <p:grpSpPr bwMode="auto">
          <a:xfrm>
            <a:off x="7242417" y="4675782"/>
            <a:ext cx="571049" cy="572186"/>
            <a:chOff x="-59947" y="261254"/>
            <a:chExt cx="1522819" cy="1144116"/>
          </a:xfrm>
        </p:grpSpPr>
        <p:sp>
          <p:nvSpPr>
            <p:cNvPr id="59" name="Shape 389"/>
            <p:cNvSpPr/>
            <p:nvPr/>
          </p:nvSpPr>
          <p:spPr>
            <a:xfrm>
              <a:off x="-60592" y="261254"/>
              <a:ext cx="1524022" cy="114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88" name="Shape 390"/>
            <p:cNvSpPr>
              <a:spLocks noChangeArrowheads="1"/>
            </p:cNvSpPr>
            <p:nvPr/>
          </p:nvSpPr>
          <p:spPr bwMode="auto">
            <a:xfrm>
              <a:off x="0" y="648454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6</a:t>
              </a:r>
            </a:p>
          </p:txBody>
        </p:sp>
      </p:grpSp>
      <p:sp>
        <p:nvSpPr>
          <p:cNvPr id="36886" name="Shape 392"/>
          <p:cNvSpPr>
            <a:spLocks noChangeArrowheads="1"/>
          </p:cNvSpPr>
          <p:nvPr/>
        </p:nvSpPr>
        <p:spPr bwMode="auto">
          <a:xfrm>
            <a:off x="6245225" y="5482679"/>
            <a:ext cx="2566988" cy="538609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Показ спектакля, рефлексия </a:t>
            </a:r>
            <a:r>
              <a:rPr lang="ru-RU" sz="1400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участников</a:t>
            </a:r>
            <a:endParaRPr lang="ru-RU" sz="1400" b="1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81" name="Group 396"/>
          <p:cNvGrpSpPr>
            <a:grpSpLocks/>
          </p:cNvGrpSpPr>
          <p:nvPr/>
        </p:nvGrpSpPr>
        <p:grpSpPr bwMode="auto">
          <a:xfrm>
            <a:off x="1328738" y="4676438"/>
            <a:ext cx="571013" cy="572432"/>
            <a:chOff x="-59947" y="261254"/>
            <a:chExt cx="1522819" cy="1144116"/>
          </a:xfrm>
        </p:grpSpPr>
        <p:sp>
          <p:nvSpPr>
            <p:cNvPr id="64" name="Shape 394"/>
            <p:cNvSpPr/>
            <p:nvPr/>
          </p:nvSpPr>
          <p:spPr>
            <a:xfrm>
              <a:off x="-59947" y="259943"/>
              <a:ext cx="1524118" cy="114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84" name="Shape 395"/>
            <p:cNvSpPr>
              <a:spLocks noChangeArrowheads="1"/>
            </p:cNvSpPr>
            <p:nvPr/>
          </p:nvSpPr>
          <p:spPr bwMode="auto">
            <a:xfrm>
              <a:off x="0" y="648454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4</a:t>
              </a:r>
            </a:p>
          </p:txBody>
        </p:sp>
      </p:grpSp>
      <p:sp>
        <p:nvSpPr>
          <p:cNvPr id="36882" name="Shape 397"/>
          <p:cNvSpPr>
            <a:spLocks noChangeArrowheads="1"/>
          </p:cNvSpPr>
          <p:nvPr/>
        </p:nvSpPr>
        <p:spPr bwMode="auto">
          <a:xfrm>
            <a:off x="3275856" y="3475634"/>
            <a:ext cx="2675688" cy="754053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Изучение клавира детской  оперы </a:t>
            </a:r>
            <a:r>
              <a:rPr lang="ru-RU" sz="1400" dirty="0">
                <a:latin typeface="Open Sans" pitchFamily="34" charset="0"/>
                <a:cs typeface="Open Sans" pitchFamily="34" charset="0"/>
              </a:rPr>
              <a:t>«Курочка Ряба» </a:t>
            </a:r>
          </a:p>
          <a:p>
            <a:pPr algn="ctr">
              <a:spcBef>
                <a:spcPts val="38"/>
              </a:spcBef>
            </a:pPr>
            <a:r>
              <a:rPr lang="ru-RU" sz="1400" dirty="0">
                <a:latin typeface="Open Sans" pitchFamily="34" charset="0"/>
                <a:cs typeface="Open Sans" pitchFamily="34" charset="0"/>
              </a:rPr>
              <a:t>Ж. </a:t>
            </a:r>
            <a:r>
              <a:rPr lang="ru-RU" sz="1400" dirty="0" err="1">
                <a:latin typeface="Open Sans" pitchFamily="34" charset="0"/>
                <a:cs typeface="Open Sans" pitchFamily="34" charset="0"/>
              </a:rPr>
              <a:t>Металлиди</a:t>
            </a:r>
            <a:endParaRPr lang="ru-RU" sz="1400" b="1" dirty="0">
              <a:latin typeface="Open Sans" pitchFamily="34" charset="0"/>
              <a:cs typeface="Open Sans" pitchFamily="34" charset="0"/>
            </a:endParaRPr>
          </a:p>
        </p:txBody>
      </p:sp>
      <p:grpSp>
        <p:nvGrpSpPr>
          <p:cNvPr id="36877" name="Group 401"/>
          <p:cNvGrpSpPr>
            <a:grpSpLocks/>
          </p:cNvGrpSpPr>
          <p:nvPr/>
        </p:nvGrpSpPr>
        <p:grpSpPr bwMode="auto">
          <a:xfrm>
            <a:off x="4343908" y="4675782"/>
            <a:ext cx="570992" cy="572448"/>
            <a:chOff x="-59949" y="260350"/>
            <a:chExt cx="1522820" cy="1145541"/>
          </a:xfrm>
        </p:grpSpPr>
        <p:sp>
          <p:nvSpPr>
            <p:cNvPr id="69" name="Shape 399"/>
            <p:cNvSpPr/>
            <p:nvPr/>
          </p:nvSpPr>
          <p:spPr>
            <a:xfrm>
              <a:off x="-61304" y="260350"/>
              <a:ext cx="1524175" cy="1146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80" name="Shape 400"/>
            <p:cNvSpPr>
              <a:spLocks noChangeArrowheads="1"/>
            </p:cNvSpPr>
            <p:nvPr/>
          </p:nvSpPr>
          <p:spPr bwMode="auto">
            <a:xfrm>
              <a:off x="0" y="260350"/>
              <a:ext cx="1407073" cy="114554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5</a:t>
              </a:r>
            </a:p>
          </p:txBody>
        </p:sp>
      </p:grpSp>
      <p:sp>
        <p:nvSpPr>
          <p:cNvPr id="36878" name="Shape 402"/>
          <p:cNvSpPr>
            <a:spLocks noChangeArrowheads="1"/>
          </p:cNvSpPr>
          <p:nvPr/>
        </p:nvSpPr>
        <p:spPr bwMode="auto">
          <a:xfrm>
            <a:off x="277080" y="5315569"/>
            <a:ext cx="2566728" cy="754053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Разбор партий </a:t>
            </a:r>
          </a:p>
          <a:p>
            <a:pPr algn="ctr">
              <a:spcBef>
                <a:spcPts val="38"/>
              </a:spcBef>
            </a:pPr>
            <a:r>
              <a:rPr lang="ru-RU" sz="1400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в отдельных группах инструментов</a:t>
            </a: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15" name="Group 407"/>
          <p:cNvGrpSpPr>
            <a:grpSpLocks/>
          </p:cNvGrpSpPr>
          <p:nvPr/>
        </p:nvGrpSpPr>
        <p:grpSpPr bwMode="auto">
          <a:xfrm>
            <a:off x="477838" y="2507257"/>
            <a:ext cx="8186737" cy="3802063"/>
            <a:chOff x="32864" y="33049"/>
            <a:chExt cx="21832115" cy="7605369"/>
          </a:xfrm>
        </p:grpSpPr>
        <p:sp>
          <p:nvSpPr>
            <p:cNvPr id="72" name="Shape 404"/>
            <p:cNvSpPr/>
            <p:nvPr/>
          </p:nvSpPr>
          <p:spPr>
            <a:xfrm flipH="1">
              <a:off x="7026592" y="55279"/>
              <a:ext cx="0" cy="7583139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73" name="Shape 405"/>
            <p:cNvSpPr/>
            <p:nvPr/>
          </p:nvSpPr>
          <p:spPr>
            <a:xfrm>
              <a:off x="14972855" y="33049"/>
              <a:ext cx="0" cy="7583139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74" name="Shape 406"/>
            <p:cNvSpPr/>
            <p:nvPr/>
          </p:nvSpPr>
          <p:spPr>
            <a:xfrm flipV="1">
              <a:off x="32864" y="3846848"/>
              <a:ext cx="21832115" cy="0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688"/>
            <a:ext cx="5220072" cy="6926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BBA08A-EE11-4F24-8B3D-F039C7B8C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19" y="265060"/>
            <a:ext cx="2566988" cy="1868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FE678-289B-4A74-9F5E-004EF792D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6" t="10835" r="3456" b="5638"/>
          <a:stretch/>
        </p:blipFill>
        <p:spPr>
          <a:xfrm>
            <a:off x="3203847" y="265060"/>
            <a:ext cx="2758101" cy="18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3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8" grpId="0"/>
      <p:bldP spid="36894" grpId="0"/>
      <p:bldP spid="36890" grpId="0"/>
      <p:bldP spid="36886" grpId="0"/>
      <p:bldP spid="36882" grpId="0"/>
      <p:bldP spid="368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-53828"/>
            <a:ext cx="2592288" cy="218554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405907" y="185152"/>
            <a:ext cx="2283513" cy="1336387"/>
          </a:xfrm>
        </p:spPr>
        <p:txBody>
          <a:bodyPr/>
          <a:lstStyle/>
          <a:p>
            <a:pPr algn="ctr"/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Методы и приемы театрализованной деятельности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4312" r="-544"/>
          <a:stretch/>
        </p:blipFill>
        <p:spPr>
          <a:xfrm>
            <a:off x="6561943" y="284017"/>
            <a:ext cx="2143100" cy="2872333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" b="671"/>
          <a:stretch>
            <a:fillRect/>
          </a:stretch>
        </p:blipFill>
        <p:spPr>
          <a:xfrm>
            <a:off x="4539323" y="3356992"/>
            <a:ext cx="4155992" cy="3023205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8044"/>
          <a:stretch>
            <a:fillRect/>
          </a:stretch>
        </p:blipFill>
        <p:spPr>
          <a:xfrm>
            <a:off x="4539323" y="289029"/>
            <a:ext cx="1924329" cy="2867321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6"/>
            <a:ext cx="4499992" cy="404664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303000" y="1896939"/>
            <a:ext cx="3893991" cy="467203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b="1" dirty="0"/>
              <a:t>Ознакомление с авторскими музыкальными произведениями</a:t>
            </a:r>
          </a:p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b="1" dirty="0"/>
              <a:t>Анализ музыкальных произведений</a:t>
            </a:r>
          </a:p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b="1" dirty="0"/>
              <a:t>Разучивание музыкального материала</a:t>
            </a:r>
          </a:p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b="1" dirty="0"/>
              <a:t>Постановка театрального действия</a:t>
            </a:r>
          </a:p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b="1" dirty="0"/>
              <a:t>Репетиционная деятельность всех участников проекта</a:t>
            </a:r>
          </a:p>
          <a:p>
            <a:pPr marL="228600" indent="-228600" algn="just">
              <a:buFont typeface="Wingdings" panose="05000000000000000000" pitchFamily="2" charset="2"/>
              <a:buChar char="v"/>
            </a:pPr>
            <a:r>
              <a:rPr lang="ru-RU" sz="1200" b="1" dirty="0"/>
              <a:t>Исполнение произведения для зрителей</a:t>
            </a:r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algn="ctr"/>
            <a:r>
              <a:rPr lang="ru-RU" sz="1200" b="1" dirty="0"/>
              <a:t>Юные вокалисты исполняли свои партии под сопровождение детского оркестра</a:t>
            </a:r>
          </a:p>
          <a:p>
            <a:pPr marL="228600" indent="-228600" algn="ctr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ru-RU" sz="1200" b="1" dirty="0"/>
          </a:p>
          <a:p>
            <a:pPr marL="228600" indent="-228600" algn="just">
              <a:buFont typeface="Wingdings" panose="05000000000000000000" pitchFamily="2" charset="2"/>
              <a:buChar char="v"/>
            </a:pPr>
            <a:endParaRPr lang="en-US" sz="12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C1E4CD-9600-4011-B9C2-BC2BF9D05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502"/>
          <a:stretch/>
        </p:blipFill>
        <p:spPr>
          <a:xfrm>
            <a:off x="828091" y="4412199"/>
            <a:ext cx="2843808" cy="12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6596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-53828"/>
            <a:ext cx="4104456" cy="2185546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356752" y="370751"/>
            <a:ext cx="3893991" cy="1336387"/>
          </a:xfrm>
        </p:spPr>
        <p:txBody>
          <a:bodyPr/>
          <a:lstStyle/>
          <a:p>
            <a:pPr algn="ctr"/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Рефлексия участников интегрированных образовательных проектов</a:t>
            </a:r>
            <a:b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использовался </a:t>
            </a:r>
            <a:b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 незаконченных предложений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36"/>
            <a:ext cx="4499992" cy="404664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4785244" y="5770773"/>
            <a:ext cx="3893991" cy="57606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1050" dirty="0">
                <a:solidFill>
                  <a:srgbClr val="000000"/>
                </a:solidFill>
              </a:rPr>
              <a:t>Художественное оформление оперы «Волшебная флейта» В.А. Моцарта </a:t>
            </a:r>
            <a:endParaRPr lang="en-US" sz="105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270808-AD43-406F-ADFC-A40237A59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r="14963"/>
          <a:stretch/>
        </p:blipFill>
        <p:spPr>
          <a:xfrm>
            <a:off x="4685789" y="260648"/>
            <a:ext cx="1835696" cy="24857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826B1E-907F-474E-829D-4B146262F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8" r="12987"/>
          <a:stretch/>
        </p:blipFill>
        <p:spPr>
          <a:xfrm>
            <a:off x="5436096" y="2924944"/>
            <a:ext cx="2592288" cy="31338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0E3DAE-D9D0-476D-89DA-323E896E2F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86" t="3450" r="3433" b="-3450"/>
          <a:stretch/>
        </p:blipFill>
        <p:spPr>
          <a:xfrm>
            <a:off x="6995314" y="402440"/>
            <a:ext cx="1725243" cy="2083517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9EDA7D2-AD89-4F8E-B206-EB06A3CC3763}"/>
              </a:ext>
            </a:extLst>
          </p:cNvPr>
          <p:cNvSpPr txBox="1">
            <a:spLocks/>
          </p:cNvSpPr>
          <p:nvPr/>
        </p:nvSpPr>
        <p:spPr>
          <a:xfrm>
            <a:off x="356752" y="1892296"/>
            <a:ext cx="3893991" cy="44644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Учащимся понравилось новое музыкальное и художественно-декоративное оформление спектаклей.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Участники спектакля испытали чувство радости от успешного завершения проектов и главного результата – новой постановки детских опер  и их высокой оценки зрителями.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Детям понравилось ощущать себя  настоящими артистами и музыкантами на большой сцене.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Учащиеся отметили, что соединение музыки и вокала сделали постановку более красочной, выразительной и эмоционально насыщенной. 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57632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1" y="-53828"/>
            <a:ext cx="9143992" cy="1596040"/>
          </a:xfrm>
          <a:prstGeom prst="rect">
            <a:avLst/>
          </a:prstGeom>
          <a:solidFill>
            <a:srgbClr val="216B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6" name="Title 8"/>
          <p:cNvSpPr>
            <a:spLocks noGrp="1"/>
          </p:cNvSpPr>
          <p:nvPr>
            <p:ph type="ctrTitle"/>
          </p:nvPr>
        </p:nvSpPr>
        <p:spPr>
          <a:xfrm>
            <a:off x="159127" y="213695"/>
            <a:ext cx="8653076" cy="911050"/>
          </a:xfrm>
        </p:spPr>
        <p:txBody>
          <a:bodyPr/>
          <a:lstStyle/>
          <a:p>
            <a:pPr algn="ctr"/>
            <a:r>
              <a:rPr lang="ru-RU" b="1" dirty="0">
                <a:latin typeface="Open Sans" pitchFamily="34" charset="0"/>
                <a:cs typeface="Open Sans" pitchFamily="34" charset="0"/>
              </a:rPr>
              <a:t>Технология наставничества в практике. </a:t>
            </a:r>
            <a:br>
              <a:rPr lang="ru-RU" b="1" dirty="0">
                <a:latin typeface="Open Sans" pitchFamily="34" charset="0"/>
                <a:cs typeface="Open Sans" pitchFamily="34" charset="0"/>
              </a:rPr>
            </a:br>
            <a:r>
              <a:rPr lang="ru-RU" b="1" dirty="0">
                <a:latin typeface="Open Sans" pitchFamily="34" charset="0"/>
                <a:cs typeface="Open Sans" pitchFamily="34" charset="0"/>
              </a:rPr>
              <a:t>Виды взаимодействия</a:t>
            </a:r>
            <a:endParaRPr lang="en-US" b="1" dirty="0">
              <a:latin typeface="Open Sans" pitchFamily="34" charset="0"/>
              <a:cs typeface="Open Sans" pitchFamily="34" charset="0"/>
            </a:endParaRPr>
          </a:p>
        </p:txBody>
      </p:sp>
      <p:grpSp>
        <p:nvGrpSpPr>
          <p:cNvPr id="36897" name="Group 376"/>
          <p:cNvGrpSpPr>
            <a:grpSpLocks/>
          </p:cNvGrpSpPr>
          <p:nvPr/>
        </p:nvGrpSpPr>
        <p:grpSpPr bwMode="auto">
          <a:xfrm>
            <a:off x="1329127" y="2543770"/>
            <a:ext cx="571199" cy="572240"/>
            <a:chOff x="-59947" y="91920"/>
            <a:chExt cx="1522819" cy="1144116"/>
          </a:xfrm>
        </p:grpSpPr>
        <p:sp>
          <p:nvSpPr>
            <p:cNvPr id="44" name="Shape 374"/>
            <p:cNvSpPr/>
            <p:nvPr/>
          </p:nvSpPr>
          <p:spPr>
            <a:xfrm>
              <a:off x="-60984" y="91920"/>
              <a:ext cx="1523621" cy="114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900" name="Shape 375"/>
            <p:cNvSpPr>
              <a:spLocks noChangeArrowheads="1"/>
            </p:cNvSpPr>
            <p:nvPr/>
          </p:nvSpPr>
          <p:spPr bwMode="auto">
            <a:xfrm>
              <a:off x="0" y="479120"/>
              <a:ext cx="1407072" cy="369332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cs typeface="Open Sans" pitchFamily="34" charset="0"/>
                </a:rPr>
                <a:t>1</a:t>
              </a:r>
            </a:p>
          </p:txBody>
        </p:sp>
      </p:grpSp>
      <p:sp>
        <p:nvSpPr>
          <p:cNvPr id="36898" name="Shape 377"/>
          <p:cNvSpPr>
            <a:spLocks noChangeArrowheads="1"/>
          </p:cNvSpPr>
          <p:nvPr/>
        </p:nvSpPr>
        <p:spPr bwMode="auto">
          <a:xfrm>
            <a:off x="159126" y="3474046"/>
            <a:ext cx="2922588" cy="430887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b="1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Педагог-педагог</a:t>
            </a:r>
            <a:endParaRPr lang="ru-RU" sz="1400" dirty="0">
              <a:latin typeface="Open Sans" pitchFamily="34" charset="0"/>
              <a:cs typeface="Open Sans" pitchFamily="34" charset="0"/>
            </a:endParaRPr>
          </a:p>
          <a:p>
            <a:pPr algn="ctr">
              <a:spcBef>
                <a:spcPts val="38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93" name="Group 381"/>
          <p:cNvGrpSpPr>
            <a:grpSpLocks/>
          </p:cNvGrpSpPr>
          <p:nvPr/>
        </p:nvGrpSpPr>
        <p:grpSpPr bwMode="auto">
          <a:xfrm>
            <a:off x="7242554" y="2543770"/>
            <a:ext cx="571121" cy="572159"/>
            <a:chOff x="-59947" y="261254"/>
            <a:chExt cx="1522819" cy="1144116"/>
          </a:xfrm>
        </p:grpSpPr>
        <p:sp>
          <p:nvSpPr>
            <p:cNvPr id="49" name="Shape 379"/>
            <p:cNvSpPr/>
            <p:nvPr/>
          </p:nvSpPr>
          <p:spPr>
            <a:xfrm>
              <a:off x="-60958" y="261254"/>
              <a:ext cx="1523830" cy="1142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96" name="Shape 380"/>
            <p:cNvSpPr>
              <a:spLocks noChangeArrowheads="1"/>
            </p:cNvSpPr>
            <p:nvPr/>
          </p:nvSpPr>
          <p:spPr bwMode="auto">
            <a:xfrm>
              <a:off x="0" y="648453"/>
              <a:ext cx="1407072" cy="36933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3</a:t>
              </a:r>
            </a:p>
          </p:txBody>
        </p:sp>
      </p:grpSp>
      <p:sp>
        <p:nvSpPr>
          <p:cNvPr id="36894" name="Shape 382"/>
          <p:cNvSpPr>
            <a:spLocks noChangeArrowheads="1"/>
          </p:cNvSpPr>
          <p:nvPr/>
        </p:nvSpPr>
        <p:spPr bwMode="auto">
          <a:xfrm>
            <a:off x="3302925" y="4579933"/>
            <a:ext cx="2593981" cy="1077218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r>
              <a:rPr lang="ru-RU" sz="1400" dirty="0">
                <a:latin typeface="Open Sans" pitchFamily="34" charset="0"/>
                <a:cs typeface="Open Sans" pitchFamily="34" charset="0"/>
              </a:rPr>
              <a:t>Помощь «одаренных» учащихся студии учащимся первого года обучения при разучивании музыкального материала, вокальных партий 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grpSp>
        <p:nvGrpSpPr>
          <p:cNvPr id="36889" name="Group 386"/>
          <p:cNvGrpSpPr>
            <a:grpSpLocks/>
          </p:cNvGrpSpPr>
          <p:nvPr/>
        </p:nvGrpSpPr>
        <p:grpSpPr bwMode="auto">
          <a:xfrm>
            <a:off x="4286250" y="2612032"/>
            <a:ext cx="570968" cy="572426"/>
            <a:chOff x="-59947" y="91920"/>
            <a:chExt cx="1522819" cy="1144116"/>
          </a:xfrm>
        </p:grpSpPr>
        <p:sp>
          <p:nvSpPr>
            <p:cNvPr id="54" name="Shape 384"/>
            <p:cNvSpPr/>
            <p:nvPr/>
          </p:nvSpPr>
          <p:spPr>
            <a:xfrm>
              <a:off x="-59947" y="91920"/>
              <a:ext cx="1524238" cy="1145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FFFF"/>
                  </a:solidFill>
                </a:defRPr>
              </a:pPr>
              <a:endParaRPr sz="7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36892" name="Shape 385"/>
            <p:cNvSpPr>
              <a:spLocks noChangeArrowheads="1"/>
            </p:cNvSpPr>
            <p:nvPr/>
          </p:nvSpPr>
          <p:spPr bwMode="auto">
            <a:xfrm>
              <a:off x="0" y="479117"/>
              <a:ext cx="1407072" cy="369331"/>
            </a:xfrm>
            <a:prstGeom prst="rect">
              <a:avLst/>
            </a:prstGeom>
            <a:noFill/>
            <a:ln w="25400">
              <a:noFill/>
              <a:miter lim="4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700"/>
                </a:spcBef>
              </a:pPr>
              <a:r>
                <a:rPr lang="ru-RU" sz="1600" dirty="0">
                  <a:solidFill>
                    <a:schemeClr val="bg2"/>
                  </a:solidFill>
                  <a:latin typeface="Open Sans" pitchFamily="34" charset="0"/>
                  <a:ea typeface="Entypo"/>
                  <a:cs typeface="Open Sans" pitchFamily="34" charset="0"/>
                  <a:sym typeface="Entypo"/>
                </a:rPr>
                <a:t>2</a:t>
              </a:r>
            </a:p>
          </p:txBody>
        </p:sp>
      </p:grpSp>
      <p:sp>
        <p:nvSpPr>
          <p:cNvPr id="36890" name="Shape 387"/>
          <p:cNvSpPr>
            <a:spLocks noChangeArrowheads="1"/>
          </p:cNvSpPr>
          <p:nvPr/>
        </p:nvSpPr>
        <p:spPr bwMode="auto">
          <a:xfrm>
            <a:off x="6245225" y="3529494"/>
            <a:ext cx="2566988" cy="215444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Выпускник-ученик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sp>
        <p:nvSpPr>
          <p:cNvPr id="36886" name="Shape 392"/>
          <p:cNvSpPr>
            <a:spLocks noChangeArrowheads="1"/>
          </p:cNvSpPr>
          <p:nvPr/>
        </p:nvSpPr>
        <p:spPr bwMode="auto">
          <a:xfrm>
            <a:off x="6280806" y="4418350"/>
            <a:ext cx="2566988" cy="1308050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Помощь выпускников студии </a:t>
            </a:r>
            <a:r>
              <a:rPr lang="ru-RU" sz="1100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(студентов средне-специальных и высших музыкальных учреждений) </a:t>
            </a:r>
            <a:r>
              <a:rPr lang="ru-RU" sz="1400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участникам проекта при разучивании сложных вокальных партий</a:t>
            </a:r>
            <a:endParaRPr lang="ru-RU" sz="14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</p:txBody>
      </p:sp>
      <p:sp>
        <p:nvSpPr>
          <p:cNvPr id="36882" name="Shape 397"/>
          <p:cNvSpPr>
            <a:spLocks noChangeArrowheads="1"/>
          </p:cNvSpPr>
          <p:nvPr/>
        </p:nvSpPr>
        <p:spPr bwMode="auto">
          <a:xfrm>
            <a:off x="3275856" y="3475634"/>
            <a:ext cx="2675688" cy="323165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b="1" i="1" dirty="0">
                <a:latin typeface="Open Sans" pitchFamily="34" charset="0"/>
                <a:cs typeface="Open Sans" pitchFamily="34" charset="0"/>
              </a:rPr>
              <a:t>Ученик-ученик</a:t>
            </a:r>
            <a:endParaRPr lang="ru-RU" sz="1400" b="1" dirty="0"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36878" name="Shape 402"/>
          <p:cNvSpPr>
            <a:spLocks noChangeArrowheads="1"/>
          </p:cNvSpPr>
          <p:nvPr/>
        </p:nvSpPr>
        <p:spPr bwMode="auto">
          <a:xfrm>
            <a:off x="327156" y="4470087"/>
            <a:ext cx="2566728" cy="754053"/>
          </a:xfrm>
          <a:prstGeom prst="rect">
            <a:avLst/>
          </a:prstGeom>
          <a:noFill/>
          <a:ln w="254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ts val="75"/>
              </a:spcBef>
            </a:pPr>
            <a:endParaRPr lang="ru-RU" sz="700" dirty="0">
              <a:solidFill>
                <a:schemeClr val="tx2"/>
              </a:solidFill>
              <a:latin typeface="Open Sans" pitchFamily="34" charset="0"/>
              <a:cs typeface="Open Sans" pitchFamily="34" charset="0"/>
              <a:sym typeface="Open Sans" pitchFamily="34" charset="0"/>
            </a:endParaRPr>
          </a:p>
          <a:p>
            <a:pPr algn="ctr">
              <a:spcBef>
                <a:spcPts val="38"/>
              </a:spcBef>
            </a:pPr>
            <a:r>
              <a:rPr lang="ru-RU" sz="1400" dirty="0">
                <a:latin typeface="Open Sans" pitchFamily="34" charset="0"/>
                <a:cs typeface="Open Sans" pitchFamily="34" charset="0"/>
                <a:sym typeface="Open Sans" pitchFamily="34" charset="0"/>
              </a:rPr>
              <a:t>Взаимообмен идеями, опытом, профессиональным мастерством</a:t>
            </a:r>
          </a:p>
        </p:txBody>
      </p:sp>
      <p:grpSp>
        <p:nvGrpSpPr>
          <p:cNvPr id="15" name="Group 407"/>
          <p:cNvGrpSpPr>
            <a:grpSpLocks/>
          </p:cNvGrpSpPr>
          <p:nvPr/>
        </p:nvGrpSpPr>
        <p:grpSpPr bwMode="auto">
          <a:xfrm>
            <a:off x="477838" y="2507257"/>
            <a:ext cx="8186737" cy="3802063"/>
            <a:chOff x="32864" y="33049"/>
            <a:chExt cx="21832115" cy="7605369"/>
          </a:xfrm>
        </p:grpSpPr>
        <p:sp>
          <p:nvSpPr>
            <p:cNvPr id="72" name="Shape 404"/>
            <p:cNvSpPr/>
            <p:nvPr/>
          </p:nvSpPr>
          <p:spPr>
            <a:xfrm flipH="1">
              <a:off x="7026592" y="55279"/>
              <a:ext cx="0" cy="7583139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73" name="Shape 405"/>
            <p:cNvSpPr/>
            <p:nvPr/>
          </p:nvSpPr>
          <p:spPr>
            <a:xfrm>
              <a:off x="14972855" y="33049"/>
              <a:ext cx="0" cy="7583139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74" name="Shape 406"/>
            <p:cNvSpPr/>
            <p:nvPr/>
          </p:nvSpPr>
          <p:spPr>
            <a:xfrm flipV="1">
              <a:off x="32864" y="3846848"/>
              <a:ext cx="21832115" cy="0"/>
            </a:xfrm>
            <a:prstGeom prst="line">
              <a:avLst/>
            </a:prstGeom>
            <a:noFill/>
            <a:ln w="12700" cap="flat" cmpd="sng">
              <a:solidFill>
                <a:srgbClr val="9E9E9E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 sz="320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688"/>
            <a:ext cx="5220072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89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8" grpId="0"/>
      <p:bldP spid="36894" grpId="0"/>
      <p:bldP spid="36890" grpId="0"/>
      <p:bldP spid="36886" grpId="0"/>
      <p:bldP spid="36882" grpId="0"/>
      <p:bldP spid="36878" grpId="0"/>
    </p:bldLst>
  </p:timing>
</p:sld>
</file>

<file path=ppt/theme/theme1.xml><?xml version="1.0" encoding="utf-8"?>
<a:theme xmlns:a="http://schemas.openxmlformats.org/drawingml/2006/main" name="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796</Words>
  <Application>Microsoft Office PowerPoint</Application>
  <PresentationFormat>Экран (4:3)</PresentationFormat>
  <Paragraphs>152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Entypo</vt:lpstr>
      <vt:lpstr>Helvetica</vt:lpstr>
      <vt:lpstr>Open Sans</vt:lpstr>
      <vt:lpstr>Wingdings</vt:lpstr>
      <vt:lpstr>Office Theme</vt:lpstr>
      <vt:lpstr>Презентация PowerPoint</vt:lpstr>
      <vt:lpstr>Цель, задачи практики</vt:lpstr>
      <vt:lpstr>Интегрированный подход к реализации практики  по созданию музыкальных спектаклей </vt:lpstr>
      <vt:lpstr>Интегрированный подход  предполагает использование следующих  методик и технологий</vt:lpstr>
      <vt:lpstr>Проектная деятельность по созданию музыкальных спектаклей</vt:lpstr>
      <vt:lpstr>Этапы работы  над проектом на примере детской оперы  «Курочка Ряба»</vt:lpstr>
      <vt:lpstr>Методы и приемы театрализованной деятельности</vt:lpstr>
      <vt:lpstr>Рефлексия участников интегрированных образовательных проектов использовался  метод незаконченных предложений</vt:lpstr>
      <vt:lpstr>Технология наставничества в практике.  Виды взаимодействия</vt:lpstr>
      <vt:lpstr>В чем новизна методик,  технологий обучения  и воспитания?</vt:lpstr>
      <vt:lpstr>Какие образовательные и воспитательные результаты достигнуты участниками практики?</vt:lpstr>
      <vt:lpstr>Перспективы реализации практики</vt:lpstr>
      <vt:lpstr>Наши контакты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Ивановна</dc:creator>
  <cp:lastModifiedBy>Ящук С.Ю</cp:lastModifiedBy>
  <cp:revision>72</cp:revision>
  <dcterms:created xsi:type="dcterms:W3CDTF">2018-05-14T15:50:45Z</dcterms:created>
  <dcterms:modified xsi:type="dcterms:W3CDTF">2023-04-24T11:56:42Z</dcterms:modified>
</cp:coreProperties>
</file>