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8" r:id="rId3"/>
    <p:sldId id="284" r:id="rId4"/>
    <p:sldId id="300" r:id="rId5"/>
    <p:sldId id="296" r:id="rId6"/>
    <p:sldId id="289" r:id="rId7"/>
    <p:sldId id="304" r:id="rId8"/>
    <p:sldId id="301" r:id="rId9"/>
    <p:sldId id="305" r:id="rId10"/>
    <p:sldId id="30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FF"/>
    <a:srgbClr val="86CE5E"/>
    <a:srgbClr val="F7D529"/>
    <a:srgbClr val="F0F52B"/>
    <a:srgbClr val="F0D930"/>
    <a:srgbClr val="CC0066"/>
    <a:srgbClr val="3333CC"/>
    <a:srgbClr val="33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4" autoAdjust="0"/>
    <p:restoredTop sz="95332" autoAdjust="0"/>
  </p:normalViewPr>
  <p:slideViewPr>
    <p:cSldViewPr>
      <p:cViewPr varScale="1">
        <p:scale>
          <a:sx n="83" d="100"/>
          <a:sy n="83" d="100"/>
        </p:scale>
        <p:origin x="89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90B51-272B-44C4-BFE3-A1ED12E9BE9A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BD869-67FB-43F1-99D6-BBB7BE2106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2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BD869-67FB-43F1-99D6-BBB7BE21061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5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BD869-67FB-43F1-99D6-BBB7BE21061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5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5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3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A21-0562-495B-8B48-B176F2BA835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93E7-B5B7-46DA-9216-522DDE590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4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A21-0562-495B-8B48-B176F2BA835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93E7-B5B7-46DA-9216-522DDE590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0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A21-0562-495B-8B48-B176F2BA835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93E7-B5B7-46DA-9216-522DDE590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4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A21-0562-495B-8B48-B176F2BA835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93E7-B5B7-46DA-9216-522DDE590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92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A21-0562-495B-8B48-B176F2BA835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93E7-B5B7-46DA-9216-522DDE590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6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A21-0562-495B-8B48-B176F2BA835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93E7-B5B7-46DA-9216-522DDE590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7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A21-0562-495B-8B48-B176F2BA835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93E7-B5B7-46DA-9216-522DDE590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9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A21-0562-495B-8B48-B176F2BA835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93E7-B5B7-46DA-9216-522DDE590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A21-0562-495B-8B48-B176F2BA835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93E7-B5B7-46DA-9216-522DDE590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0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A21-0562-495B-8B48-B176F2BA835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93E7-B5B7-46DA-9216-522DDE590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3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4A21-0562-495B-8B48-B176F2BA835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93E7-B5B7-46DA-9216-522DDE590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54A21-0562-495B-8B48-B176F2BA835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93E7-B5B7-46DA-9216-522DDE590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9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si2\ОГ\_Фотографии\Фото о клубе\Блок 1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7" t="35036" r="17404" b="20685"/>
          <a:stretch/>
        </p:blipFill>
        <p:spPr bwMode="auto">
          <a:xfrm>
            <a:off x="0" y="0"/>
            <a:ext cx="915803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157192"/>
            <a:ext cx="9144000" cy="17008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  <a:cs typeface="Arial" pitchFamily="34" charset="0"/>
              </a:rPr>
              <a:t>Панель методик и технологий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  <a:cs typeface="Arial" pitchFamily="34" charset="0"/>
              </a:rPr>
              <a:t>образовательной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  <a:cs typeface="Arial" pitchFamily="34" charset="0"/>
              </a:rPr>
              <a:t>практики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  <a:cs typeface="Arial" pitchFamily="34" charset="0"/>
              </a:rPr>
              <a:t>«ШКОЛА ПРОФЕССИОНАЛЬНОГО РОСТА»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  <a:cs typeface="Arial" pitchFamily="34" charset="0"/>
              </a:rPr>
              <a:t>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itchFamily="18" charset="0"/>
                <a:cs typeface="Arial" pitchFamily="34" charset="0"/>
              </a:rPr>
              <a:t>оминация «Гуманитарные науки и технологии»</a:t>
            </a:r>
          </a:p>
        </p:txBody>
      </p:sp>
      <p:pic>
        <p:nvPicPr>
          <p:cNvPr id="5" name="Picture 2" descr="C:\Users\Rossi2\Downloads\logo_ukon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2664296" cy="2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араллелограмм 36"/>
          <p:cNvSpPr/>
          <p:nvPr/>
        </p:nvSpPr>
        <p:spPr>
          <a:xfrm flipV="1">
            <a:off x="2627784" y="1124744"/>
            <a:ext cx="4680520" cy="864096"/>
          </a:xfrm>
          <a:prstGeom prst="parallelogram">
            <a:avLst>
              <a:gd name="adj" fmla="val 81653"/>
            </a:avLst>
          </a:prstGeom>
          <a:gradFill>
            <a:gsLst>
              <a:gs pos="0">
                <a:schemeClr val="bg1">
                  <a:alpha val="57000"/>
                </a:schemeClr>
              </a:gs>
              <a:gs pos="71000">
                <a:schemeClr val="bg1">
                  <a:alpha val="1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5148064" y="4869160"/>
            <a:ext cx="2736304" cy="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Rossi2\Downloads\logo_uko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50214"/>
            <a:ext cx="2376264" cy="228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3129" y="-20455"/>
            <a:ext cx="9180512" cy="6926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РЕЗУЛЬТАТЫ ОБРАЗОВАТЕЛЬНОЙ ПРАКТИКИ</a:t>
            </a:r>
            <a:endParaRPr lang="ru-RU" sz="2800" b="1" dirty="0"/>
          </a:p>
        </p:txBody>
      </p:sp>
      <p:pic>
        <p:nvPicPr>
          <p:cNvPr id="6" name="Рисунок 5" descr="C:\Users\Варвара\AppData\Local\Microsoft\Windows\INetCache\Content.Word\ilovepdf_merged (4)_page-00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9832" y="214089"/>
            <a:ext cx="2215515" cy="313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lovepdf_merged (4)_page-000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9" y="965032"/>
            <a:ext cx="2390651" cy="325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ilovepdf_merged (5)_page-00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39" y="873218"/>
            <a:ext cx="4556013" cy="322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lovepdf_merged (4)_page-0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40315"/>
            <a:ext cx="324036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112538"/>
            <a:ext cx="6023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8000"/>
                </a:solidFill>
              </a:rPr>
              <a:t>ЮКОН</a:t>
            </a:r>
            <a:r>
              <a:rPr lang="ru-RU" dirty="0" smtClean="0"/>
              <a:t> </a:t>
            </a:r>
            <a:r>
              <a:rPr lang="ru-RU" dirty="0"/>
              <a:t>- уникальное объединение, которое </a:t>
            </a:r>
            <a:r>
              <a:rPr lang="ru-RU" dirty="0" smtClean="0"/>
              <a:t>реализует </a:t>
            </a:r>
            <a:r>
              <a:rPr lang="ru-RU" dirty="0"/>
              <a:t>модель ранней и качественной профессиональной ориентации старших школьников в сфере гуманитарных и социальных </a:t>
            </a:r>
            <a:r>
              <a:rPr lang="ru-RU" dirty="0" smtClean="0"/>
              <a:t>наук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0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3"/>
            <a:ext cx="9144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КОМПЛЕКСНАЯ программа Юношеского клуба общественных наук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9968" y="911698"/>
            <a:ext cx="225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344" y="633077"/>
            <a:ext cx="67322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Базовый </a:t>
            </a:r>
            <a:r>
              <a:rPr lang="ru-RU" sz="2000" b="1" dirty="0">
                <a:latin typeface="+mj-lt"/>
              </a:rPr>
              <a:t>курс общественных </a:t>
            </a:r>
            <a:r>
              <a:rPr lang="ru-RU" sz="2000" b="1" dirty="0" smtClean="0">
                <a:latin typeface="+mj-lt"/>
              </a:rPr>
              <a:t>наук (8 класс)</a:t>
            </a:r>
            <a:endParaRPr lang="ru-RU" sz="2000" dirty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(право, экономика, социология, международные отношения для </a:t>
            </a:r>
            <a:r>
              <a:rPr lang="ru-RU" sz="1400" dirty="0">
                <a:latin typeface="+mj-lt"/>
              </a:rPr>
              <a:t>начинающих)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596445"/>
              </p:ext>
            </p:extLst>
          </p:nvPr>
        </p:nvGraphicFramePr>
        <p:xfrm>
          <a:off x="251520" y="1622486"/>
          <a:ext cx="8640959" cy="19659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5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1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Шаг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в 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право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419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* уголовное </a:t>
                      </a:r>
                      <a:r>
                        <a:rPr lang="ru-RU" sz="1500" dirty="0">
                          <a:effectLst/>
                        </a:rPr>
                        <a:t>право, административное право, </a:t>
                      </a:r>
                      <a:r>
                        <a:rPr lang="ru-RU" sz="1500" dirty="0" smtClean="0">
                          <a:effectLst/>
                        </a:rPr>
                        <a:t>логика и основы коммуникации, </a:t>
                      </a:r>
                    </a:p>
                    <a:p>
                      <a:pPr marL="419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* профессия - юрист</a:t>
                      </a:r>
                      <a:endParaRPr lang="ru-RU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8106" marR="581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Шаг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в 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экономику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*</a:t>
                      </a:r>
                      <a:r>
                        <a:rPr lang="ru-RU" sz="1500" baseline="0" dirty="0" smtClean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основы </a:t>
                      </a:r>
                      <a:r>
                        <a:rPr lang="ru-RU" sz="1500" dirty="0">
                          <a:effectLst/>
                        </a:rPr>
                        <a:t>экономики, </a:t>
                      </a:r>
                      <a:r>
                        <a:rPr lang="ru-RU" sz="1500" dirty="0" smtClean="0">
                          <a:effectLst/>
                        </a:rPr>
                        <a:t>права</a:t>
                      </a:r>
                      <a:r>
                        <a:rPr lang="ru-RU" sz="1500" baseline="0" dirty="0" smtClean="0">
                          <a:effectLst/>
                        </a:rPr>
                        <a:t> потребителей</a:t>
                      </a:r>
                      <a:r>
                        <a:rPr lang="ru-RU" sz="1500" dirty="0" smtClean="0">
                          <a:effectLst/>
                        </a:rPr>
                        <a:t>, логика и основы коммуникации, </a:t>
                      </a:r>
                    </a:p>
                    <a:p>
                      <a:pPr marL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* профессия – экономист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8106" marR="581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Шаг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в 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международные отношения</a:t>
                      </a:r>
                    </a:p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*</a:t>
                      </a:r>
                      <a:r>
                        <a:rPr lang="ru-RU" sz="1500" baseline="0" dirty="0" smtClean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международные отношения, логика, </a:t>
                      </a:r>
                    </a:p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* профессия - международник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8106" marR="581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Шаг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в 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социологию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*основы </a:t>
                      </a:r>
                      <a:r>
                        <a:rPr lang="ru-RU" sz="1500" dirty="0">
                          <a:effectLst/>
                        </a:rPr>
                        <a:t>социологии, </a:t>
                      </a:r>
                      <a:r>
                        <a:rPr lang="ru-RU" sz="1500" dirty="0" smtClean="0">
                          <a:effectLst/>
                        </a:rPr>
                        <a:t>урбанистика,</a:t>
                      </a:r>
                      <a:r>
                        <a:rPr lang="ru-RU" sz="1500" baseline="0" dirty="0" smtClean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логика</a:t>
                      </a:r>
                      <a:r>
                        <a:rPr lang="ru-RU" sz="1500" dirty="0">
                          <a:effectLst/>
                        </a:rPr>
                        <a:t>, </a:t>
                      </a:r>
                      <a:endParaRPr lang="ru-RU" sz="1500" dirty="0" smtClean="0">
                        <a:effectLst/>
                      </a:endParaRPr>
                    </a:p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* профессия - социолог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8106" marR="5810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60364" y="1202463"/>
            <a:ext cx="532400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Основной курс общественных наук (9</a:t>
            </a:r>
            <a:r>
              <a:rPr kumimoji="0" lang="ru-RU" altLang="zh-CN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класс)</a:t>
            </a:r>
            <a:endParaRPr kumimoji="0" lang="ru-RU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7998" y="3573016"/>
            <a:ext cx="5617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Углубленный </a:t>
            </a:r>
            <a:r>
              <a:rPr lang="ru-RU" sz="2000" b="1" dirty="0"/>
              <a:t>курс общественных </a:t>
            </a:r>
            <a:r>
              <a:rPr lang="ru-RU" sz="2000" b="1" dirty="0" smtClean="0"/>
              <a:t>наук (10 класс)</a:t>
            </a:r>
            <a:endParaRPr lang="ru-RU" sz="20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76554"/>
              </p:ext>
            </p:extLst>
          </p:nvPr>
        </p:nvGraphicFramePr>
        <p:xfrm>
          <a:off x="251520" y="3942348"/>
          <a:ext cx="8712968" cy="170307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75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6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7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Школа права</a:t>
                      </a:r>
                    </a:p>
                    <a:p>
                      <a:pPr marL="4191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* гражданское право, права человека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8106" marR="581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Школа экономики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* маркетинг, менеджмент, предпринимательство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8106" marR="581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Школа международных</a:t>
                      </a:r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отношений</a:t>
                      </a:r>
                    </a:p>
                    <a:p>
                      <a:pPr marL="6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* международные отношения, мировая политика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8106" marR="581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B050"/>
                          </a:solidFill>
                          <a:effectLst/>
                        </a:rPr>
                        <a:t>Школа социологии</a:t>
                      </a:r>
                      <a:endParaRPr lang="ru-RU" sz="19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* социологические исследования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8106" marR="5810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428705" y="5805264"/>
            <a:ext cx="64807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Универсальный курс общественных наук (11 класс)</a:t>
            </a:r>
            <a:endParaRPr lang="ru-RU" sz="2000" dirty="0" smtClean="0"/>
          </a:p>
          <a:p>
            <a:r>
              <a:rPr lang="ru-RU" sz="1200" dirty="0" smtClean="0"/>
              <a:t>(</a:t>
            </a:r>
            <a:r>
              <a:rPr lang="ru-RU" sz="1400" dirty="0" smtClean="0"/>
              <a:t>право, экономика, социология, международные отношения для поступающих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pic>
        <p:nvPicPr>
          <p:cNvPr id="15" name="Picture 2" descr="C:\Users\Rossi2\Downloads\logo_uko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1656184" cy="156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251520" y="463908"/>
            <a:ext cx="2308844" cy="1135197"/>
          </a:xfrm>
          <a:prstGeom prst="homePlate">
            <a:avLst/>
          </a:prstGeom>
          <a:solidFill>
            <a:srgbClr val="F7D52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/>
          </a:p>
          <a:p>
            <a:pPr lvl="0"/>
            <a:r>
              <a:rPr lang="ru-RU" sz="1400" b="1" dirty="0" smtClean="0">
                <a:solidFill>
                  <a:schemeClr val="tx1"/>
                </a:solidFill>
              </a:rPr>
              <a:t>Модель 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</a:rPr>
              <a:t>профессионально </a:t>
            </a:r>
            <a:r>
              <a:rPr lang="ru-RU" sz="1400" b="1" dirty="0">
                <a:solidFill>
                  <a:schemeClr val="tx1"/>
                </a:solidFill>
              </a:rPr>
              <a:t>ориентированного образования в сфере общественных наук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6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83" y="-27385"/>
            <a:ext cx="9144000" cy="1800201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ВЫЕЗДНЫЕ ПРОФОРИЕНТАЦИОННЫЕ ШКОЛЫ – </a:t>
            </a:r>
          </a:p>
          <a:p>
            <a:pPr algn="ctr"/>
            <a:r>
              <a:rPr lang="ru-RU" sz="2800" b="1" dirty="0" smtClean="0"/>
              <a:t>ВАЖНЫЙ КОМПОНЕНТ </a:t>
            </a:r>
          </a:p>
          <a:p>
            <a:pPr algn="ctr"/>
            <a:r>
              <a:rPr lang="ru-RU" sz="2800" b="1" dirty="0" smtClean="0"/>
              <a:t>ОБРАЗОВАТЕЛЬНОЙ ПРОГРАММЫ  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8433" y="2060848"/>
            <a:ext cx="8597899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Существуют в образовательной практике </a:t>
            </a:r>
            <a:r>
              <a:rPr lang="ru-RU" sz="2400" dirty="0" err="1" smtClean="0"/>
              <a:t>ЮКОНа</a:t>
            </a:r>
            <a:r>
              <a:rPr lang="ru-RU" sz="2400" dirty="0" smtClean="0"/>
              <a:t> с 1996 года</a:t>
            </a:r>
          </a:p>
          <a:p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Проводятся 2 раза в год – зимой и летом</a:t>
            </a:r>
          </a:p>
          <a:p>
            <a:endParaRPr lang="ru-RU" sz="1050" dirty="0" smtClean="0"/>
          </a:p>
          <a:p>
            <a:r>
              <a:rPr lang="ru-RU" sz="2400" u="sng" dirty="0" smtClean="0"/>
              <a:t>Преимущество: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глубокое погружение в образовательную тематику – «подлинная жизнь» в конкретной профессиональной сфере,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интенсивный образовательный процесс с эффективным использованием времени за счет разнообразия интерактивных методик и технологий;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актуальность выбранных повесток, формирующий чувство сопричастности процессам, происходящим в обществе.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750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83" y="-27385"/>
            <a:ext cx="9144000" cy="1296145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ТЕМАТИКА ВЫЕЗДНЫХ </a:t>
            </a:r>
          </a:p>
          <a:p>
            <a:pPr algn="ctr"/>
            <a:r>
              <a:rPr lang="ru-RU" sz="2800" b="1" dirty="0" smtClean="0"/>
              <a:t>ПРОФОРИЕНТАЦИОННЫХ ШКОЛ 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268760"/>
            <a:ext cx="9046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Выездная школа – это </a:t>
            </a:r>
            <a:r>
              <a:rPr lang="ru-RU" sz="2000" dirty="0" smtClean="0"/>
              <a:t>деловая игра, построенная </a:t>
            </a:r>
            <a:r>
              <a:rPr lang="ru-RU" sz="2000" dirty="0"/>
              <a:t>по определенному профессионально-ориентированному сюжету, насыщенная захватывающими </a:t>
            </a:r>
            <a:r>
              <a:rPr lang="ru-RU" sz="2000" dirty="0" smtClean="0"/>
              <a:t>событиями и актуальным содержанием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2" b="5372"/>
          <a:stretch>
            <a:fillRect/>
          </a:stretch>
        </p:blipFill>
        <p:spPr>
          <a:xfrm>
            <a:off x="179512" y="2564905"/>
            <a:ext cx="3858045" cy="2880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1686" y="2420888"/>
            <a:ext cx="489681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«Академия </a:t>
            </a:r>
            <a:r>
              <a:rPr lang="ru-RU" dirty="0" err="1"/>
              <a:t>БРИКСики</a:t>
            </a:r>
            <a:r>
              <a:rPr lang="ru-RU" dirty="0"/>
              <a:t>» </a:t>
            </a:r>
            <a:r>
              <a:rPr lang="ru-RU" sz="1400" dirty="0"/>
              <a:t>2023 г.</a:t>
            </a:r>
            <a:endParaRPr lang="ru-RU" dirty="0"/>
          </a:p>
          <a:p>
            <a:r>
              <a:rPr lang="ru-RU" dirty="0"/>
              <a:t>«Форум </a:t>
            </a:r>
            <a:r>
              <a:rPr lang="en-US" dirty="0"/>
              <a:t>ESG</a:t>
            </a:r>
            <a:r>
              <a:rPr lang="ru-RU" dirty="0"/>
              <a:t> (цели устойчивого развития)» </a:t>
            </a:r>
            <a:r>
              <a:rPr lang="ru-RU" sz="1400" dirty="0"/>
              <a:t>2022 г.</a:t>
            </a:r>
            <a:endParaRPr lang="ru-RU" dirty="0"/>
          </a:p>
          <a:p>
            <a:r>
              <a:rPr lang="ru-RU" dirty="0"/>
              <a:t>«Школа профессионального </a:t>
            </a:r>
            <a:r>
              <a:rPr lang="ru-RU" dirty="0" smtClean="0"/>
              <a:t>роста»</a:t>
            </a:r>
            <a:r>
              <a:rPr lang="ru-RU" sz="1400" dirty="0"/>
              <a:t> </a:t>
            </a:r>
            <a:r>
              <a:rPr lang="ru-RU" sz="1400" dirty="0" smtClean="0"/>
              <a:t>2022 </a:t>
            </a:r>
            <a:r>
              <a:rPr lang="ru-RU" sz="1400" dirty="0"/>
              <a:t>г</a:t>
            </a:r>
            <a:r>
              <a:rPr lang="ru-RU" sz="1400" dirty="0" smtClean="0"/>
              <a:t>.,                   </a:t>
            </a:r>
            <a:r>
              <a:rPr lang="ru-RU" sz="1400" dirty="0"/>
              <a:t>2021 г</a:t>
            </a:r>
            <a:r>
              <a:rPr lang="ru-RU" sz="1400" dirty="0" smtClean="0"/>
              <a:t>., 2019 </a:t>
            </a:r>
            <a:r>
              <a:rPr lang="ru-RU" sz="1400" dirty="0"/>
              <a:t>г.</a:t>
            </a:r>
          </a:p>
          <a:p>
            <a:r>
              <a:rPr lang="ru-RU" dirty="0"/>
              <a:t>«Глобальный вызов (создание международной организации)» </a:t>
            </a:r>
            <a:r>
              <a:rPr lang="ru-RU" sz="1400" dirty="0"/>
              <a:t>2021 г. </a:t>
            </a:r>
          </a:p>
          <a:p>
            <a:r>
              <a:rPr lang="ru-RU" dirty="0"/>
              <a:t>«Конституция РФ и поправки-2020» </a:t>
            </a:r>
            <a:r>
              <a:rPr lang="ru-RU" sz="1400" dirty="0"/>
              <a:t>2020 г.</a:t>
            </a:r>
            <a:endParaRPr lang="ru-RU" dirty="0"/>
          </a:p>
          <a:p>
            <a:r>
              <a:rPr lang="ru-RU" dirty="0"/>
              <a:t>«Территория замыслов (национальные проекты в действии)» </a:t>
            </a:r>
            <a:r>
              <a:rPr lang="ru-RU" sz="1400" dirty="0"/>
              <a:t>2020 г.</a:t>
            </a:r>
            <a:endParaRPr lang="ru-RU" dirty="0"/>
          </a:p>
          <a:p>
            <a:r>
              <a:rPr lang="ru-RU" dirty="0"/>
              <a:t>«Форум социально-городского проектирования» </a:t>
            </a:r>
            <a:r>
              <a:rPr lang="ru-RU" sz="1400" dirty="0"/>
              <a:t>2019 г.</a:t>
            </a:r>
            <a:endParaRPr lang="ru-RU" dirty="0"/>
          </a:p>
          <a:p>
            <a:r>
              <a:rPr lang="ru-RU" dirty="0"/>
              <a:t>«Выборы Президента</a:t>
            </a:r>
            <a:r>
              <a:rPr lang="ru-RU" dirty="0" smtClean="0"/>
              <a:t>»</a:t>
            </a:r>
            <a:r>
              <a:rPr lang="ru-RU" sz="1400" dirty="0" smtClean="0"/>
              <a:t> </a:t>
            </a:r>
            <a:r>
              <a:rPr lang="ru-RU" sz="1400" dirty="0"/>
              <a:t>2018 г</a:t>
            </a:r>
            <a:r>
              <a:rPr lang="ru-RU" sz="1400" dirty="0" smtClean="0"/>
              <a:t>., </a:t>
            </a:r>
            <a:r>
              <a:rPr lang="ru-RU" sz="1400" dirty="0"/>
              <a:t>2012 </a:t>
            </a:r>
            <a:r>
              <a:rPr lang="ru-RU" sz="1400" dirty="0" smtClean="0"/>
              <a:t>г., </a:t>
            </a:r>
            <a:r>
              <a:rPr lang="ru-RU" sz="1400" dirty="0"/>
              <a:t>2008 </a:t>
            </a:r>
            <a:r>
              <a:rPr lang="ru-RU" sz="1400" dirty="0" smtClean="0"/>
              <a:t>г.</a:t>
            </a:r>
            <a:endParaRPr lang="ru-RU" sz="1400" dirty="0"/>
          </a:p>
          <a:p>
            <a:r>
              <a:rPr lang="ru-RU" dirty="0"/>
              <a:t>«Молодежная Дума» </a:t>
            </a:r>
            <a:r>
              <a:rPr lang="ru-RU" sz="1400" dirty="0"/>
              <a:t>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50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83" y="-27385"/>
            <a:ext cx="9144000" cy="12241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ТЕХНОЛОГИИ ПРОФОРИЕНТАЦИОННЫХ ШКОЛ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8433" y="1484784"/>
            <a:ext cx="85978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ru-RU" sz="2200" dirty="0" smtClean="0"/>
              <a:t>Технология </a:t>
            </a:r>
            <a:r>
              <a:rPr lang="ru-RU" sz="2200" b="1" dirty="0" smtClean="0"/>
              <a:t>наставничества</a:t>
            </a:r>
            <a:r>
              <a:rPr lang="ru-RU" sz="2200" dirty="0" smtClean="0"/>
              <a:t> (педагог </a:t>
            </a:r>
            <a:r>
              <a:rPr lang="ru-RU" sz="2200" dirty="0"/>
              <a:t>- учащийся, специалист – учащийся, выпускник - учащийся, </a:t>
            </a:r>
            <a:r>
              <a:rPr lang="ru-RU" sz="2200" dirty="0" smtClean="0"/>
              <a:t>учащийся </a:t>
            </a:r>
            <a:r>
              <a:rPr lang="ru-RU" sz="2200" dirty="0"/>
              <a:t>- </a:t>
            </a:r>
            <a:r>
              <a:rPr lang="ru-RU" sz="2200" dirty="0" smtClean="0"/>
              <a:t>учащийся).</a:t>
            </a:r>
            <a:endParaRPr lang="ru-RU" sz="2200" dirty="0"/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ru-RU" sz="2200" b="1" dirty="0"/>
              <a:t>Проектная </a:t>
            </a:r>
            <a:r>
              <a:rPr lang="ru-RU" sz="2200" dirty="0"/>
              <a:t>технология (опыт коллективного взаимодействия, навыки работы в информационном поле, навыки решения проблем и, в том числе, проектирования своего профессионального будущего и траектории личностного развития</a:t>
            </a:r>
            <a:r>
              <a:rPr lang="ru-RU" sz="2200" dirty="0" smtClean="0"/>
              <a:t>).</a:t>
            </a:r>
            <a:endParaRPr lang="ru-RU" sz="2200" dirty="0"/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ru-RU" sz="2200" b="1" dirty="0" err="1" smtClean="0"/>
              <a:t>Кейсовая</a:t>
            </a:r>
            <a:r>
              <a:rPr lang="ru-RU" sz="2200" b="1" dirty="0" smtClean="0"/>
              <a:t> </a:t>
            </a:r>
            <a:r>
              <a:rPr lang="ru-RU" sz="2200" dirty="0" smtClean="0"/>
              <a:t>технология</a:t>
            </a:r>
            <a:r>
              <a:rPr lang="ru-RU" sz="2200" b="1" dirty="0" smtClean="0"/>
              <a:t> </a:t>
            </a:r>
            <a:r>
              <a:rPr lang="ru-RU" sz="2200" dirty="0" smtClean="0"/>
              <a:t>(решение конкретных профессиональных задач </a:t>
            </a:r>
            <a:r>
              <a:rPr lang="ru-RU" sz="2200" dirty="0"/>
              <a:t>судьи, следователя, маркетолога, адвоката, социолога, дипломата и </a:t>
            </a:r>
            <a:r>
              <a:rPr lang="ru-RU" sz="2200" dirty="0" smtClean="0"/>
              <a:t>других).</a:t>
            </a:r>
            <a:endParaRPr lang="ru-RU" sz="2200" dirty="0"/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ru-RU" sz="2200" b="1" dirty="0" smtClean="0"/>
              <a:t>Игровая</a:t>
            </a:r>
            <a:r>
              <a:rPr lang="ru-RU" sz="2200" dirty="0" smtClean="0"/>
              <a:t> технология (имитационные</a:t>
            </a:r>
            <a:r>
              <a:rPr lang="ru-RU" sz="2200" dirty="0"/>
              <a:t>, операционные, деловые </a:t>
            </a:r>
            <a:r>
              <a:rPr lang="ru-RU" sz="2200" dirty="0" smtClean="0"/>
              <a:t>игры, игровое моделирование профессиональной деятельности, авторские и адаптированные настольные игры по экономике, праву, социологии и международным отношениям).</a:t>
            </a:r>
          </a:p>
        </p:txBody>
      </p:sp>
    </p:spTree>
    <p:extLst>
      <p:ext uri="{BB962C8B-B14F-4D97-AF65-F5344CB8AC3E}">
        <p14:creationId xmlns:p14="http://schemas.microsoft.com/office/powerpoint/2010/main" val="371334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83" y="0"/>
            <a:ext cx="9144000" cy="76470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ШКОЛА ПРОФЕССИОНАЛЬНОГО РОСТА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4800" y="764704"/>
            <a:ext cx="89737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Задачи</a:t>
            </a:r>
            <a:r>
              <a:rPr lang="ru-RU" sz="2000" dirty="0" smtClean="0"/>
              <a:t>: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познакомить </a:t>
            </a:r>
            <a:r>
              <a:rPr lang="ru-RU" sz="2000" dirty="0"/>
              <a:t>с понятием </a:t>
            </a:r>
            <a:r>
              <a:rPr lang="ru-RU" sz="2000" dirty="0" smtClean="0"/>
              <a:t>«профессия», </a:t>
            </a:r>
            <a:r>
              <a:rPr lang="ru-RU" sz="2000" dirty="0"/>
              <a:t>видами профессий, профессиональной структурой общества, исследованиями в этой </a:t>
            </a:r>
            <a:r>
              <a:rPr lang="ru-RU" sz="2000" dirty="0" smtClean="0"/>
              <a:t>области;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познакомить </a:t>
            </a:r>
            <a:r>
              <a:rPr lang="ru-RU" sz="2000" dirty="0"/>
              <a:t>с понятием «</a:t>
            </a:r>
            <a:r>
              <a:rPr lang="ru-RU" sz="2000" dirty="0" err="1"/>
              <a:t>профессиограмма</a:t>
            </a:r>
            <a:r>
              <a:rPr lang="ru-RU" sz="2000" dirty="0" smtClean="0"/>
              <a:t>»;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профессиональные </a:t>
            </a:r>
            <a:r>
              <a:rPr lang="ru-RU" sz="2000" b="1" dirty="0"/>
              <a:t>пробы</a:t>
            </a:r>
            <a:r>
              <a:rPr lang="ru-RU" sz="2000" dirty="0"/>
              <a:t> в двух </a:t>
            </a:r>
            <a:r>
              <a:rPr lang="ru-RU" sz="2000" dirty="0" smtClean="0"/>
              <a:t>профессиях;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формирование </a:t>
            </a:r>
            <a:r>
              <a:rPr lang="ru-RU" sz="2000" dirty="0"/>
              <a:t>представлений о современном состоянии рынка труда </a:t>
            </a:r>
            <a:r>
              <a:rPr lang="ru-RU" sz="2000" dirty="0" smtClean="0"/>
              <a:t>создание условий для формирования гибких компетенций «</a:t>
            </a:r>
            <a:r>
              <a:rPr lang="en-US" sz="2000" dirty="0"/>
              <a:t>s</a:t>
            </a:r>
            <a:r>
              <a:rPr lang="en-US" sz="2000" dirty="0" smtClean="0"/>
              <a:t>oft</a:t>
            </a:r>
            <a:r>
              <a:rPr lang="ru-RU" sz="2000" dirty="0" smtClean="0"/>
              <a:t>-</a:t>
            </a:r>
            <a:r>
              <a:rPr lang="en-US" sz="2000" dirty="0" smtClean="0"/>
              <a:t>skills</a:t>
            </a:r>
            <a:r>
              <a:rPr lang="ru-RU" sz="2000" dirty="0" smtClean="0"/>
              <a:t>».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2" t="27639" r="17095" b="9861"/>
          <a:stretch/>
        </p:blipFill>
        <p:spPr bwMode="auto">
          <a:xfrm>
            <a:off x="2123728" y="3007811"/>
            <a:ext cx="6977601" cy="373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 rot="10800000">
            <a:off x="134800" y="3156169"/>
            <a:ext cx="1981753" cy="1240016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3333CC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796" y="3360678"/>
            <a:ext cx="2060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Продолжительность</a:t>
            </a:r>
          </a:p>
          <a:p>
            <a:pPr algn="ctr"/>
            <a:r>
              <a:rPr lang="ru-RU" sz="1600" b="1" dirty="0" smtClean="0"/>
              <a:t>21 день</a:t>
            </a:r>
          </a:p>
          <a:p>
            <a:pPr algn="ctr"/>
            <a:r>
              <a:rPr lang="ru-RU" sz="1600" b="1" dirty="0" smtClean="0"/>
              <a:t>72 </a:t>
            </a:r>
            <a:r>
              <a:rPr lang="ru-RU" sz="1600" b="1" dirty="0"/>
              <a:t>часа</a:t>
            </a:r>
          </a:p>
        </p:txBody>
      </p:sp>
    </p:spTree>
    <p:extLst>
      <p:ext uri="{BB962C8B-B14F-4D97-AF65-F5344CB8AC3E}">
        <p14:creationId xmlns:p14="http://schemas.microsoft.com/office/powerpoint/2010/main" val="33343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83" y="0"/>
            <a:ext cx="9144000" cy="76470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ШКОЛА ПРОФЕССИОНАЛЬНОГО РОСТА</a:t>
            </a:r>
            <a:endParaRPr lang="ru-RU" sz="4400" b="1" dirty="0"/>
          </a:p>
        </p:txBody>
      </p:sp>
      <p:pic>
        <p:nvPicPr>
          <p:cNvPr id="7" name="Picture 2" descr="C:\Users\Rossi2\Downloads\проф рост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1263" r="4251" b="-1"/>
          <a:stretch/>
        </p:blipFill>
        <p:spPr bwMode="auto">
          <a:xfrm>
            <a:off x="3419872" y="764704"/>
            <a:ext cx="3995937" cy="494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ossi2\Downloads\проф рост 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r="7333"/>
          <a:stretch/>
        </p:blipFill>
        <p:spPr bwMode="auto">
          <a:xfrm>
            <a:off x="5148063" y="1697650"/>
            <a:ext cx="3995937" cy="51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4" t="30832" r="52002" b="13960"/>
          <a:stretch/>
        </p:blipFill>
        <p:spPr bwMode="auto">
          <a:xfrm>
            <a:off x="49781" y="1697650"/>
            <a:ext cx="1728192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6" t="30832" r="36243" b="13960"/>
          <a:stretch/>
        </p:blipFill>
        <p:spPr bwMode="auto">
          <a:xfrm>
            <a:off x="1864731" y="1697649"/>
            <a:ext cx="1373536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813" y="11967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рофессиональные пробы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607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83" y="-27384"/>
            <a:ext cx="9144000" cy="10081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ФОРУМ СОЦИАЛЬНО-ГОРОДСКОГО ПРОЕКТИРОВАНИЯ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9249" y="1142984"/>
            <a:ext cx="42452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Урбанист</a:t>
            </a:r>
            <a:r>
              <a:rPr lang="en-US" sz="2000" b="1" dirty="0" smtClean="0"/>
              <a:t> - </a:t>
            </a:r>
            <a:r>
              <a:rPr lang="ru-RU" sz="2000" b="1" dirty="0" smtClean="0"/>
              <a:t>профессия будущего</a:t>
            </a:r>
          </a:p>
          <a:p>
            <a:pPr algn="ctr"/>
            <a:endParaRPr lang="ru-RU" sz="2000" b="1" dirty="0" smtClean="0"/>
          </a:p>
          <a:p>
            <a:pPr algn="just"/>
            <a:r>
              <a:rPr lang="ru-RU" sz="2000" b="1" dirty="0" smtClean="0"/>
              <a:t>Результат форума - </a:t>
            </a:r>
            <a:r>
              <a:rPr lang="ru-RU" sz="2000" dirty="0"/>
              <a:t>100 участников </a:t>
            </a:r>
            <a:r>
              <a:rPr lang="ru-RU" sz="2000" dirty="0" smtClean="0"/>
              <a:t>изучили </a:t>
            </a:r>
            <a:r>
              <a:rPr lang="ru-RU" sz="2000" dirty="0"/>
              <a:t>различные аспекты и правила формирования благоприятной городской среды, основные понятия и тренды </a:t>
            </a:r>
            <a:r>
              <a:rPr lang="ru-RU" sz="2000" dirty="0" err="1"/>
              <a:t>урбанистики</a:t>
            </a:r>
            <a:r>
              <a:rPr lang="ru-RU" sz="2000" dirty="0"/>
              <a:t>, создали 12 самостоятельных </a:t>
            </a:r>
            <a:r>
              <a:rPr lang="ru-RU" sz="2000" dirty="0" smtClean="0"/>
              <a:t>проектов по преобразованию </a:t>
            </a:r>
            <a:r>
              <a:rPr lang="ru-RU" sz="2000" dirty="0"/>
              <a:t>разных уголков </a:t>
            </a:r>
            <a:r>
              <a:rPr lang="ru-RU" sz="2000" dirty="0" smtClean="0"/>
              <a:t>Санкт-Петербурга – </a:t>
            </a:r>
            <a:r>
              <a:rPr lang="ru-RU" sz="2000" dirty="0"/>
              <a:t>от освоения конкретной территории (озеро Долгое, жилой массив Парнас, бывшие промышленные помещения в центральной части), до макетов мусорных контейнеров, «умных» остановок и пространств для уличного </a:t>
            </a:r>
            <a:r>
              <a:rPr lang="ru-RU" sz="2000" dirty="0" smtClean="0"/>
              <a:t>творчества.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47" t="33697" r="3860" b="7367"/>
          <a:stretch/>
        </p:blipFill>
        <p:spPr>
          <a:xfrm>
            <a:off x="182077" y="1032303"/>
            <a:ext cx="4392488" cy="3029302"/>
          </a:xfrm>
          <a:prstGeom prst="rect">
            <a:avLst/>
          </a:prstGeom>
          <a:ln>
            <a:solidFill>
              <a:srgbClr val="3333FF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12992" r="8881" b="16148"/>
          <a:stretch/>
        </p:blipFill>
        <p:spPr>
          <a:xfrm>
            <a:off x="182077" y="4113181"/>
            <a:ext cx="4392488" cy="2662114"/>
          </a:xfrm>
          <a:prstGeom prst="rect">
            <a:avLst/>
          </a:prstGeom>
          <a:ln>
            <a:solidFill>
              <a:srgbClr val="3333FF"/>
            </a:solidFill>
          </a:ln>
        </p:spPr>
      </p:pic>
    </p:spTree>
    <p:extLst>
      <p:ext uri="{BB962C8B-B14F-4D97-AF65-F5344CB8AC3E}">
        <p14:creationId xmlns:p14="http://schemas.microsoft.com/office/powerpoint/2010/main" val="20348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араллелограмм 36"/>
          <p:cNvSpPr/>
          <p:nvPr/>
        </p:nvSpPr>
        <p:spPr>
          <a:xfrm flipV="1">
            <a:off x="2627784" y="1124744"/>
            <a:ext cx="4680520" cy="864096"/>
          </a:xfrm>
          <a:prstGeom prst="parallelogram">
            <a:avLst>
              <a:gd name="adj" fmla="val 81653"/>
            </a:avLst>
          </a:prstGeom>
          <a:gradFill>
            <a:gsLst>
              <a:gs pos="0">
                <a:schemeClr val="bg1">
                  <a:alpha val="57000"/>
                </a:schemeClr>
              </a:gs>
              <a:gs pos="71000">
                <a:schemeClr val="bg1">
                  <a:alpha val="1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5148064" y="4869160"/>
            <a:ext cx="2736304" cy="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Rossi2\Downloads\logo_uko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9280"/>
            <a:ext cx="785489" cy="8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3129" y="-20455"/>
            <a:ext cx="9180512" cy="6926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РЕЗУЛЬТАТИВНОСТЬ ОБРАЗОВАТЕЛЬНОЙ ПРАКТИКИ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64552"/>
              </p:ext>
            </p:extLst>
          </p:nvPr>
        </p:nvGraphicFramePr>
        <p:xfrm>
          <a:off x="197847" y="764704"/>
          <a:ext cx="8838649" cy="6204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8649">
                  <a:extLst>
                    <a:ext uri="{9D8B030D-6E8A-4147-A177-3AD203B41FA5}">
                      <a16:colId xmlns:a16="http://schemas.microsoft.com/office/drawing/2014/main" val="1717306554"/>
                    </a:ext>
                  </a:extLst>
                </a:gridCol>
              </a:tblGrid>
              <a:tr h="504480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2000" i="0" u="sng" dirty="0" smtClean="0">
                          <a:solidFill>
                            <a:schemeClr val="tx1"/>
                          </a:solidFill>
                          <a:effectLst/>
                        </a:rPr>
                        <a:t>ПРЕДМЕТНЫЕ результаты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- готовность обучающихся к продолжению образования в области юриспруденции, международных отношений, социологии, экономики             (в вузы по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профилю поступили 90% участников);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46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- представление полученных знаний в мероприятиях Регионального и Всероссийского уровня (победы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олимпиадах, конференциях, конкурсах).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2000" i="0" u="sng" dirty="0" smtClean="0">
                          <a:solidFill>
                            <a:schemeClr val="tx1"/>
                          </a:solidFill>
                          <a:effectLst/>
                        </a:rPr>
                        <a:t>МЕТАПРЕДМЕТНЫЕ результаты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- сформированы ключевые «гибкие» компетенции личности, необходимые для успешной самореализации (коммуникативная, социальная, организационная, исследовательская, проектная).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2000" i="0" u="sng" dirty="0" smtClean="0">
                          <a:solidFill>
                            <a:schemeClr val="tx1"/>
                          </a:solidFill>
                          <a:effectLst/>
                        </a:rPr>
                        <a:t>ЛИЧНОСТНЫЕ результаты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- сформирована личностная компетентность (рефлексия сильных и слабых сторон личности, характера, знание своих особенностей, принятие своего «я», регулятивные навыки), заложен фундамент для успешной социализации личности с ориентацией на конструктивные взаимодействия и            продуктивную деятельность.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</a:t>
                      </a:r>
                      <a:r>
                        <a:rPr lang="ru-RU" sz="2000" u="sng" dirty="0" smtClean="0">
                          <a:solidFill>
                            <a:schemeClr val="tx1"/>
                          </a:solidFill>
                          <a:effectLst/>
                        </a:rPr>
                        <a:t> ОХВАТ</a:t>
                      </a:r>
                      <a:r>
                        <a:rPr lang="ru-RU" sz="20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– 140 обучающихся ежегодно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693553"/>
                  </a:ext>
                </a:extLst>
              </a:tr>
              <a:tr h="240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61" marR="5466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379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0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762</Words>
  <Application>Microsoft Office PowerPoint</Application>
  <PresentationFormat>Экран (4:3)</PresentationFormat>
  <Paragraphs>94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宋体</vt:lpstr>
      <vt:lpstr>Arial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Rossi2</dc:creator>
  <cp:lastModifiedBy>User</cp:lastModifiedBy>
  <cp:revision>90</cp:revision>
  <dcterms:created xsi:type="dcterms:W3CDTF">2022-04-28T10:48:23Z</dcterms:created>
  <dcterms:modified xsi:type="dcterms:W3CDTF">2023-04-21T15:53:13Z</dcterms:modified>
</cp:coreProperties>
</file>