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5" r:id="rId4"/>
    <p:sldId id="257" r:id="rId5"/>
    <p:sldId id="264" r:id="rId6"/>
    <p:sldId id="261" r:id="rId7"/>
    <p:sldId id="262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A6A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60"/>
  </p:normalViewPr>
  <p:slideViewPr>
    <p:cSldViewPr>
      <p:cViewPr>
        <p:scale>
          <a:sx n="100" d="100"/>
          <a:sy n="100" d="100"/>
        </p:scale>
        <p:origin x="-974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5CBB3-3CDC-4856-8883-268E085C1F2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D1F7EC-4DEE-4AFA-87C9-321E8CE3F37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Новизна и особенность данной программы состоит в обобщении и структурировании материала, который направлен на развитие у подростков умений и навыков вожатской работы; подобраны разнообразные методы и приемы, способствующие развитию у подростков организаторских, коммуникативных и креативных способностей через включение в активную социально – досуговую деятельность.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22F6E33-6126-411F-AEA9-004BA5604745}" type="parTrans" cxnId="{99374607-AA51-4B8C-9C8F-14754C40785E}">
      <dgm:prSet/>
      <dgm:spPr/>
      <dgm:t>
        <a:bodyPr/>
        <a:lstStyle/>
        <a:p>
          <a:endParaRPr lang="ru-RU"/>
        </a:p>
      </dgm:t>
    </dgm:pt>
    <dgm:pt modelId="{ACD2A1AB-1484-4153-A7D5-376509D102C3}" type="sibTrans" cxnId="{99374607-AA51-4B8C-9C8F-14754C40785E}">
      <dgm:prSet/>
      <dgm:spPr/>
      <dgm:t>
        <a:bodyPr/>
        <a:lstStyle/>
        <a:p>
          <a:endParaRPr lang="ru-RU"/>
        </a:p>
      </dgm:t>
    </dgm:pt>
    <dgm:pt modelId="{FA213BA7-E093-4B85-A8E3-A0A8A3EF61D2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Другой отличительной особенностью программы является и наличие социокультурных связей, позволяющих обучающимся на практике отрабатывать полученные знания и умения на примере лагеря с дневным пребыванием «Пилот» Дворца детского и юношеского творчества.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3B14EF2-54C8-46B8-BC5A-9B9779A9B2BE}" type="parTrans" cxnId="{638CA78B-1CAB-4CEA-8D41-751292C3DA8E}">
      <dgm:prSet/>
      <dgm:spPr/>
      <dgm:t>
        <a:bodyPr/>
        <a:lstStyle/>
        <a:p>
          <a:endParaRPr lang="ru-RU"/>
        </a:p>
      </dgm:t>
    </dgm:pt>
    <dgm:pt modelId="{D454B5F2-B732-475D-879D-07CB829CF8EB}" type="sibTrans" cxnId="{638CA78B-1CAB-4CEA-8D41-751292C3DA8E}">
      <dgm:prSet/>
      <dgm:spPr/>
      <dgm:t>
        <a:bodyPr/>
        <a:lstStyle/>
        <a:p>
          <a:endParaRPr lang="ru-RU"/>
        </a:p>
      </dgm:t>
    </dgm:pt>
    <dgm:pt modelId="{68F8575B-E7EE-4BEB-8930-F052E3E22C09}" type="pres">
      <dgm:prSet presAssocID="{0B55CBB3-3CDC-4856-8883-268E085C1F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283594-0E3E-40DE-85A4-3247D682D24C}" type="pres">
      <dgm:prSet presAssocID="{E7D1F7EC-4DEE-4AFA-87C9-321E8CE3F379}" presName="linNode" presStyleCnt="0"/>
      <dgm:spPr/>
    </dgm:pt>
    <dgm:pt modelId="{3BDA1F09-B817-4D85-B870-10356A55E447}" type="pres">
      <dgm:prSet presAssocID="{E7D1F7EC-4DEE-4AFA-87C9-321E8CE3F379}" presName="parentText" presStyleLbl="node1" presStyleIdx="0" presStyleCnt="1" custScaleX="119031" custScaleY="866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BBC36-D5D9-416D-9EAE-C5E7F94491D5}" type="pres">
      <dgm:prSet presAssocID="{E7D1F7EC-4DEE-4AFA-87C9-321E8CE3F37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6C26BA-2D90-4FB8-8F33-D0D0B0FD97CD}" type="presOf" srcId="{E7D1F7EC-4DEE-4AFA-87C9-321E8CE3F379}" destId="{3BDA1F09-B817-4D85-B870-10356A55E447}" srcOrd="0" destOrd="0" presId="urn:microsoft.com/office/officeart/2005/8/layout/vList5"/>
    <dgm:cxn modelId="{638CA78B-1CAB-4CEA-8D41-751292C3DA8E}" srcId="{E7D1F7EC-4DEE-4AFA-87C9-321E8CE3F379}" destId="{FA213BA7-E093-4B85-A8E3-A0A8A3EF61D2}" srcOrd="0" destOrd="0" parTransId="{23B14EF2-54C8-46B8-BC5A-9B9779A9B2BE}" sibTransId="{D454B5F2-B732-475D-879D-07CB829CF8EB}"/>
    <dgm:cxn modelId="{99374607-AA51-4B8C-9C8F-14754C40785E}" srcId="{0B55CBB3-3CDC-4856-8883-268E085C1F25}" destId="{E7D1F7EC-4DEE-4AFA-87C9-321E8CE3F379}" srcOrd="0" destOrd="0" parTransId="{922F6E33-6126-411F-AEA9-004BA5604745}" sibTransId="{ACD2A1AB-1484-4153-A7D5-376509D102C3}"/>
    <dgm:cxn modelId="{4BA643CC-9A2B-4A6D-8E56-EA146E742658}" type="presOf" srcId="{0B55CBB3-3CDC-4856-8883-268E085C1F25}" destId="{68F8575B-E7EE-4BEB-8930-F052E3E22C09}" srcOrd="0" destOrd="0" presId="urn:microsoft.com/office/officeart/2005/8/layout/vList5"/>
    <dgm:cxn modelId="{63704AF7-6713-45FA-834A-3774CEC34CCF}" type="presOf" srcId="{FA213BA7-E093-4B85-A8E3-A0A8A3EF61D2}" destId="{5FFBBC36-D5D9-416D-9EAE-C5E7F94491D5}" srcOrd="0" destOrd="0" presId="urn:microsoft.com/office/officeart/2005/8/layout/vList5"/>
    <dgm:cxn modelId="{2D34D80C-2CE3-49A6-9FE5-7BD350292B37}" type="presParOf" srcId="{68F8575B-E7EE-4BEB-8930-F052E3E22C09}" destId="{7E283594-0E3E-40DE-85A4-3247D682D24C}" srcOrd="0" destOrd="0" presId="urn:microsoft.com/office/officeart/2005/8/layout/vList5"/>
    <dgm:cxn modelId="{A3406C0E-7A08-416A-A065-CB29A000E5E7}" type="presParOf" srcId="{7E283594-0E3E-40DE-85A4-3247D682D24C}" destId="{3BDA1F09-B817-4D85-B870-10356A55E447}" srcOrd="0" destOrd="0" presId="urn:microsoft.com/office/officeart/2005/8/layout/vList5"/>
    <dgm:cxn modelId="{FF2D2A8C-E329-440E-BFBC-6E43FE1ECD15}" type="presParOf" srcId="{7E283594-0E3E-40DE-85A4-3247D682D24C}" destId="{5FFBBC36-D5D9-416D-9EAE-C5E7F94491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BBC36-D5D9-416D-9EAE-C5E7F94491D5}">
      <dsp:nvSpPr>
        <dsp:cNvPr id="0" name=""/>
        <dsp:cNvSpPr/>
      </dsp:nvSpPr>
      <dsp:spPr>
        <a:xfrm rot="5400000">
          <a:off x="2076530" y="889478"/>
          <a:ext cx="4320480" cy="36216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Другой отличительной особенностью программы является и наличие социокультурных связей, позволяющих обучающимся на практике отрабатывать полученные знания и умения на примере лагеря с дневным пребыванием «Пилот» Дворца детского и юношеского творчества.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425949" y="716853"/>
        <a:ext cx="3444848" cy="3966892"/>
      </dsp:txXfrm>
    </dsp:sp>
    <dsp:sp modelId="{3BDA1F09-B817-4D85-B870-10356A55E447}">
      <dsp:nvSpPr>
        <dsp:cNvPr id="0" name=""/>
        <dsp:cNvSpPr/>
      </dsp:nvSpPr>
      <dsp:spPr>
        <a:xfrm>
          <a:off x="1080" y="360030"/>
          <a:ext cx="2424868" cy="4680538"/>
        </a:xfrm>
        <a:prstGeom prst="roundRect">
          <a:avLst/>
        </a:prstGeom>
        <a:gradFill rotWithShape="1">
          <a:gsLst>
            <a:gs pos="0">
              <a:schemeClr val="dk1">
                <a:tint val="10000"/>
                <a:satMod val="300000"/>
              </a:schemeClr>
            </a:gs>
            <a:gs pos="34000">
              <a:schemeClr val="dk1">
                <a:tint val="13500"/>
                <a:satMod val="250000"/>
              </a:schemeClr>
            </a:gs>
            <a:gs pos="100000">
              <a:schemeClr val="dk1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dk1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Новизна и особенность данной программы состоит в обобщении и структурировании материала, который направлен на развитие у подростков умений и навыков вожатской работы; подобраны разнообразные методы и приемы, способствующие развитию у подростков организаторских, коммуникативных и креативных способностей через включение в активную социально – досуговую деятельность.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452" y="478402"/>
        <a:ext cx="2188124" cy="4443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48000"/>
                <a:satMod val="230000"/>
              </a:schemeClr>
            </a:gs>
            <a:gs pos="60000">
              <a:schemeClr val="bg1">
                <a:shade val="92000"/>
                <a:satMod val="230000"/>
              </a:schemeClr>
            </a:gs>
            <a:gs pos="100000">
              <a:schemeClr val="bg1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33264"/>
            <a:ext cx="5904656" cy="1368152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Всероссийский конкурс образовательных практик по обновлению содержания и технологий дополнительного образования в соответствии с приоритетными направлениями, в том числе каникулярных и </a:t>
            </a:r>
            <a:r>
              <a:rPr lang="ru-RU" sz="16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sz="1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школ, организованных образовательными организациями   </a:t>
            </a:r>
            <a:endParaRPr lang="ru-RU" sz="16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8062912" cy="12241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 ОБЩЕРАЗВИВАЮЩАЯ ПРОГРАММА СОЦИАЛЬНО – ГУМАНИТАРНОЙ НАПРАВЛЕННОСТИ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«Вожатый –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.Школа Наставника»</a:t>
            </a:r>
          </a:p>
          <a:p>
            <a:pPr algn="ctr"/>
            <a:endParaRPr lang="ru-RU" sz="1600" dirty="0" smtClean="0">
              <a:latin typeface="Bookman Old Style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6008" y="3351729"/>
            <a:ext cx="3960440" cy="31089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err="1" smtClean="0">
                <a:ln w="635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Габдулхакова</a:t>
            </a:r>
            <a:r>
              <a:rPr lang="ru-RU" sz="1400" b="1" dirty="0" smtClean="0">
                <a:ln w="635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n w="635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Лиляна</a:t>
            </a:r>
            <a:r>
              <a:rPr lang="ru-RU" sz="1400" b="1" dirty="0" smtClean="0">
                <a:ln w="635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n w="635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Вальмировна</a:t>
            </a:r>
            <a:r>
              <a:rPr lang="ru-RU" sz="1400" b="1" dirty="0" smtClean="0">
                <a:ln w="635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n w="635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старший педагог дополнительного образования</a:t>
            </a:r>
          </a:p>
          <a:p>
            <a:pPr algn="l"/>
            <a:r>
              <a:rPr lang="ru-RU" sz="1400" b="1" dirty="0" smtClean="0">
                <a:ln w="635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высшей квалификационной категории  </a:t>
            </a:r>
          </a:p>
          <a:p>
            <a:pPr algn="l"/>
            <a:r>
              <a:rPr lang="ru-RU" sz="1400" b="1" dirty="0" smtClean="0">
                <a:ln w="635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Школы вожатского мастерства «Вожатый-</a:t>
            </a:r>
            <a:r>
              <a:rPr lang="en-US" sz="1400" b="1" dirty="0" smtClean="0">
                <a:ln w="635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1400" b="1" dirty="0" smtClean="0">
                <a:ln w="635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.Школа Наставника»</a:t>
            </a:r>
          </a:p>
          <a:p>
            <a:pPr algn="l"/>
            <a:r>
              <a:rPr lang="ru-RU" sz="1400" b="1" dirty="0" smtClean="0">
                <a:ln w="635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бюджетного учреждения дополнительного образования «Дворца детского и юношеского творчества» городского округа город Октябрьский </a:t>
            </a:r>
            <a:r>
              <a:rPr lang="ru-RU" sz="1400" b="1" dirty="0">
                <a:ln w="635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dirty="0" smtClean="0">
                <a:ln w="635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еспублики </a:t>
            </a:r>
            <a:r>
              <a:rPr lang="ru-RU" sz="1400" b="1" dirty="0" smtClean="0">
                <a:ln w="635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Башкортостан,</a:t>
            </a:r>
            <a:endParaRPr lang="ru-RU" sz="1400" b="1" dirty="0" smtClean="0">
              <a:ln w="6350">
                <a:solidFill>
                  <a:schemeClr val="bg1"/>
                </a:solidFill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dirty="0" smtClean="0">
                <a:ln w="635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Региональный куратор Всероссийского проекта «Лига вожатых»</a:t>
            </a:r>
            <a:endParaRPr lang="ru-RU" sz="1400" b="1" dirty="0">
              <a:ln w="6350">
                <a:solidFill>
                  <a:schemeClr val="bg1"/>
                </a:solidFill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9060">
            <a:off x="305221" y="2781443"/>
            <a:ext cx="2448272" cy="18362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036">
            <a:off x="-7896" y="4432274"/>
            <a:ext cx="2625997" cy="19653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7701">
            <a:off x="2539722" y="3781378"/>
            <a:ext cx="2006104" cy="2139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34" y="332656"/>
            <a:ext cx="1264764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51920" y="2996952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ru-RU" sz="1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 итогам успешного освоения материала </a:t>
            </a:r>
            <a:br>
              <a:rPr lang="ru-RU" sz="1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дополнительной общеобразовательной общеразвивающей программы </a:t>
            </a:r>
            <a:br>
              <a:rPr lang="ru-RU" sz="1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 Вожатый-</a:t>
            </a:r>
            <a:r>
              <a:rPr lang="en-US" sz="1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Pro.</a:t>
            </a:r>
            <a:r>
              <a:rPr lang="ru-RU" sz="1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Школа Наставника» и прошедшим итоговую аттестацию, выдаются свидетельства государственного образца об окончании учебного курса </a:t>
            </a:r>
            <a:r>
              <a:rPr lang="ru-RU" sz="16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 возможностью прохождения практики и трудоустройства  в ЛДП, ДОЛ, ДООЦ, МДЦ, ВДЦ)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7802"/>
            <a:ext cx="3168352" cy="6679043"/>
          </a:xfrm>
        </p:spPr>
      </p:pic>
      <p:sp>
        <p:nvSpPr>
          <p:cNvPr id="18" name="Объект 2"/>
          <p:cNvSpPr>
            <a:spLocks noGrp="1"/>
          </p:cNvSpPr>
          <p:nvPr>
            <p:ph sz="half" idx="2"/>
          </p:nvPr>
        </p:nvSpPr>
        <p:spPr>
          <a:xfrm>
            <a:off x="3995936" y="404664"/>
            <a:ext cx="5040560" cy="2592288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рамках летнего отдыха и оздоровления детей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успешно реализовываются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модели детского самоуправления и наставничества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только на примере  лагеря с дневным пребыванием на базе образовательной площадки МБУ ДО «Дворца детского и юношеского творчества», но и в лагерях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дневным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пребыванием, образовательных учреждений,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детских оздоровительных лагерях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всего городского округа города Октябрьский и региона, и  загородных центрах  других регионов.</a:t>
            </a:r>
          </a:p>
          <a:p>
            <a:pPr marL="64008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еник\Desktop\w_fIvFi4P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824203" cy="136815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107504" y="550784"/>
            <a:ext cx="8784976" cy="1452004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marL="64008" indent="0">
              <a:buNone/>
            </a:pP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максимально </a:t>
            </a:r>
            <a:r>
              <a:rPr lang="ru-RU" sz="1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полное раскрытие потенциала личности наставляемого, необходимое для успешной личной и профессиональной самореализации в современных условиях неопределенности, а также создание условий для формирования эффективной системы поддержки, самоопределения и профессиональной ориентации всех </a:t>
            </a: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обучающихся .</a:t>
            </a: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Обучить</a:t>
            </a:r>
            <a:r>
              <a:rPr lang="ru-RU" sz="1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сформировать и дать первичные навыки практической деятельности организатора. </a:t>
            </a:r>
            <a:endParaRPr lang="ru-RU" sz="1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развлекательно -досуговых мероприятий для детей в объединениях младшего возраста, а также вожатого-стажера для лагеря с дневным пребыванием «Пилот» на базе Дворца детского и юношеского творчества</a:t>
            </a: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131840" y="116632"/>
            <a:ext cx="4024064" cy="183946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 smtClean="0">
              <a:latin typeface="Bookman Old Style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10"/>
          <p:cNvSpPr txBox="1">
            <a:spLocks/>
          </p:cNvSpPr>
          <p:nvPr/>
        </p:nvSpPr>
        <p:spPr>
          <a:xfrm>
            <a:off x="1475656" y="162926"/>
            <a:ext cx="6552728" cy="77571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Font typeface="Wingdings 2"/>
              <a:buNone/>
            </a:pP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ЦЕЛЬ И ЗАДАЧИ ОБРАЗОВАТЕЛЬНОЙ ПРАКТИКИ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9567" y="3861048"/>
            <a:ext cx="4762473" cy="100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7620" rIns="7620" bIns="7620" numCol="1" spcCol="1270" anchor="ctr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200" dirty="0" smtClean="0"/>
              <a:t>----</a:t>
            </a:r>
            <a:r>
              <a:rPr lang="ru-RU" sz="1200" dirty="0" smtClean="0">
                <a:solidFill>
                  <a:schemeClr val="tx1"/>
                </a:solidFill>
              </a:rPr>
              <a:t>-</a:t>
            </a:r>
            <a:r>
              <a:rPr lang="ru-RU" sz="1200" kern="1200" dirty="0" smtClean="0"/>
              <a:t>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развивать интерес к социально-значимой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деятельности;</a:t>
            </a:r>
          </a:p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    -  сформировать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профессионально значимые качества наставника/ вожатого; </a:t>
            </a:r>
            <a:endParaRPr lang="ru-RU" sz="1200" kern="12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200" dirty="0" smtClean="0">
                <a:solidFill>
                  <a:schemeClr val="tx1">
                    <a:lumMod val="95000"/>
                  </a:schemeClr>
                </a:solidFill>
              </a:rPr>
              <a:t>-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совершенствовать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конструктивные способности и творческое воображение;</a:t>
            </a:r>
            <a:endParaRPr lang="ru-RU" sz="1200" kern="1200" dirty="0">
              <a:solidFill>
                <a:schemeClr val="tx1">
                  <a:lumMod val="95000"/>
                </a:schemeClr>
              </a:solidFill>
            </a:endParaRPr>
          </a:p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200" dirty="0" smtClean="0">
                <a:solidFill>
                  <a:schemeClr val="tx1">
                    <a:lumMod val="95000"/>
                  </a:schemeClr>
                </a:solidFill>
              </a:rPr>
              <a:t>-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развивать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организаторские и коммуникативные способности; </a:t>
            </a:r>
            <a:endParaRPr lang="ru-RU" sz="1200" kern="1200" dirty="0">
              <a:solidFill>
                <a:schemeClr val="tx1">
                  <a:lumMod val="95000"/>
                </a:schemeClr>
              </a:solidFill>
            </a:endParaRPr>
          </a:p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200" dirty="0" smtClean="0">
                <a:solidFill>
                  <a:schemeClr val="tx1">
                    <a:lumMod val="95000"/>
                  </a:schemeClr>
                </a:solidFill>
              </a:rPr>
              <a:t>-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развивать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ораторские навыки, выразительность и эмоциональность речи, умение владеть аудиторией.</a:t>
            </a:r>
            <a:endParaRPr lang="ru-RU" sz="1200" kern="1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1860" y="2348880"/>
            <a:ext cx="7138447" cy="13152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7620" rIns="7620" bIns="7620" numCol="1" spcCol="1270" anchor="ctr" anchorCtr="0">
            <a:noAutofit/>
          </a:bodyPr>
          <a:lstStyle/>
          <a:p>
            <a:pPr marL="171450" lvl="1" indent="-17145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раскрыть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личностный, творческий и профессиональный потенциал обучающихся, поддержка формирования и реализации их индивидуальной образовательной траектории;</a:t>
            </a:r>
            <a:r>
              <a:rPr lang="ru-RU" sz="1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ru-RU" sz="1200" kern="12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171450" lvl="1" indent="-17145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обучить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наставляемых      эффективным     формам 	и методам индивидуального  развития и работы в коллективе;</a:t>
            </a:r>
            <a:endParaRPr lang="ru-RU" sz="1200" kern="1200" dirty="0">
              <a:solidFill>
                <a:schemeClr val="tx1">
                  <a:lumMod val="95000"/>
                </a:schemeClr>
              </a:solidFill>
            </a:endParaRPr>
          </a:p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200" u="none" kern="1200" dirty="0" smtClean="0">
                <a:solidFill>
                  <a:schemeClr val="tx1">
                    <a:lumMod val="95000"/>
                  </a:schemeClr>
                </a:solidFill>
              </a:rPr>
              <a:t>- сформировать </a:t>
            </a:r>
            <a:r>
              <a:rPr lang="ru-RU" sz="1200" u="none" kern="1200" dirty="0" smtClean="0">
                <a:solidFill>
                  <a:schemeClr val="tx1">
                    <a:lumMod val="95000"/>
                  </a:schemeClr>
                </a:solidFill>
              </a:rPr>
              <a:t>у наставляемых способности самостоятельно преодолевать трудности,</a:t>
            </a:r>
            <a:endParaRPr lang="ru-RU" sz="1200" u="none" kern="1200" dirty="0">
              <a:solidFill>
                <a:schemeClr val="tx1">
                  <a:lumMod val="95000"/>
                </a:schemeClr>
              </a:solidFill>
            </a:endParaRPr>
          </a:p>
          <a:p>
            <a:pPr marL="114300" lvl="2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возникающие в образовательной, социокультурной и других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сферах;</a:t>
            </a:r>
            <a:endParaRPr lang="ru-RU" sz="1200" kern="1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40133" y="5085184"/>
            <a:ext cx="5589994" cy="17048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7620" rIns="7620" bIns="7620" numCol="1" spcCol="1270" anchor="ctr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- 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развивать интерес к социально-значимой деятельности; </a:t>
            </a:r>
            <a:endParaRPr lang="ru-RU" sz="1200" kern="1200" dirty="0">
              <a:solidFill>
                <a:schemeClr val="tx1">
                  <a:lumMod val="95000"/>
                </a:schemeClr>
              </a:solidFill>
            </a:endParaRPr>
          </a:p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- 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сформировать профессионально значимые качества наставника/ вожатого; </a:t>
            </a:r>
            <a:endParaRPr lang="ru-RU" sz="1200" kern="1200" dirty="0">
              <a:solidFill>
                <a:schemeClr val="tx1">
                  <a:lumMod val="95000"/>
                </a:schemeClr>
              </a:solidFill>
            </a:endParaRPr>
          </a:p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200" dirty="0" smtClean="0">
                <a:solidFill>
                  <a:schemeClr val="tx1">
                    <a:lumMod val="95000"/>
                  </a:schemeClr>
                </a:solidFill>
              </a:rPr>
              <a:t>-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совершенствовать конструктивные способности и творческое воображение;</a:t>
            </a:r>
            <a:endParaRPr lang="ru-RU" sz="1200" kern="1200" dirty="0">
              <a:solidFill>
                <a:schemeClr val="tx1">
                  <a:lumMod val="95000"/>
                </a:schemeClr>
              </a:solidFill>
            </a:endParaRPr>
          </a:p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- 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развивать организаторские и коммуникативные способности; </a:t>
            </a:r>
            <a:endParaRPr lang="ru-RU" sz="1200" kern="1200" dirty="0">
              <a:solidFill>
                <a:schemeClr val="tx1">
                  <a:lumMod val="95000"/>
                </a:schemeClr>
              </a:solidFill>
            </a:endParaRPr>
          </a:p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-  </a:t>
            </a:r>
            <a:r>
              <a:rPr lang="ru-RU" sz="1200" kern="1200" dirty="0" smtClean="0">
                <a:solidFill>
                  <a:schemeClr val="tx1">
                    <a:lumMod val="95000"/>
                  </a:schemeClr>
                </a:solidFill>
              </a:rPr>
              <a:t>развивать ораторские навыки, выразительность и эмоциональность речи, умение владеть аудиторией.</a:t>
            </a:r>
            <a:endParaRPr lang="ru-RU" sz="1200" kern="1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5400000">
            <a:off x="368257" y="2321343"/>
            <a:ext cx="1226865" cy="1460339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grpSp>
        <p:nvGrpSpPr>
          <p:cNvPr id="28" name="Группа 27"/>
          <p:cNvGrpSpPr/>
          <p:nvPr/>
        </p:nvGrpSpPr>
        <p:grpSpPr>
          <a:xfrm>
            <a:off x="5580111" y="3588481"/>
            <a:ext cx="1872209" cy="1608703"/>
            <a:chOff x="0" y="1944749"/>
            <a:chExt cx="1521937" cy="1608703"/>
          </a:xfrm>
        </p:grpSpPr>
        <p:sp>
          <p:nvSpPr>
            <p:cNvPr id="29" name="Нашивка 28"/>
            <p:cNvSpPr/>
            <p:nvPr/>
          </p:nvSpPr>
          <p:spPr>
            <a:xfrm rot="5400000">
              <a:off x="-43383" y="1988133"/>
              <a:ext cx="1608703" cy="1521936"/>
            </a:xfrm>
            <a:prstGeom prst="chevron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0" y="2858467"/>
              <a:ext cx="1521936" cy="21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err="1" smtClean="0"/>
                <a:t>Метапредметные</a:t>
              </a:r>
              <a:endParaRPr lang="ru-RU" sz="1200" b="1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(развивающие)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479028" y="5168715"/>
            <a:ext cx="1512167" cy="1324555"/>
            <a:chOff x="58122" y="3830427"/>
            <a:chExt cx="1355883" cy="1608703"/>
          </a:xfrm>
        </p:grpSpPr>
        <p:sp>
          <p:nvSpPr>
            <p:cNvPr id="32" name="Нашивка 31"/>
            <p:cNvSpPr/>
            <p:nvPr/>
          </p:nvSpPr>
          <p:spPr>
            <a:xfrm rot="5400000">
              <a:off x="-68288" y="3956837"/>
              <a:ext cx="1608703" cy="1355883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33" name="Нашивка 4"/>
            <p:cNvSpPr/>
            <p:nvPr/>
          </p:nvSpPr>
          <p:spPr>
            <a:xfrm>
              <a:off x="58122" y="4637848"/>
              <a:ext cx="1355883" cy="2528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Личностные </a:t>
              </a:r>
              <a:endParaRPr lang="ru-RU" sz="1200" b="1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(</a:t>
              </a:r>
              <a:r>
                <a:rPr lang="ru-RU" sz="1200" b="1" kern="1200" dirty="0" smtClean="0"/>
                <a:t>воспитательные</a:t>
              </a:r>
              <a:r>
                <a:rPr lang="ru-RU" sz="1100" kern="1200" dirty="0" smtClean="0"/>
                <a:t>)</a:t>
              </a:r>
              <a:endParaRPr lang="ru-RU" sz="1100" kern="1200" dirty="0"/>
            </a:p>
          </p:txBody>
        </p:sp>
      </p:grpSp>
      <p:sp>
        <p:nvSpPr>
          <p:cNvPr id="17" name="Нашивка 4"/>
          <p:cNvSpPr/>
          <p:nvPr/>
        </p:nvSpPr>
        <p:spPr>
          <a:xfrm>
            <a:off x="192471" y="3041960"/>
            <a:ext cx="1512167" cy="2081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/>
              <a:t>Предметные (обучающие)</a:t>
            </a:r>
            <a:endParaRPr lang="ru-RU" sz="1100" kern="1200" dirty="0"/>
          </a:p>
        </p:txBody>
      </p:sp>
    </p:spTree>
    <p:extLst>
      <p:ext uri="{BB962C8B-B14F-4D97-AF65-F5344CB8AC3E}">
        <p14:creationId xmlns:p14="http://schemas.microsoft.com/office/powerpoint/2010/main" val="15882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7991896" cy="8186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НОВИЗНА И ПОТЕНЦИАЛ РАЗВИТИЯ ОБРАЗОВАТЕЛЬНОЙ ПРАКТИКИ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14674479"/>
              </p:ext>
            </p:extLst>
          </p:nvPr>
        </p:nvGraphicFramePr>
        <p:xfrm>
          <a:off x="107504" y="1052736"/>
          <a:ext cx="60486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68" y="2708920"/>
            <a:ext cx="2514311" cy="17643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59336"/>
            <a:ext cx="2484112" cy="18652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23" y="4629026"/>
            <a:ext cx="268829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48000"/>
                <a:satMod val="230000"/>
              </a:schemeClr>
            </a:gs>
            <a:gs pos="60000">
              <a:schemeClr val="bg1">
                <a:shade val="92000"/>
                <a:satMod val="230000"/>
              </a:schemeClr>
            </a:gs>
            <a:gs pos="100000">
              <a:schemeClr val="bg1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060" y="258978"/>
            <a:ext cx="7272808" cy="713234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Методы и технологии образовательной практики</a:t>
            </a:r>
            <a:endParaRPr lang="ru-RU" sz="24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Шестиугольник 24"/>
          <p:cNvSpPr/>
          <p:nvPr/>
        </p:nvSpPr>
        <p:spPr>
          <a:xfrm>
            <a:off x="2322684" y="1033938"/>
            <a:ext cx="2497950" cy="1872208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4454760" y="980728"/>
            <a:ext cx="2471614" cy="1879086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Коллаборативный метод обучения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0" y="2809652"/>
            <a:ext cx="2268760" cy="1618332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Проектные методы обучения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Шестиугольник 28"/>
          <p:cNvSpPr/>
          <p:nvPr/>
        </p:nvSpPr>
        <p:spPr>
          <a:xfrm>
            <a:off x="-45862" y="4455935"/>
            <a:ext cx="2395028" cy="1854452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технологии</a:t>
            </a:r>
          </a:p>
        </p:txBody>
      </p:sp>
      <p:sp>
        <p:nvSpPr>
          <p:cNvPr id="30" name="Шестиугольник 29"/>
          <p:cNvSpPr/>
          <p:nvPr/>
        </p:nvSpPr>
        <p:spPr>
          <a:xfrm>
            <a:off x="1691680" y="2863222"/>
            <a:ext cx="2470656" cy="1649306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Использование информационно- коммуникативных технологий</a:t>
            </a:r>
          </a:p>
        </p:txBody>
      </p:sp>
      <p:sp>
        <p:nvSpPr>
          <p:cNvPr id="31" name="Шестиугольник 30"/>
          <p:cNvSpPr/>
          <p:nvPr/>
        </p:nvSpPr>
        <p:spPr>
          <a:xfrm>
            <a:off x="4452232" y="4503400"/>
            <a:ext cx="2568040" cy="1761158"/>
          </a:xfrm>
          <a:prstGeom prst="hexagon">
            <a:avLst>
              <a:gd name="adj" fmla="val 19066"/>
              <a:gd name="vf" fmla="val 1154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Технология дистанционного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Шестиугольник 31"/>
          <p:cNvSpPr/>
          <p:nvPr/>
        </p:nvSpPr>
        <p:spPr>
          <a:xfrm>
            <a:off x="192624" y="980728"/>
            <a:ext cx="2507168" cy="1838052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Игровые методы: ролевые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деловые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др. видов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обучающих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6623830" y="4519138"/>
            <a:ext cx="2411760" cy="1753931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Исследователь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методы в обучении</a:t>
            </a:r>
          </a:p>
          <a:p>
            <a:endParaRPr lang="ru-RU" dirty="0"/>
          </a:p>
        </p:txBody>
      </p:sp>
      <p:sp>
        <p:nvSpPr>
          <p:cNvPr id="35" name="Шестиугольник 34"/>
          <p:cNvSpPr/>
          <p:nvPr/>
        </p:nvSpPr>
        <p:spPr>
          <a:xfrm>
            <a:off x="6563976" y="980728"/>
            <a:ext cx="2471614" cy="1879086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Проблемное обучени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2213622" y="4519138"/>
            <a:ext cx="2430386" cy="1744674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Лекционно-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семинарско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зачетная система обучения</a:t>
            </a:r>
          </a:p>
        </p:txBody>
      </p:sp>
      <p:sp>
        <p:nvSpPr>
          <p:cNvPr id="37" name="Шестиугольник 36"/>
          <p:cNvSpPr/>
          <p:nvPr/>
        </p:nvSpPr>
        <p:spPr>
          <a:xfrm>
            <a:off x="3757056" y="2809652"/>
            <a:ext cx="2357062" cy="1693748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Коллективное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5493052" y="2785260"/>
            <a:ext cx="2141848" cy="1693748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Кейс-метод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7020272" y="2863222"/>
            <a:ext cx="2123728" cy="1604354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Система инновационной оценки «портфолио»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224" y="612206"/>
            <a:ext cx="4000528" cy="26432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школы вожатых используют разные игровые  формы, например: в виде  проведения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деловых игр,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кейсов, игры на взаимодействие 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командообразования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других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объединений «Дворца детского и юношеского творчества».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формирование профессиональных навыков на основе опыта и личных качеств, это состязание 2-3 групп и более.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достижения результативности в процессе проведения игры роли должны быть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распределены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так, чтобы руководили ими подготовленные, эрудированные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929066"/>
            <a:ext cx="4392488" cy="281230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Обучающиеся получают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материал большими блоками, в каждый из которых входит одна крупная или несколько мелких тем. Это позволяет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обучающимся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познать причинно-следственные связи во всем комплексе явлений по данной теме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Лекции, семинары, практические и лабораторные занятия, консультации и практика по избранной специальности по-прежнему остаются ведущими формами обучения в рамках лекционно-семинарской системы. Неизменными ее атрибутами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являются разработка проекта программы  для  лагеря с дневным пребыванием ,зачет и итоговая аттестация.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954907"/>
            <a:ext cx="4286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. </a:t>
            </a:r>
            <a:endParaRPr lang="ru-RU" sz="14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9114" y="263988"/>
            <a:ext cx="2750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Игровой метод обучения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1587417" y="3231231"/>
            <a:ext cx="484632" cy="42862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6687102" y="3541979"/>
            <a:ext cx="484632" cy="35719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522">
            <a:off x="181244" y="3930821"/>
            <a:ext cx="1789131" cy="16252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767">
            <a:off x="1974510" y="3845923"/>
            <a:ext cx="2380132" cy="16062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716017" y="328362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Лекционно-</a:t>
            </a:r>
            <a:r>
              <a:rPr lang="ru-RU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семинарско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зачетная система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обучения, мастер-классы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90" y="953005"/>
            <a:ext cx="1866951" cy="10084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79" y="953005"/>
            <a:ext cx="1566845" cy="10618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14834"/>
            <a:ext cx="2736304" cy="1508475"/>
          </a:xfrm>
          <a:prstGeom prst="rect">
            <a:avLst/>
          </a:prstGeom>
        </p:spPr>
      </p:pic>
      <p:pic>
        <p:nvPicPr>
          <p:cNvPr id="19" name="Рисунок 1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252242" y="5414280"/>
            <a:ext cx="185049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47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12688" y="532850"/>
            <a:ext cx="3744416" cy="1080119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программы лагеря с дневным пребыванием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возможность развивать индивидуальные творческие способности обучающихся, более осознанно подходить к профессиональному и социальному самоопределению.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36620" y="4637167"/>
            <a:ext cx="3826768" cy="1568388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Дает возможность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обучающимся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самостоятельно разрабатывать и внедрять в программу лагеря с дневным пребыванием, (ДОЛ,ЗЦ) модели детского самоуправления. А также участие в научно-исследовательских конференциях.</a:t>
            </a:r>
          </a:p>
          <a:p>
            <a:pPr marL="64008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IMG_20191023_163240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60032" y="300996"/>
            <a:ext cx="1944216" cy="154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User\Desktop\IMG_20191023_164218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45070" y="1902386"/>
            <a:ext cx="2052227" cy="133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 descr="C:\Users\User\Desktop\IMG_20191023_163336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92280" y="255584"/>
            <a:ext cx="1944216" cy="158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бъект 4"/>
          <p:cNvSpPr txBox="1">
            <a:spLocks/>
          </p:cNvSpPr>
          <p:nvPr/>
        </p:nvSpPr>
        <p:spPr>
          <a:xfrm>
            <a:off x="140680" y="2348382"/>
            <a:ext cx="3835020" cy="229288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Использование данных технологий позволяют равномерно во время урока распределять различные виды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Например : подвижные игры, игры на свежем воздухе,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чередовать мыслительную деятельность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физминутками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лекции по профилактике здорового образа жизни ,что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дает положительные результаты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обучении.</a:t>
            </a:r>
          </a:p>
        </p:txBody>
      </p:sp>
      <p:pic>
        <p:nvPicPr>
          <p:cNvPr id="16" name="Picture 2" descr="C:\Users\User\Desktop\X6z8elST8wQ.jpg"/>
          <p:cNvPicPr>
            <a:picLocks/>
          </p:cNvPicPr>
          <p:nvPr/>
        </p:nvPicPr>
        <p:blipFill>
          <a:blip r:embed="rId5"/>
          <a:srcRect t="10744" b="2904"/>
          <a:stretch>
            <a:fillRect/>
          </a:stretch>
        </p:blipFill>
        <p:spPr>
          <a:xfrm>
            <a:off x="6505872" y="3284984"/>
            <a:ext cx="2530624" cy="279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02" y="4437112"/>
            <a:ext cx="1512918" cy="208823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40680" y="116330"/>
            <a:ext cx="3562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Проектные методы обучения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181" y="1989785"/>
            <a:ext cx="4141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181" y="4237057"/>
            <a:ext cx="4478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Исследовательские методы обучения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63" y="2172958"/>
            <a:ext cx="1518716" cy="21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3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654" y="3198478"/>
            <a:ext cx="60178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Система инновационной оценки «портфолио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персонифицированного учета достижений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обучающихся , создается  методическая «Копилка вожатого»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sz="half" idx="1"/>
          </p:nvPr>
        </p:nvSpPr>
        <p:spPr>
          <a:xfrm>
            <a:off x="3673624" y="4439835"/>
            <a:ext cx="5470376" cy="1300208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информационно- коммуникативных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технологий и дистанционное обучение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использование современной компьютерной техники, средств телекоммуникационной  связи обеспечивающих интерактивное программно-методическое  сопровождение современного обучения, интернет.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3" y="116632"/>
            <a:ext cx="603043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кейсовых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педагогических задач,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проблемных ситуаций и организация активной самостоятельной деятельности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их разрешению, в результате чего происходит творческое овладение знаниями, умениями, навыками, развиваются мыслительные способности.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1428411"/>
            <a:ext cx="591832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Коллаборативный метод обучения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редставляет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собой групповую работу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всех объединений Дворца.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(«Детского Технопарка», ВВПОД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Юнармия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», театральной студии «Щелкунчик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театра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моды «Грация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клуба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единоборств «Лига-11») и «Школы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вожатых.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обучение основано на понимании обучения как естественного социального действия, в котором участники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взаимодействуя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между собой осуществляют обучение.</a:t>
            </a:r>
          </a:p>
          <a:p>
            <a:endParaRPr lang="ru-RU" sz="1600" b="1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651" y="171268"/>
            <a:ext cx="1595669" cy="11967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2924944"/>
            <a:ext cx="1324609" cy="14088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0" y="1464537"/>
            <a:ext cx="1851293" cy="1385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31659"/>
            <a:ext cx="1559287" cy="11694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53135"/>
            <a:ext cx="2063600" cy="13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Результаты применения методик и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технологий, и потенциал развития образовательной практики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3280" y="1168350"/>
            <a:ext cx="4170688" cy="2448272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«Дворец детского и юношеского творчества» городского округа город Октябрьский Республики Башкортостан  на протяжении десятилетий  является флагманом дополнительного образования и организатором  летнего отдыха детей горожан. Благодаря своему имиджу и  традициям, МБУ ДО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ДДиЮТ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 стал центром притяжения юных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октябрьцев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период летней оздоровительной кампании и является примером функционирования лагеря с дневным пребыванием на базе учреждения дополнительного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36" y="4157464"/>
            <a:ext cx="4248472" cy="1296144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Школа вожатых» является результатом реализации дополнительной общеобразовательной общеразвивающей программы «Вожатый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Pro.Школа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аставника».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572000" y="3861048"/>
            <a:ext cx="4248472" cy="237626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Font typeface="Wingdings 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296" y="523456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Обучающиеся по итогам изученного материала внедрили </a:t>
            </a:r>
            <a:r>
              <a:rPr lang="ru-R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модель актива детского самоуправления.  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                      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107504" y="5453608"/>
            <a:ext cx="4248472" cy="129614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Font typeface="Wingdings 2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355976" y="1338480"/>
            <a:ext cx="4464496" cy="244827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Планируется расширить программу  до 2-х лет обучения, а также заключить сетевое соглашение с Башкирским государственным педагогическим университетом </a:t>
            </a:r>
            <a:r>
              <a:rPr lang="ru-RU" sz="140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имени М. </a:t>
            </a:r>
            <a:r>
              <a:rPr lang="ru-RU" sz="1400" dirty="0" err="1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Акмуллы</a:t>
            </a:r>
            <a:r>
              <a:rPr lang="ru-RU" sz="14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4008" indent="0">
              <a:buNone/>
            </a:pPr>
            <a:r>
              <a:rPr lang="ru-RU" sz="14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Запуск образовательного </a:t>
            </a:r>
            <a:r>
              <a:rPr lang="ru-RU" sz="1400" dirty="0" err="1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интенсива</a:t>
            </a:r>
            <a:r>
              <a:rPr lang="ru-RU" sz="14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«Вожатый от теории к практике» на базе площадки МБУ ДО «Дворца детского и юношеского творчества»</a:t>
            </a:r>
          </a:p>
          <a:p>
            <a:pPr marL="64008" indent="0">
              <a:buNone/>
            </a:pPr>
            <a:r>
              <a:rPr lang="ru-RU" sz="140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Слет актива старшеклассников  образовательных учреждений </a:t>
            </a:r>
            <a:endParaRPr lang="ru-RU" sz="1400" dirty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Font typeface="Wingdings 2"/>
              <a:buNone/>
            </a:pPr>
            <a:r>
              <a:rPr lang="ru-RU" sz="16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202608"/>
            <a:ext cx="4752528" cy="4104456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руководством регионального куратора </a:t>
            </a: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Всероссийского проекта «Лига вожатых» реализуемого </a:t>
            </a:r>
            <a:r>
              <a:rPr lang="ru-RU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ФГБУ «</a:t>
            </a:r>
            <a:r>
              <a:rPr lang="ru-RU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Росдетцентр</a:t>
            </a:r>
            <a:r>
              <a:rPr lang="ru-RU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при поддержке Министерства просвещения Российской Федерации </a:t>
            </a:r>
            <a:endParaRPr lang="ru-RU" sz="1400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рамках национального проекта «</a:t>
            </a: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Образование» </a:t>
            </a:r>
            <a:r>
              <a:rPr lang="ru-RU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Габдулхаковой</a:t>
            </a: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Л.В. </a:t>
            </a:r>
            <a:endParaRPr lang="ru-RU" sz="1400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разработали папку-практикум "Копилка вожатого</a:t>
            </a: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", изучили </a:t>
            </a:r>
            <a:r>
              <a:rPr lang="ru-RU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и коммуникационные технологии в работе вожатого, методику организации и проведения массовых мероприятий, сценарное, актерское  и ораторское мастерство, самостоятельно разработали план-сетку программы лагеря с дневным пребыванием "Старт в будущее</a:t>
            </a: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sz="14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Обучающиеся школы вожатых приняли участие во Всероссийском проекте "Лига </a:t>
            </a: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Вожатых« и по итогам успешного прохождения заочного этапа стали финалистами  </a:t>
            </a:r>
            <a:r>
              <a:rPr lang="ru-RU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номинации "Вожатый – стажер".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3" name="Объект 2"/>
          <p:cNvSpPr>
            <a:spLocks noGrp="1"/>
          </p:cNvSpPr>
          <p:nvPr>
            <p:ph sz="half" idx="2"/>
          </p:nvPr>
        </p:nvSpPr>
        <p:spPr>
          <a:xfrm>
            <a:off x="4355976" y="260648"/>
            <a:ext cx="4680520" cy="2232248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Обучающихся  школы вожатых,  есть  возможность  прохождения практики и участия в реализации летней кампании детского отдыха и оздоровления детей не только в лагере с дневным пребыванием «Пилот» МБУ ДО Дворца детского и юношеского творчества» городского округа город Октябрьский Республики Башкортостан, но и в других Загородных центрах детско – юношеского творчества</a:t>
            </a: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6404"/>
            <a:ext cx="2418061" cy="1728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8392"/>
            <a:ext cx="1412595" cy="19442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377648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1647</TotalTime>
  <Words>1170</Words>
  <Application>Microsoft Office PowerPoint</Application>
  <PresentationFormat>Экран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Всероссийский конкурс образовательных практик по обновлению содержания и технологий дополнительного образования в соответствии с приоритетными направлениями, в том числе каникулярных и профориентационных школ, организованных образовательными организациями   </vt:lpstr>
      <vt:lpstr>Презентация PowerPoint</vt:lpstr>
      <vt:lpstr>Презентация PowerPoint</vt:lpstr>
      <vt:lpstr>Методы и технологии образовательной практики</vt:lpstr>
      <vt:lpstr>Презентация PowerPoint</vt:lpstr>
      <vt:lpstr>Презентация PowerPoint</vt:lpstr>
      <vt:lpstr>Презентация PowerPoint</vt:lpstr>
      <vt:lpstr>Результаты применения методик и технологий, и потенциал развития образовательной практики</vt:lpstr>
      <vt:lpstr>Презентация PowerPoint</vt:lpstr>
      <vt:lpstr>По итогам успешного освоения материала  дополнительной общеобразовательной общеразвивающей программы  « Вожатый-Pro.Школа Наставника» и прошедшим итоговую аттестацию, выдаются свидетельства государственного образца об окончании учебного курса ( с возможностью прохождения практики и трудоустройства  в ЛДП, ДОЛ, ДООЦ, МДЦ, ВДЦ)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образовательных практик по обновлению содержания и технологий дополнительного образования в соответствии с приоритет   </dc:title>
  <dc:creator>Ученик</dc:creator>
  <cp:lastModifiedBy>Ученик</cp:lastModifiedBy>
  <cp:revision>69</cp:revision>
  <dcterms:created xsi:type="dcterms:W3CDTF">2023-04-21T14:33:30Z</dcterms:created>
  <dcterms:modified xsi:type="dcterms:W3CDTF">2023-04-24T12:18:59Z</dcterms:modified>
</cp:coreProperties>
</file>