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338" r:id="rId2"/>
    <p:sldId id="350" r:id="rId3"/>
    <p:sldId id="345" r:id="rId4"/>
    <p:sldId id="360" r:id="rId5"/>
    <p:sldId id="362" r:id="rId6"/>
    <p:sldId id="361" r:id="rId7"/>
    <p:sldId id="347" r:id="rId8"/>
    <p:sldId id="346" r:id="rId9"/>
    <p:sldId id="354" r:id="rId10"/>
    <p:sldId id="35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1B09"/>
    <a:srgbClr val="433D93"/>
    <a:srgbClr val="008E40"/>
    <a:srgbClr val="15FF7F"/>
    <a:srgbClr val="8E3D00"/>
    <a:srgbClr val="D05900"/>
    <a:srgbClr val="7DFBE3"/>
    <a:srgbClr val="10F8CC"/>
    <a:srgbClr val="C40C5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68" autoAdjust="0"/>
    <p:restoredTop sz="90892" autoAdjust="0"/>
  </p:normalViewPr>
  <p:slideViewPr>
    <p:cSldViewPr>
      <p:cViewPr>
        <p:scale>
          <a:sx n="62" d="100"/>
          <a:sy n="62" d="100"/>
        </p:scale>
        <p:origin x="-6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BFF7E-870A-4579-84DC-91D3A9128D06}" type="datetimeFigureOut">
              <a:rPr lang="ru-RU" smtClean="0"/>
              <a:pPr/>
              <a:t>24.04.2023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0369F-817F-44DB-8591-495DCDD2B8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369F-817F-44DB-8591-495DCDD2B8B7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7E35-58DF-477E-863E-B775EE4E3EBE}" type="datetimeFigureOut">
              <a:rPr lang="ru-RU" smtClean="0"/>
              <a:pPr/>
              <a:t>24.04.2023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E804-6D47-4F65-BFF7-982223142E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7E35-58DF-477E-863E-B775EE4E3EBE}" type="datetimeFigureOut">
              <a:rPr lang="ru-RU" smtClean="0"/>
              <a:pPr/>
              <a:t>24.04.2023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E804-6D47-4F65-BFF7-982223142E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7E35-58DF-477E-863E-B775EE4E3EBE}" type="datetimeFigureOut">
              <a:rPr lang="ru-RU" smtClean="0"/>
              <a:pPr/>
              <a:t>24.04.2023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E804-6D47-4F65-BFF7-982223142E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7E35-58DF-477E-863E-B775EE4E3EBE}" type="datetimeFigureOut">
              <a:rPr lang="ru-RU" smtClean="0"/>
              <a:pPr/>
              <a:t>24.04.2023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E804-6D47-4F65-BFF7-982223142E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7E35-58DF-477E-863E-B775EE4E3EBE}" type="datetimeFigureOut">
              <a:rPr lang="ru-RU" smtClean="0"/>
              <a:pPr/>
              <a:t>24.04.2023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E804-6D47-4F65-BFF7-982223142E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7E35-58DF-477E-863E-B775EE4E3EBE}" type="datetimeFigureOut">
              <a:rPr lang="ru-RU" smtClean="0"/>
              <a:pPr/>
              <a:t>24.04.2023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E804-6D47-4F65-BFF7-982223142E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7E35-58DF-477E-863E-B775EE4E3EBE}" type="datetimeFigureOut">
              <a:rPr lang="ru-RU" smtClean="0"/>
              <a:pPr/>
              <a:t>24.04.2023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E804-6D47-4F65-BFF7-982223142E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7E35-58DF-477E-863E-B775EE4E3EBE}" type="datetimeFigureOut">
              <a:rPr lang="ru-RU" smtClean="0"/>
              <a:pPr/>
              <a:t>24.04.2023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E804-6D47-4F65-BFF7-982223142E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7E35-58DF-477E-863E-B775EE4E3EBE}" type="datetimeFigureOut">
              <a:rPr lang="ru-RU" smtClean="0"/>
              <a:pPr/>
              <a:t>24.04.2023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E804-6D47-4F65-BFF7-982223142E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7E35-58DF-477E-863E-B775EE4E3EBE}" type="datetimeFigureOut">
              <a:rPr lang="ru-RU" smtClean="0"/>
              <a:pPr/>
              <a:t>24.04.2023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E804-6D47-4F65-BFF7-982223142E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7E35-58DF-477E-863E-B775EE4E3EBE}" type="datetimeFigureOut">
              <a:rPr lang="ru-RU" smtClean="0"/>
              <a:pPr/>
              <a:t>24.04.2023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A08E804-6D47-4F65-BFF7-982223142E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40000"/>
                <a:satMod val="250000"/>
              </a:schemeClr>
            </a:gs>
            <a:gs pos="9000">
              <a:schemeClr val="accent1">
                <a:tint val="52000"/>
                <a:satMod val="300000"/>
              </a:schemeClr>
            </a:gs>
            <a:gs pos="50000">
              <a:schemeClr val="accent1">
                <a:shade val="20000"/>
                <a:satMod val="300000"/>
              </a:schemeClr>
            </a:gs>
            <a:gs pos="79000">
              <a:schemeClr val="accent1">
                <a:tint val="52000"/>
                <a:satMod val="300000"/>
              </a:schemeClr>
            </a:gs>
            <a:gs pos="100000">
              <a:schemeClr val="accent1">
                <a:tint val="40000"/>
                <a:satMod val="2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447E35-58DF-477E-863E-B775EE4E3EBE}" type="datetimeFigureOut">
              <a:rPr lang="ru-RU" smtClean="0"/>
              <a:pPr/>
              <a:t>24.04.2023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08E804-6D47-4F65-BFF7-982223142E5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158" y="3286124"/>
            <a:ext cx="42148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Bookman Old Style" pitchFamily="18" charset="0"/>
                <a:cs typeface="Arial" pitchFamily="34" charset="0"/>
              </a:rPr>
              <a:t>Афанасьева Виктория Геннадиевна </a:t>
            </a:r>
          </a:p>
          <a:p>
            <a:r>
              <a:rPr lang="ru-RU" sz="1600" b="1" dirty="0" smtClean="0">
                <a:latin typeface="Bookman Old Style" pitchFamily="18" charset="0"/>
                <a:cs typeface="Arial" pitchFamily="34" charset="0"/>
              </a:rPr>
              <a:t>старший педагог </a:t>
            </a:r>
          </a:p>
          <a:p>
            <a:r>
              <a:rPr lang="ru-RU" sz="1600" b="1" dirty="0" smtClean="0">
                <a:latin typeface="Bookman Old Style" pitchFamily="18" charset="0"/>
                <a:cs typeface="Arial" pitchFamily="34" charset="0"/>
              </a:rPr>
              <a:t>высшей </a:t>
            </a:r>
            <a:r>
              <a:rPr lang="ru-RU" sz="1600" b="1" dirty="0" smtClean="0">
                <a:latin typeface="Bookman Old Style" pitchFamily="18" charset="0"/>
                <a:cs typeface="Arial" pitchFamily="34" charset="0"/>
              </a:rPr>
              <a:t>квалификационной категории</a:t>
            </a:r>
          </a:p>
          <a:p>
            <a:r>
              <a:rPr lang="ru-RU" sz="1600" b="1" dirty="0" smtClean="0">
                <a:latin typeface="Bookman Old Style" pitchFamily="18" charset="0"/>
                <a:cs typeface="Arial" pitchFamily="34" charset="0"/>
              </a:rPr>
              <a:t>Открытой Юридической школы «Ваше право» муниципального бюджетного учреждения </a:t>
            </a:r>
            <a:r>
              <a:rPr lang="ru-RU" sz="1600" b="1" dirty="0" smtClean="0">
                <a:latin typeface="Bookman Old Style" pitchFamily="18" charset="0"/>
                <a:cs typeface="Arial" pitchFamily="34" charset="0"/>
              </a:rPr>
              <a:t>дополнительного образования</a:t>
            </a:r>
          </a:p>
          <a:p>
            <a:r>
              <a:rPr lang="ru-RU" sz="1600" b="1" dirty="0" smtClean="0">
                <a:latin typeface="Bookman Old Style" pitchFamily="18" charset="0"/>
                <a:cs typeface="Arial" pitchFamily="34" charset="0"/>
              </a:rPr>
              <a:t>«Дворец </a:t>
            </a:r>
            <a:r>
              <a:rPr lang="ru-RU" sz="1600" b="1" dirty="0" smtClean="0">
                <a:latin typeface="Bookman Old Style" pitchFamily="18" charset="0"/>
                <a:cs typeface="Arial" pitchFamily="34" charset="0"/>
              </a:rPr>
              <a:t>детского</a:t>
            </a:r>
          </a:p>
          <a:p>
            <a:r>
              <a:rPr lang="ru-RU" sz="1600" b="1" dirty="0" smtClean="0">
                <a:latin typeface="Bookman Old Style" pitchFamily="18" charset="0"/>
                <a:cs typeface="Arial" pitchFamily="34" charset="0"/>
              </a:rPr>
              <a:t> и юношеского творчества»  </a:t>
            </a:r>
          </a:p>
          <a:p>
            <a:r>
              <a:rPr lang="ru-RU" sz="1600" b="1" dirty="0" smtClean="0">
                <a:latin typeface="Bookman Old Style" pitchFamily="18" charset="0"/>
                <a:cs typeface="Arial" pitchFamily="34" charset="0"/>
              </a:rPr>
              <a:t>городского округа город Октябрьский Республики Башкортостан</a:t>
            </a:r>
            <a:endParaRPr lang="ru-RU" sz="1600" dirty="0" smtClean="0">
              <a:latin typeface="Bookman Old Style" pitchFamily="18" charset="0"/>
            </a:endParaRPr>
          </a:p>
          <a:p>
            <a:endParaRPr lang="ru-RU" sz="1600" b="1" dirty="0" smtClean="0">
              <a:latin typeface="Bookman Old Style" pitchFamily="18" charset="0"/>
              <a:cs typeface="Arial" pitchFamily="34" charset="0"/>
            </a:endParaRPr>
          </a:p>
          <a:p>
            <a:endParaRPr lang="ru-RU" sz="1600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428736"/>
            <a:ext cx="9323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Bookman Old Style" pitchFamily="18" charset="0"/>
                <a:cs typeface="Arial" pitchFamily="34" charset="0"/>
              </a:rPr>
              <a:t>НОМИНАЦИЯ КОНКУРСА</a:t>
            </a:r>
          </a:p>
          <a:p>
            <a:pPr algn="ctr"/>
            <a:r>
              <a:rPr lang="ru-RU" sz="1600" b="1" dirty="0" smtClean="0">
                <a:latin typeface="Bookman Old Style" pitchFamily="18" charset="0"/>
                <a:cs typeface="Arial" pitchFamily="34" charset="0"/>
              </a:rPr>
              <a:t>«ГУМАНИТАРНЫЕ НАУКИ И ТЕХНОЛОГИИ» 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4" y="1928802"/>
            <a:ext cx="89296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Bookman Old Style" pitchFamily="18" charset="0"/>
                <a:cs typeface="Arial" pitchFamily="34" charset="0"/>
              </a:rPr>
              <a:t>ОБРАЗОВАТЕЛЬНАЯ ПРАКТИКА ДОПОЛНИТЕЛЬНОЙ ОБЩЕОБРАЗОВАТЕЛЬНОЙ ОБЩЕРАЗВИВАЮЩЕЙ ПРОГРАММЫ </a:t>
            </a:r>
          </a:p>
          <a:p>
            <a:pPr algn="ctr"/>
            <a:r>
              <a:rPr lang="ru-RU" sz="1600" b="1" dirty="0" smtClean="0">
                <a:latin typeface="Bookman Old Style" pitchFamily="18" charset="0"/>
                <a:cs typeface="Arial" pitchFamily="34" charset="0"/>
              </a:rPr>
              <a:t>СОЦИАЛЬНО – ГУМАНИТАРНОЙ НАПРАВЛЕННОСТИ</a:t>
            </a:r>
          </a:p>
          <a:p>
            <a:pPr algn="ctr"/>
            <a:r>
              <a:rPr lang="ru-RU" sz="1600" b="1" dirty="0" smtClean="0">
                <a:latin typeface="Bookman Old Style" pitchFamily="18" charset="0"/>
                <a:cs typeface="Arial" pitchFamily="34" charset="0"/>
              </a:rPr>
              <a:t> «УГОЛОВНО –ПРАВОВОЙ БАЗИС»</a:t>
            </a:r>
            <a:endParaRPr lang="ru-RU" sz="1600" b="1" dirty="0">
              <a:latin typeface="Bookman Old Style" pitchFamily="18" charset="0"/>
            </a:endParaRPr>
          </a:p>
        </p:txBody>
      </p:sp>
      <p:pic>
        <p:nvPicPr>
          <p:cNvPr id="8" name="Picture 4" descr="C:\Users\1\Desktop\Рисунок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214290"/>
            <a:ext cx="785819" cy="78581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54273" name="Picture 1" descr="C:\Users\1\Desktop\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4451350" cy="267969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142852"/>
            <a:ext cx="78581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Bookman Old Style" pitchFamily="18" charset="0"/>
                <a:cs typeface="Arial" pitchFamily="34" charset="0"/>
              </a:rPr>
              <a:t>ВСЕРОССИЙСКИЙ КОНКУРС ОБРАЗОВАТЕЛЬНЫХ ПРАКТИК ПО ОБНОВЛЕНИЮ СОДЕРЖАНИЯ И ТЕХНОЛОГИЙ ДОПОЛНИТЕЛЬНОГО ОБРАЗОВАНИЯ В СООТВЕТСТВИИ С ПРИОРИТЕТНЫМИ НАПРАВЛЕНИЯМИ,  </a:t>
            </a:r>
            <a:r>
              <a:rPr lang="ru-RU" sz="1400" b="1" dirty="0" smtClean="0">
                <a:latin typeface="Bookman Old Style" pitchFamily="18" charset="0"/>
                <a:cs typeface="Arial" pitchFamily="34" charset="0"/>
              </a:rPr>
              <a:t>В ТОМ </a:t>
            </a:r>
            <a:r>
              <a:rPr lang="ru-RU" sz="1400" b="1" dirty="0" smtClean="0">
                <a:latin typeface="Bookman Old Style" pitchFamily="18" charset="0"/>
                <a:cs typeface="Arial" pitchFamily="34" charset="0"/>
              </a:rPr>
              <a:t>ЧИСЛЕ КАНИКУЛЯРНЫХ </a:t>
            </a:r>
            <a:r>
              <a:rPr lang="ru-RU" sz="1400" b="1" dirty="0" smtClean="0">
                <a:latin typeface="Bookman Old Style" pitchFamily="18" charset="0"/>
                <a:cs typeface="Arial" pitchFamily="34" charset="0"/>
              </a:rPr>
              <a:t>ПРОФОРИЕНТАЦИАННЫХ  </a:t>
            </a:r>
            <a:r>
              <a:rPr lang="ru-RU" sz="1400" b="1" dirty="0" smtClean="0">
                <a:latin typeface="Bookman Old Style" pitchFamily="18" charset="0"/>
                <a:cs typeface="Arial" pitchFamily="34" charset="0"/>
              </a:rPr>
              <a:t>ШКОЛ, ОРГАНИЗОВАННЫХ ОБРАЗОВАТЕЛЬНЫМИ ОРГАНИЗАЦИЯМИ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28596" y="1000108"/>
            <a:ext cx="3786214" cy="571504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0034" y="214290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ОБРАЗОВАТЕЛЬНЫЕ ДОСТИЖЕНИЯ ОБУЧАЮЩИХСЯ ПО РЕЗУЛЬТАТАМ ПРИМЕНЕНИЯ МЕТОДИК И ТЕХНОЛОГИЙ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5500702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Bookman Old Style" pitchFamily="18" charset="0"/>
                <a:ea typeface="Times New Roman" pitchFamily="18" charset="0"/>
                <a:cs typeface="Calibri" pitchFamily="34" charset="0"/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1000108"/>
            <a:ext cx="4572000" cy="3323987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Bookman Old Style" pitchFamily="18" charset="0"/>
              </a:rPr>
              <a:t>Результат образовательной практики заключается в том, обучающиеся  проявляют познавательную активность, стремление к самостоятельной работе,  профессиональное самоопределение, поступление в ССУЗы, ВУЗы по специальности</a:t>
            </a:r>
          </a:p>
          <a:p>
            <a:r>
              <a:rPr lang="ru-RU" sz="1400" dirty="0" smtClean="0">
                <a:latin typeface="Bookman Old Style" pitchFamily="18" charset="0"/>
              </a:rPr>
              <a:t>«Юриспруденция»,</a:t>
            </a:r>
          </a:p>
          <a:p>
            <a:r>
              <a:rPr lang="ru-RU" sz="1400" dirty="0" smtClean="0">
                <a:latin typeface="Bookman Old Style" pitchFamily="18" charset="0"/>
              </a:rPr>
              <a:t>либо профильные</a:t>
            </a:r>
          </a:p>
          <a:p>
            <a:r>
              <a:rPr lang="ru-RU" sz="1400" dirty="0" smtClean="0">
                <a:latin typeface="Bookman Old Style" pitchFamily="18" charset="0"/>
              </a:rPr>
              <a:t>ВУЗы </a:t>
            </a:r>
          </a:p>
          <a:p>
            <a:r>
              <a:rPr lang="ru-RU" sz="1400" dirty="0" smtClean="0">
                <a:latin typeface="Bookman Old Style" pitchFamily="18" charset="0"/>
              </a:rPr>
              <a:t>правоохранительных органов.  Также выпускники</a:t>
            </a:r>
          </a:p>
          <a:p>
            <a:r>
              <a:rPr lang="ru-RU" sz="1400" dirty="0" smtClean="0">
                <a:latin typeface="Bookman Old Style" pitchFamily="18" charset="0"/>
              </a:rPr>
              <a:t>служат в различных</a:t>
            </a:r>
          </a:p>
          <a:p>
            <a:r>
              <a:rPr lang="ru-RU" sz="1400" dirty="0" smtClean="0">
                <a:latin typeface="Bookman Old Style" pitchFamily="18" charset="0"/>
              </a:rPr>
              <a:t>Службах</a:t>
            </a:r>
          </a:p>
          <a:p>
            <a:r>
              <a:rPr lang="ru-RU" sz="1400" dirty="0" smtClean="0">
                <a:latin typeface="Bookman Old Style" pitchFamily="18" charset="0"/>
              </a:rPr>
              <a:t>правоохранительных органах, прокуратуре, суде, ФСБ РФ.</a:t>
            </a:r>
            <a:endParaRPr lang="ru-RU" sz="1400" dirty="0">
              <a:latin typeface="Bookman Old Style" pitchFamily="18" charset="0"/>
            </a:endParaRPr>
          </a:p>
        </p:txBody>
      </p:sp>
      <p:pic>
        <p:nvPicPr>
          <p:cNvPr id="2050" name="Picture 2" descr="C:\Users\1\Desktop\Конкурс образоательных практик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429132"/>
            <a:ext cx="2000264" cy="2214579"/>
          </a:xfrm>
          <a:prstGeom prst="rect">
            <a:avLst/>
          </a:prstGeom>
          <a:noFill/>
          <a:ln>
            <a:solidFill>
              <a:srgbClr val="00206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13" name="image7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929322" y="4286256"/>
            <a:ext cx="1928826" cy="230987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2051" name="Picture 3" descr="C:\Users\1\Desktop\Конкурс образоательных практик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1846" y="4214818"/>
            <a:ext cx="1762154" cy="2286016"/>
          </a:xfrm>
          <a:prstGeom prst="rect">
            <a:avLst/>
          </a:prstGeom>
          <a:noFill/>
          <a:ln>
            <a:solidFill>
              <a:srgbClr val="00206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2052" name="Picture 4" descr="C:\Users\1\Desktop\Конкурс образоательных практик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143116"/>
            <a:ext cx="2428892" cy="171451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6" name="Picture 2" descr="C:\Users\1\Desktop\Конкурс образоательных практик\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357694"/>
            <a:ext cx="1643074" cy="114300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6" name="Picture 2" descr="C:\Users\1\Desktop\Конкурс образоательных практик\ил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5072074"/>
            <a:ext cx="1714480" cy="164307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1028" name="Picture 4" descr="C:\Users\1\Desktop\Конкурс образоательных практик\диплом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5572140"/>
            <a:ext cx="3500462" cy="105250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9" name="Picture 5" descr="C:\Users\1\Desktop\Конкурс образоательных практик\свид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7422" y="4357694"/>
            <a:ext cx="1643074" cy="11239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500034" y="1000108"/>
            <a:ext cx="36433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solidFill>
                  <a:srgbClr val="000000"/>
                </a:solidFill>
                <a:latin typeface="Bookman Old Style" pitchFamily="18" charset="0"/>
                <a:cs typeface="Calibri" pitchFamily="34" charset="0"/>
              </a:rPr>
              <a:t>Потенциал развития образовательной практики</a:t>
            </a:r>
            <a:r>
              <a:rPr lang="ru-RU" sz="1400" dirty="0" smtClean="0">
                <a:solidFill>
                  <a:srgbClr val="000000"/>
                </a:solidFill>
                <a:latin typeface="Bookman Old Style" pitchFamily="18" charset="0"/>
                <a:cs typeface="Calibri" pitchFamily="34" charset="0"/>
              </a:rPr>
              <a:t> Образовательная практика «Уголовно – правовой базис» востребована. Ежегодно проходит обучение 60 обучающихся в возрасте 13 -17 лет. Заключено соглашение о сетевом взаимодействии с МБОУ «СОШ № 22». Планирую на следующий год заключить еще 2 соглашения о сетевом взаимодействии и соглашение о межведомственном взаимодействии с прокуратурой РФ.  В этом году планирую расширить программу до двух лет.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04" y="214290"/>
            <a:ext cx="5929354" cy="500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Calibri" pitchFamily="34" charset="0"/>
              </a:rPr>
              <a:t>Цель и задачи образовательной практики «Уголовно – правовой базис» 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1214422"/>
            <a:ext cx="3929090" cy="2286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3929066"/>
            <a:ext cx="3929090" cy="250033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 smtClean="0">
                <a:solidFill>
                  <a:srgbClr val="002060"/>
                </a:solidFill>
                <a:latin typeface="Bookman Old Style" pitchFamily="18" charset="0"/>
              </a:rPr>
              <a:t>Задачи: личностные (воспитательные):</a:t>
            </a:r>
            <a:endParaRPr lang="ru-RU" sz="1200" u="sng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  <a:t>- воспитание гражданственности, патриотизма, активной жизненной позиции;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  <a:t>- воспитание высоко духовно-нравственных качеств и нормы поведения;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  <a:t>- осуществление поиска эффективных форм воспитательной и культурно -досуговой деятельности;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Calibri" pitchFamily="34" charset="0"/>
              </a:rPr>
              <a:t>- внедрение в среду обучающихся практику толерантного поведения; </a:t>
            </a:r>
            <a:endParaRPr lang="ru-RU" sz="1200" dirty="0" smtClean="0">
              <a:solidFill>
                <a:srgbClr val="002060"/>
              </a:solidFill>
              <a:latin typeface="Bookman Old Style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Calibri" pitchFamily="34" charset="0"/>
              </a:rPr>
              <a:t>воспитание законопослушных граждан.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200" dirty="0" smtClean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857628"/>
            <a:ext cx="4071966" cy="26432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 smtClean="0">
                <a:solidFill>
                  <a:srgbClr val="002060"/>
                </a:solidFill>
                <a:latin typeface="Bookman Old Style" pitchFamily="18" charset="0"/>
              </a:rPr>
              <a:t>Задачи: метапредметные (развивающие):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  <a:t>- способствование формированию культуры правовых отношений;</a:t>
            </a:r>
            <a:b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  <a:t>- развитие правовой грамотности и правосознания;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  <a:t>- создание условий для развития творческих способностей, лидерских качеств;</a:t>
            </a:r>
            <a:endParaRPr lang="ru-RU" sz="12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Calibri" pitchFamily="34" charset="0"/>
              </a:rPr>
              <a:t> формирование у обучающихся правовой культуры и правового воспитания, установок признания и соблюдения прав и свобод человека, соблюдение законов;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Calibri" pitchFamily="34" charset="0"/>
              </a:rPr>
              <a:t> отработка навыков безопасного поведения в различных экстремальных ситуациях.</a:t>
            </a:r>
            <a:endParaRPr lang="ru-RU" sz="12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600" dirty="0" smtClean="0">
              <a:solidFill>
                <a:srgbClr val="002060"/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2226" name="Picture 2" descr="C:\Users\1\Desktop\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1" y="142852"/>
            <a:ext cx="1000131" cy="92869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929190" y="1285860"/>
            <a:ext cx="38576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 smtClean="0">
                <a:solidFill>
                  <a:srgbClr val="002060"/>
                </a:solidFill>
                <a:latin typeface="Bookman Old Style" pitchFamily="18" charset="0"/>
              </a:rPr>
              <a:t>Задачи: предметные (обучающие):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  <a:t>- уяснение основных определений и понятий уголовного права, </a:t>
            </a:r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  <a:t>видов </a:t>
            </a:r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  <a:t>преступлений и неотвратимости наказания; 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  <a:t>- применение знания законодательства при решении ситуационных задач;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  <a:t>- углубление системных теоретических знаний уголовного и других отраслей права;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Bookman Old Style" pitchFamily="18" charset="0"/>
              </a:rPr>
              <a:t> - овладение категориями, понятиями и терминами Общей и Особенной части уголовного права, их толкованием.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142984"/>
            <a:ext cx="4071966" cy="250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Цель </a:t>
            </a:r>
            <a:r>
              <a:rPr lang="ru-RU" sz="1200" b="1" u="sng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b="1" u="sng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программы</a:t>
            </a:r>
            <a:r>
              <a:rPr lang="ru-RU" sz="12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- формирование </a:t>
            </a:r>
            <a:r>
              <a:rPr lang="ru-RU" sz="1200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 обучающихся правосознания, ответственности, уважение к закону, развитие ответственности, честности, самостоятельности, а </a:t>
            </a:r>
            <a:r>
              <a:rPr lang="ru-RU" sz="1200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также способность к </a:t>
            </a:r>
            <a:r>
              <a:rPr lang="ru-RU" sz="1200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решению жизненных ситуаций и проблем законными способами. Воспитать высокие духовно-нравственные качества и нормы поведения, профилактика преступности несовершеннолетних. Знакомство обучающихся с многочисленными профессиями специальности юриспруденция, что содействует в выборе профессии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</a:t>
            </a:r>
            <a:endParaRPr lang="ru-RU" dirty="0" smtClean="0">
              <a:solidFill>
                <a:schemeClr val="tx1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0"/>
            <a:ext cx="6929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Bookman Old Style" pitchFamily="18" charset="0"/>
                <a:cs typeface="Calibri" pitchFamily="34" charset="0"/>
              </a:rPr>
              <a:t>ПАНЕЛЬ МЕТОДИК И ТЕХНОЛОГИЙ ОБРАЗОВАТЕЛЬНОЙ ПРАКТИКИ «УГОЛОВНО – ПРАВОВОЙ БАЗИС»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85720" y="714356"/>
            <a:ext cx="2000264" cy="135732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Технология развивающего обучения</a:t>
            </a:r>
            <a:endParaRPr lang="ru-RU" sz="1600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85720" y="2214554"/>
            <a:ext cx="2000264" cy="1357322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Здоровьесбере-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гающие технологии</a:t>
            </a:r>
            <a:endParaRPr lang="ru-RU" sz="1600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85720" y="3714752"/>
            <a:ext cx="2000264" cy="135732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Лекционно-семинарская зачетная система обучения</a:t>
            </a:r>
            <a:endParaRPr lang="ru-RU" sz="1600" dirty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500298" y="714356"/>
            <a:ext cx="2000264" cy="135732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Проблемное  обучение</a:t>
            </a:r>
            <a:endParaRPr lang="ru-RU" sz="1600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2500298" y="2214554"/>
            <a:ext cx="2000264" cy="1357322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Bookman Old Style" pitchFamily="18" charset="0"/>
              </a:rPr>
              <a:t>Информационно – коммуникацион-ные технологии</a:t>
            </a:r>
            <a:endParaRPr lang="ru-RU" sz="15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85720" y="5214950"/>
            <a:ext cx="2000264" cy="1357322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Технология общественных ресурсов (экскурсии, встречи)</a:t>
            </a: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2500298" y="3714752"/>
            <a:ext cx="2000264" cy="135732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Проектная технология</a:t>
            </a:r>
            <a:endParaRPr lang="ru-RU" sz="1600" dirty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6929454" y="3714752"/>
            <a:ext cx="2000264" cy="135732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Технология дистанцион-ного обучения</a:t>
            </a: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4714876" y="3714752"/>
            <a:ext cx="2000264" cy="135732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Исследователь-ские методы в обучении</a:t>
            </a:r>
          </a:p>
          <a:p>
            <a:endParaRPr lang="ru-RU" sz="1600" dirty="0" smtClean="0"/>
          </a:p>
          <a:p>
            <a:pPr algn="ctr"/>
            <a:endParaRPr lang="ru-RU" sz="1600" dirty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6929454" y="2214554"/>
            <a:ext cx="2000264" cy="1357322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Технология блочно - модульного  обучения</a:t>
            </a:r>
            <a:endParaRPr lang="ru-RU" sz="16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4714876" y="2214554"/>
            <a:ext cx="2000264" cy="1357322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Игровые технологии</a:t>
            </a: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6929454" y="714356"/>
            <a:ext cx="2000264" cy="135732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Коллективное   обучение</a:t>
            </a:r>
            <a:endParaRPr lang="ru-RU" sz="1600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4714876" y="714356"/>
            <a:ext cx="2000264" cy="135732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Исследователь-ские методы 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обучения</a:t>
            </a:r>
            <a:endParaRPr lang="ru-RU" sz="1600" dirty="0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6929454" y="5214950"/>
            <a:ext cx="2000264" cy="1357322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Личностно 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– ориентирован-ное обучение</a:t>
            </a: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714876" y="5214950"/>
            <a:ext cx="2000264" cy="1357322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Технология решения ситуационных задач</a:t>
            </a:r>
            <a:endParaRPr lang="ru-RU" sz="1600" dirty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2500298" y="5214950"/>
            <a:ext cx="2000264" cy="1357322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Технология развития «критического мышления»</a:t>
            </a:r>
            <a:endParaRPr lang="ru-RU" sz="1600" dirty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2285984" y="1285860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узел 23"/>
          <p:cNvSpPr/>
          <p:nvPr/>
        </p:nvSpPr>
        <p:spPr>
          <a:xfrm>
            <a:off x="4500562" y="5643578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узел 24"/>
          <p:cNvSpPr/>
          <p:nvPr/>
        </p:nvSpPr>
        <p:spPr>
          <a:xfrm>
            <a:off x="2285984" y="5643578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узел 25"/>
          <p:cNvSpPr/>
          <p:nvPr/>
        </p:nvSpPr>
        <p:spPr>
          <a:xfrm>
            <a:off x="6715140" y="1214422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2285984" y="4214818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узел 27"/>
          <p:cNvSpPr/>
          <p:nvPr/>
        </p:nvSpPr>
        <p:spPr>
          <a:xfrm>
            <a:off x="6715140" y="2714620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Блок-схема: узел 28"/>
          <p:cNvSpPr/>
          <p:nvPr/>
        </p:nvSpPr>
        <p:spPr>
          <a:xfrm>
            <a:off x="2285984" y="2786058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лок-схема: узел 29"/>
          <p:cNvSpPr/>
          <p:nvPr/>
        </p:nvSpPr>
        <p:spPr>
          <a:xfrm>
            <a:off x="4500562" y="1285860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Блок-схема: узел 30"/>
          <p:cNvSpPr/>
          <p:nvPr/>
        </p:nvSpPr>
        <p:spPr>
          <a:xfrm>
            <a:off x="4500562" y="2786058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Блок-схема: узел 32"/>
          <p:cNvSpPr/>
          <p:nvPr/>
        </p:nvSpPr>
        <p:spPr>
          <a:xfrm>
            <a:off x="6715140" y="5643578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Блок-схема: узел 33"/>
          <p:cNvSpPr/>
          <p:nvPr/>
        </p:nvSpPr>
        <p:spPr>
          <a:xfrm>
            <a:off x="6715140" y="4143380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Блок-схема: узел 34"/>
          <p:cNvSpPr/>
          <p:nvPr/>
        </p:nvSpPr>
        <p:spPr>
          <a:xfrm>
            <a:off x="4500562" y="4143380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Блок-схема: знак завершения 38"/>
          <p:cNvSpPr/>
          <p:nvPr/>
        </p:nvSpPr>
        <p:spPr>
          <a:xfrm rot="5400000">
            <a:off x="3428991" y="2071679"/>
            <a:ext cx="142877" cy="14287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Блок-схема: знак завершения 39"/>
          <p:cNvSpPr/>
          <p:nvPr/>
        </p:nvSpPr>
        <p:spPr>
          <a:xfrm rot="5400000">
            <a:off x="5643569" y="2071679"/>
            <a:ext cx="142877" cy="14287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Блок-схема: знак завершения 40"/>
          <p:cNvSpPr/>
          <p:nvPr/>
        </p:nvSpPr>
        <p:spPr>
          <a:xfrm rot="5400000">
            <a:off x="5643569" y="3571877"/>
            <a:ext cx="142877" cy="14287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Блок-схема: знак завершения 41"/>
          <p:cNvSpPr/>
          <p:nvPr/>
        </p:nvSpPr>
        <p:spPr>
          <a:xfrm rot="5400000">
            <a:off x="7858147" y="2071679"/>
            <a:ext cx="142877" cy="14287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Блок-схема: знак завершения 42"/>
          <p:cNvSpPr/>
          <p:nvPr/>
        </p:nvSpPr>
        <p:spPr>
          <a:xfrm rot="5400000">
            <a:off x="1214413" y="5072075"/>
            <a:ext cx="142877" cy="14287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Блок-схема: знак завершения 43"/>
          <p:cNvSpPr/>
          <p:nvPr/>
        </p:nvSpPr>
        <p:spPr>
          <a:xfrm rot="5400000">
            <a:off x="3428991" y="5072075"/>
            <a:ext cx="142877" cy="14287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Блок-схема: знак завершения 44"/>
          <p:cNvSpPr/>
          <p:nvPr/>
        </p:nvSpPr>
        <p:spPr>
          <a:xfrm rot="5400000">
            <a:off x="3428991" y="3571877"/>
            <a:ext cx="142877" cy="14287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Блок-схема: знак завершения 45"/>
          <p:cNvSpPr/>
          <p:nvPr/>
        </p:nvSpPr>
        <p:spPr>
          <a:xfrm rot="5400000">
            <a:off x="1214413" y="3571877"/>
            <a:ext cx="142877" cy="14287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Блок-схема: знак завершения 46"/>
          <p:cNvSpPr/>
          <p:nvPr/>
        </p:nvSpPr>
        <p:spPr>
          <a:xfrm rot="5400000">
            <a:off x="5643569" y="5072075"/>
            <a:ext cx="142877" cy="14287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Блок-схема: знак завершения 47"/>
          <p:cNvSpPr/>
          <p:nvPr/>
        </p:nvSpPr>
        <p:spPr>
          <a:xfrm rot="5400000">
            <a:off x="1214413" y="2071678"/>
            <a:ext cx="142877" cy="14287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Блок-схема: знак завершения 48"/>
          <p:cNvSpPr/>
          <p:nvPr/>
        </p:nvSpPr>
        <p:spPr>
          <a:xfrm rot="5400000">
            <a:off x="7858148" y="3571877"/>
            <a:ext cx="142877" cy="14287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Блок-схема: знак завершения 49"/>
          <p:cNvSpPr/>
          <p:nvPr/>
        </p:nvSpPr>
        <p:spPr>
          <a:xfrm rot="5400000">
            <a:off x="7858148" y="5072075"/>
            <a:ext cx="142877" cy="14287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214422"/>
            <a:ext cx="3571900" cy="342902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14290"/>
            <a:ext cx="8501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Bookman Old Style" pitchFamily="18" charset="0"/>
              </a:rPr>
              <a:t>ОПИСАНИЕ МЕТОДОВ И ТЕХНОЛОГИЙ ОБРАЗОВАТЕЛЬНОЙ ПРАКТИКИ </a:t>
            </a: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«УГОЛОВНО – ПРАВОВОЙ БАЗИС»</a:t>
            </a:r>
          </a:p>
        </p:txBody>
      </p:sp>
      <p:pic>
        <p:nvPicPr>
          <p:cNvPr id="5" name="Picture 4" descr="C:\Users\1\Desktop\Рисунок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00042"/>
            <a:ext cx="785819" cy="78581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929058" y="1500174"/>
            <a:ext cx="5000660" cy="3077766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endParaRPr lang="ru-RU" sz="1200" b="1" u="sng" dirty="0" smtClean="0">
              <a:latin typeface="Bookman Old Style" pitchFamily="18" charset="0"/>
            </a:endParaRPr>
          </a:p>
          <a:p>
            <a:pPr algn="just"/>
            <a:r>
              <a:rPr lang="ru-RU" sz="1200" b="1" u="sng" dirty="0" smtClean="0">
                <a:latin typeface="Bookman Old Style" pitchFamily="18" charset="0"/>
              </a:rPr>
              <a:t>Технология </a:t>
            </a:r>
            <a:r>
              <a:rPr lang="ru-RU" sz="1200" b="1" u="sng" dirty="0" smtClean="0">
                <a:latin typeface="Bookman Old Style" pitchFamily="18" charset="0"/>
              </a:rPr>
              <a:t>общественных ресурсов</a:t>
            </a:r>
            <a:r>
              <a:rPr lang="ru-RU" sz="1200" dirty="0" smtClean="0">
                <a:latin typeface="Bookman Old Style" pitchFamily="18" charset="0"/>
              </a:rPr>
              <a:t>. Встречи с интересными людьми, специалистами в различных сферах жизни общества, которых можно пригласить для участия в занятии или организовать встречу с ними на их рабочем месте либо в других условиях, приближенных к реальным. Помогает преодолеть замкнутый характер образования и доминирование традиционных методов обучения и воспитания; связать теорию с </a:t>
            </a:r>
            <a:r>
              <a:rPr lang="ru-RU" sz="1200" dirty="0" smtClean="0">
                <a:latin typeface="Bookman Old Style" pitchFamily="18" charset="0"/>
              </a:rPr>
              <a:t>практикой; получить </a:t>
            </a:r>
            <a:r>
              <a:rPr lang="ru-RU" sz="1200" dirty="0" smtClean="0">
                <a:latin typeface="Bookman Old Style" pitchFamily="18" charset="0"/>
              </a:rPr>
              <a:t>эмоциональный </a:t>
            </a:r>
            <a:r>
              <a:rPr lang="ru-RU" sz="1200" dirty="0" smtClean="0">
                <a:latin typeface="Bookman Old Style" pitchFamily="18" charset="0"/>
              </a:rPr>
              <a:t>заряд</a:t>
            </a:r>
            <a:r>
              <a:rPr lang="ru-RU" sz="1200" dirty="0" smtClean="0">
                <a:latin typeface="Bookman Old Style" pitchFamily="18" charset="0"/>
              </a:rPr>
              <a:t>, вызвать живой </a:t>
            </a:r>
            <a:r>
              <a:rPr lang="ru-RU" sz="1200" dirty="0" smtClean="0">
                <a:latin typeface="Bookman Old Style" pitchFamily="18" charset="0"/>
              </a:rPr>
              <a:t>интерес </a:t>
            </a:r>
            <a:r>
              <a:rPr lang="ru-RU" sz="1200" dirty="0" smtClean="0">
                <a:latin typeface="Bookman Old Style" pitchFamily="18" charset="0"/>
              </a:rPr>
              <a:t>к </a:t>
            </a:r>
            <a:r>
              <a:rPr lang="ru-RU" sz="1200" dirty="0" smtClean="0">
                <a:latin typeface="Bookman Old Style" pitchFamily="18" charset="0"/>
              </a:rPr>
              <a:t>учебной деятельности</a:t>
            </a:r>
            <a:r>
              <a:rPr lang="ru-RU" sz="1200" dirty="0" smtClean="0">
                <a:latin typeface="Bookman Old Style" pitchFamily="18" charset="0"/>
              </a:rPr>
              <a:t>; обогатить </a:t>
            </a:r>
            <a:r>
              <a:rPr lang="ru-RU" sz="1200" dirty="0" smtClean="0">
                <a:latin typeface="Bookman Old Style" pitchFamily="18" charset="0"/>
              </a:rPr>
              <a:t>внутренний </a:t>
            </a:r>
            <a:r>
              <a:rPr lang="ru-RU" sz="1200" dirty="0" smtClean="0">
                <a:latin typeface="Bookman Old Style" pitchFamily="18" charset="0"/>
              </a:rPr>
              <a:t>мир, </a:t>
            </a:r>
            <a:r>
              <a:rPr lang="ru-RU" sz="1200" dirty="0" smtClean="0">
                <a:latin typeface="Bookman Old Style" pitchFamily="18" charset="0"/>
              </a:rPr>
              <a:t>познакомить </a:t>
            </a:r>
            <a:r>
              <a:rPr lang="ru-RU" sz="1200" dirty="0" smtClean="0">
                <a:latin typeface="Bookman Old Style" pitchFamily="18" charset="0"/>
              </a:rPr>
              <a:t>с уникальным </a:t>
            </a:r>
            <a:r>
              <a:rPr lang="ru-RU" sz="1200" dirty="0" smtClean="0">
                <a:latin typeface="Bookman Old Style" pitchFamily="18" charset="0"/>
              </a:rPr>
              <a:t>жизненным </a:t>
            </a:r>
            <a:r>
              <a:rPr lang="ru-RU" sz="1200" dirty="0" smtClean="0">
                <a:latin typeface="Bookman Old Style" pitchFamily="18" charset="0"/>
              </a:rPr>
              <a:t>опытом других </a:t>
            </a:r>
            <a:r>
              <a:rPr lang="ru-RU" sz="1200" dirty="0" smtClean="0">
                <a:latin typeface="Bookman Old Style" pitchFamily="18" charset="0"/>
              </a:rPr>
              <a:t>людей</a:t>
            </a:r>
            <a:r>
              <a:rPr lang="ru-RU" sz="1200" dirty="0" smtClean="0">
                <a:latin typeface="Bookman Old Style" pitchFamily="18" charset="0"/>
              </a:rPr>
              <a:t>, воспользоваться дополнительным источником знаний; создать условия для их профессиональной ориентации и социализации.</a:t>
            </a:r>
            <a:endParaRPr lang="ru-RU" sz="1200" dirty="0" smtClean="0"/>
          </a:p>
          <a:p>
            <a:pPr algn="just"/>
            <a:r>
              <a:rPr lang="ru-RU" sz="1400" dirty="0" smtClean="0">
                <a:latin typeface="Bookman Old Style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857760"/>
            <a:ext cx="3429024" cy="1200329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200" b="1" u="sng" dirty="0" smtClean="0">
                <a:latin typeface="Bookman Old Style" pitchFamily="18" charset="0"/>
              </a:rPr>
              <a:t>Общественные ресурсы:</a:t>
            </a:r>
            <a:r>
              <a:rPr lang="ru-RU" sz="1200" dirty="0" smtClean="0">
                <a:latin typeface="Bookman Old Style" pitchFamily="18" charset="0"/>
              </a:rPr>
              <a:t> выходим на экскурсии, приглашаем сотрудников правоохранительных органов, суда, прокуратуры, адвокатуры, ФСБ, проводим с их участием круглые столы, панельные дискуссии и викторины. 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6215082"/>
            <a:ext cx="8715436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002060"/>
                </a:solidFill>
                <a:latin typeface="Bookman Old Style" pitchFamily="18" charset="0"/>
              </a:rPr>
              <a:t>Все методики и технологии </a:t>
            </a:r>
            <a:r>
              <a:rPr lang="ru-RU" sz="1400" b="1" u="sng" dirty="0" smtClean="0">
                <a:solidFill>
                  <a:srgbClr val="002060"/>
                </a:solidFill>
                <a:latin typeface="Bookman Old Style" pitchFamily="18" charset="0"/>
              </a:rPr>
              <a:t>обучения несут </a:t>
            </a:r>
            <a:r>
              <a:rPr lang="ru-RU" sz="1400" b="1" u="sng" dirty="0" smtClean="0">
                <a:solidFill>
                  <a:srgbClr val="002060"/>
                </a:solidFill>
                <a:latin typeface="Bookman Old Style" pitchFamily="18" charset="0"/>
              </a:rPr>
              <a:t>воспитательный характер, профилактику преступности несовершеннолетних и профориентационную работу.</a:t>
            </a:r>
            <a:endParaRPr lang="ru-RU" sz="1400" b="1" u="sng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5122" name="Picture 2" descr="C:\Users\1\Desktop\Конкурс образоательных практик\мв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643446"/>
            <a:ext cx="2286016" cy="150019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85720" y="1214422"/>
            <a:ext cx="342902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dirty="0" smtClean="0">
                <a:latin typeface="Bookman Old Style" pitchFamily="18" charset="0"/>
              </a:rPr>
              <a:t>Новизна программы</a:t>
            </a:r>
            <a:r>
              <a:rPr lang="ru-RU" sz="1200" dirty="0" smtClean="0">
                <a:latin typeface="Bookman Old Style" pitchFamily="18" charset="0"/>
              </a:rPr>
              <a:t> заключается в </a:t>
            </a:r>
            <a:r>
              <a:rPr lang="ru-RU" sz="1200" dirty="0" smtClean="0">
                <a:solidFill>
                  <a:srgbClr val="000000"/>
                </a:solidFill>
                <a:latin typeface="Bookman Old Style" pitchFamily="18" charset="0"/>
                <a:cs typeface="Calibri" pitchFamily="34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Bookman Old Style" pitchFamily="18" charset="0"/>
                <a:cs typeface="Calibri" pitchFamily="34" charset="0"/>
              </a:rPr>
              <a:t>том, </a:t>
            </a:r>
            <a:r>
              <a:rPr lang="ru-RU" sz="1200" dirty="0" smtClean="0">
                <a:latin typeface="Bookman Old Style" pitchFamily="18" charset="0"/>
              </a:rPr>
              <a:t>что </a:t>
            </a:r>
            <a:r>
              <a:rPr lang="ru-RU" sz="1200" dirty="0" smtClean="0">
                <a:latin typeface="Bookman Old Style" pitchFamily="18" charset="0"/>
              </a:rPr>
              <a:t>программа, изучающая «Уголовное право» в других учреждениях дополнительного образования не разрабатывалась и не </a:t>
            </a:r>
            <a:r>
              <a:rPr lang="ru-RU" sz="1200" dirty="0" smtClean="0">
                <a:latin typeface="Bookman Old Style" pitchFamily="18" charset="0"/>
              </a:rPr>
              <a:t>реализуется., а также в единстве </a:t>
            </a:r>
            <a:r>
              <a:rPr lang="ru-RU" sz="1200" dirty="0" smtClean="0">
                <a:latin typeface="Bookman Old Style" pitchFamily="18" charset="0"/>
              </a:rPr>
              <a:t>педагогических технологий с практическими навыками и использованием современных технологии. Программа разработана таким образом, чтоб вызвать интерес у подростков к юриспруденции, уголовному праву и законам в общем, с возможностью повлиять на дальнейший выбор профессии. 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Bookman Old Style" pitchFamily="18" charset="0"/>
                <a:cs typeface="Calibri" pitchFamily="34" charset="0"/>
              </a:rPr>
              <a:t>По окончанию реализации образовательной практики, Выпускники получают свидетельство государственного образца. </a:t>
            </a:r>
            <a:endParaRPr lang="ru-RU" sz="1200" dirty="0" smtClean="0">
              <a:latin typeface="Bookman Old Style" pitchFamily="18" charset="0"/>
            </a:endParaRPr>
          </a:p>
          <a:p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5857916" cy="646331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200" b="1" u="sng" dirty="0" smtClean="0">
                <a:latin typeface="Bookman Old Style" pitchFamily="18" charset="0"/>
              </a:rPr>
              <a:t>Игровые </a:t>
            </a:r>
            <a:r>
              <a:rPr lang="ru-RU" sz="1200" b="1" u="sng" dirty="0" smtClean="0">
                <a:latin typeface="Bookman Old Style" pitchFamily="18" charset="0"/>
              </a:rPr>
              <a:t>технологии. </a:t>
            </a:r>
            <a:r>
              <a:rPr lang="ru-RU" sz="1200" dirty="0" smtClean="0">
                <a:latin typeface="Bookman Old Style" pitchFamily="18" charset="0"/>
              </a:rPr>
              <a:t>П</a:t>
            </a:r>
            <a:r>
              <a:rPr lang="ru-RU" sz="1200" dirty="0" smtClean="0">
                <a:latin typeface="Bookman Old Style" pitchFamily="18" charset="0"/>
              </a:rPr>
              <a:t>равовые </a:t>
            </a:r>
            <a:r>
              <a:rPr lang="ru-RU" sz="1200" dirty="0" smtClean="0">
                <a:latin typeface="Bookman Old Style" pitchFamily="18" charset="0"/>
              </a:rPr>
              <a:t>игры «Суд идет», правовые викторины «Шерлок Холмс», интерактивные квест «Знаешь права, делаешь мир лучше».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736"/>
            <a:ext cx="5857916" cy="1200329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200" b="1" u="sng" dirty="0" smtClean="0">
                <a:latin typeface="Bookman Old Style" pitchFamily="18" charset="0"/>
                <a:cs typeface="Times New Roman" pitchFamily="18" charset="0"/>
              </a:rPr>
              <a:t>Проектная </a:t>
            </a:r>
            <a:r>
              <a:rPr lang="ru-RU" sz="1200" b="1" u="sng" dirty="0" smtClean="0">
                <a:latin typeface="Bookman Old Style" pitchFamily="18" charset="0"/>
                <a:cs typeface="Times New Roman" pitchFamily="18" charset="0"/>
              </a:rPr>
              <a:t>технология.</a:t>
            </a:r>
            <a:r>
              <a:rPr lang="ru-RU" sz="1200" b="1" dirty="0" smtClean="0">
                <a:latin typeface="Bookman Old Style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latin typeface="Bookman Old Style" pitchFamily="18" charset="0"/>
                <a:cs typeface="Times New Roman" pitchFamily="18" charset="0"/>
              </a:rPr>
              <a:t>Создание плакатов  на тему «Профилактика экстремизма», «Мы против коррупции». Создание памяток для детей и родителей «Профилактика экстремизма» и другие. Защита итоговых проектов. Например: «</a:t>
            </a:r>
            <a:r>
              <a:rPr lang="ru-RU" sz="1200" dirty="0" smtClean="0">
                <a:latin typeface="Bookman Old Style" pitchFamily="18" charset="0"/>
              </a:rPr>
              <a:t>Терроризм </a:t>
            </a:r>
            <a:r>
              <a:rPr lang="ru-RU" sz="1200" dirty="0" smtClean="0">
                <a:latin typeface="Bookman Old Style" pitchFamily="18" charset="0"/>
              </a:rPr>
              <a:t>- мировая </a:t>
            </a:r>
            <a:r>
              <a:rPr lang="ru-RU" sz="1200" dirty="0" smtClean="0">
                <a:latin typeface="Bookman Old Style" pitchFamily="18" charset="0"/>
              </a:rPr>
              <a:t>угроза», «Экстремистская деятельность»</a:t>
            </a:r>
            <a:r>
              <a:rPr lang="ru-RU" sz="1200" dirty="0" smtClean="0">
                <a:latin typeface="Bookman Old Style" pitchFamily="18" charset="0"/>
                <a:cs typeface="Times New Roman" pitchFamily="18" charset="0"/>
              </a:rPr>
              <a:t> «</a:t>
            </a:r>
            <a:r>
              <a:rPr lang="ru-RU" sz="1200" dirty="0" smtClean="0">
                <a:latin typeface="Bookman Old Style" pitchFamily="18" charset="0"/>
              </a:rPr>
              <a:t>Сроки лишения свободы», «Понятие </a:t>
            </a:r>
            <a:r>
              <a:rPr lang="ru-RU" sz="1200" dirty="0" smtClean="0">
                <a:latin typeface="Bookman Old Style" pitchFamily="18" charset="0"/>
              </a:rPr>
              <a:t>наказания и его </a:t>
            </a:r>
            <a:r>
              <a:rPr lang="ru-RU" sz="1200" dirty="0" smtClean="0">
                <a:latin typeface="Bookman Old Style" pitchFamily="18" charset="0"/>
              </a:rPr>
              <a:t>содержание» (темы на выбор). </a:t>
            </a:r>
            <a:endParaRPr lang="ru-RU" sz="1200" dirty="0" smtClean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3643314"/>
            <a:ext cx="7000924" cy="830997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200" b="1" u="sng" dirty="0" smtClean="0">
                <a:latin typeface="Bookman Old Style" pitchFamily="18" charset="0"/>
                <a:cs typeface="Arial" pitchFamily="34" charset="0"/>
              </a:rPr>
              <a:t>Исследовательские методы обучение</a:t>
            </a:r>
            <a:r>
              <a:rPr lang="ru-RU" sz="1200" b="1" dirty="0" smtClean="0">
                <a:latin typeface="Bookman Old Style" pitchFamily="18" charset="0"/>
                <a:cs typeface="Arial" pitchFamily="34" charset="0"/>
              </a:rPr>
              <a:t>. </a:t>
            </a:r>
            <a:r>
              <a:rPr lang="ru-RU" sz="1200" dirty="0" smtClean="0">
                <a:latin typeface="Bookman Old Style" pitchFamily="18" charset="0"/>
                <a:cs typeface="Times New Roman" pitchFamily="18" charset="0"/>
              </a:rPr>
              <a:t>Дает возможность обучающимся самостоятельно пополнять свои знания, глубоко вникать в изучаемую проблему и предполагать пути ее решения, что важно при формировании мировоззрения. Это важно для определения индивидуальной траектории развития каждого обучающегося.</a:t>
            </a:r>
            <a:r>
              <a:rPr lang="ru-RU" sz="1200" b="1" dirty="0" smtClean="0">
                <a:latin typeface="Bookman Old Style" pitchFamily="18" charset="0"/>
                <a:cs typeface="Arial" pitchFamily="34" charset="0"/>
              </a:rPr>
              <a:t> </a:t>
            </a:r>
            <a:endParaRPr lang="ru-RU" sz="1200" b="1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4643446"/>
            <a:ext cx="7000924" cy="1384995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200" b="1" u="sng" dirty="0" smtClean="0">
                <a:latin typeface="Bookman Old Style" pitchFamily="18" charset="0"/>
                <a:cs typeface="Times New Roman" pitchFamily="18" charset="0"/>
              </a:rPr>
              <a:t>Лекционно - семинарская зачетная система обучения</a:t>
            </a:r>
            <a:r>
              <a:rPr lang="ru-RU" sz="1200" b="1" dirty="0" smtClean="0">
                <a:latin typeface="Bookman Old Style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Bookman Old Style" pitchFamily="18" charset="0"/>
                <a:cs typeface="Times New Roman" pitchFamily="18" charset="0"/>
              </a:rPr>
              <a:t>Обучающиеся получают материал большими блоками, в каждый из которых входит одна крупная или несколько мелких тем. Что позволяет обучающимся познать причинно-следственные связи во всем комплексе явлений по данной теме. Лекции, семинары, практические занятия, консультации и практика по избранной специальности по-прежнему остаются ведущими формами обучения в рамках лекционно-семинарской системы. Неизменными ее атрибутами являются зачеты и опросы.</a:t>
            </a:r>
            <a:endParaRPr lang="ru-RU" sz="1200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0"/>
            <a:ext cx="878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Bookman Old Style" pitchFamily="18" charset="0"/>
              </a:rPr>
              <a:t>ОПИСАНИЕ МЕТОДОВ И ТЕХНОЛОГИЙ ОБРАЗОВАТЕЛЬНОЙ ПРАКТИКИ </a:t>
            </a: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«УГОЛОВНО – ПРАВОВОЙ БАЗИС»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714620"/>
            <a:ext cx="5857916" cy="646331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200" b="1" u="sng" dirty="0" smtClean="0">
                <a:latin typeface="Bookman Old Style" pitchFamily="18" charset="0"/>
              </a:rPr>
              <a:t>Практика</a:t>
            </a:r>
            <a:r>
              <a:rPr lang="ru-RU" sz="1200" dirty="0" smtClean="0">
                <a:latin typeface="Bookman Old Style" pitchFamily="18" charset="0"/>
              </a:rPr>
              <a:t>. Практика обучающихся в отделе МВД России по г. Октябрьскому. Заключено соглашение о межведомственном взаимодействие с отделом МВД России по г. Октябрьскому.</a:t>
            </a:r>
            <a:endParaRPr lang="ru-RU" sz="1200" dirty="0"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6143644"/>
            <a:ext cx="8715436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002060"/>
                </a:solidFill>
                <a:latin typeface="Bookman Old Style" pitchFamily="18" charset="0"/>
              </a:rPr>
              <a:t>Все методики и технологии </a:t>
            </a:r>
            <a:r>
              <a:rPr lang="ru-RU" sz="1400" b="1" u="sng" dirty="0" smtClean="0">
                <a:solidFill>
                  <a:srgbClr val="002060"/>
                </a:solidFill>
                <a:latin typeface="Bookman Old Style" pitchFamily="18" charset="0"/>
              </a:rPr>
              <a:t>обучения</a:t>
            </a:r>
            <a:r>
              <a:rPr lang="ru-RU" sz="1400" b="1" u="sng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u="sng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400" b="1" u="sng" dirty="0" smtClean="0">
                <a:solidFill>
                  <a:srgbClr val="002060"/>
                </a:solidFill>
                <a:latin typeface="Bookman Old Style" pitchFamily="18" charset="0"/>
              </a:rPr>
              <a:t>несут воспитательный характер, профилактику преступности несовершеннолетних и профориентационную работу.</a:t>
            </a:r>
            <a:endParaRPr lang="ru-RU" sz="1400" b="1" u="sng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098" name="Picture 2" descr="C:\Users\1\Desktop\Конкурс образоательных практик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857760"/>
            <a:ext cx="1785950" cy="1143008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</p:pic>
      <p:pic>
        <p:nvPicPr>
          <p:cNvPr id="4101" name="Picture 5" descr="C:\Users\1\Desktop\Конкурс образоательных практик\круглый сто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00438"/>
            <a:ext cx="1785950" cy="1143008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</p:pic>
      <p:pic>
        <p:nvPicPr>
          <p:cNvPr id="15" name="image4.jpg" descr="C:\Users\1\Desktop\фото отчет 2013 год юоидическая школа\IMG_0202.JP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357950" y="714356"/>
            <a:ext cx="2000264" cy="150019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" name="Picture 5" descr="C:\Users\1\Desktop\Жигуллин Н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571744"/>
            <a:ext cx="785818" cy="768356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4" name="image12.jpg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000892" y="1857364"/>
            <a:ext cx="2000264" cy="1500198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3500438"/>
            <a:ext cx="6715172" cy="138499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latin typeface="Bookman Old Style" pitchFamily="18" charset="0"/>
                <a:cs typeface="Times New Roman" pitchFamily="18" charset="0"/>
              </a:rPr>
              <a:t>Проблемное обучение</a:t>
            </a:r>
            <a:r>
              <a:rPr lang="ru-RU" sz="1400" dirty="0" smtClean="0">
                <a:latin typeface="Bookman Old Style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Bookman Old Style" pitchFamily="18" charset="0"/>
                <a:cs typeface="Times New Roman" pitchFamily="18" charset="0"/>
              </a:rPr>
              <a:t>Провожу панельные дискуссии, организовываю круглые столы и дебаты на различные темы по модулю программы. </a:t>
            </a:r>
            <a:r>
              <a:rPr lang="ru-RU" sz="1400" dirty="0" smtClean="0">
                <a:latin typeface="Bookman Old Style" pitchFamily="18" charset="0"/>
                <a:cs typeface="Times New Roman" pitchFamily="18" charset="0"/>
              </a:rPr>
              <a:t>Создание в учебной деятельности проблемных ситуаций и организация активной самостоятельной деятельности обучающихся по их разрешению, в результате чего происходит овладение знаниями, умениями, навыками, развиваются мыслительные способности</a:t>
            </a:r>
            <a:r>
              <a:rPr lang="ru-RU" sz="1400" dirty="0" smtClean="0">
                <a:latin typeface="Bookman Old Style" pitchFamily="18" charset="0"/>
                <a:cs typeface="Times New Roman" pitchFamily="18" charset="0"/>
              </a:rPr>
              <a:t>.</a:t>
            </a:r>
            <a:endParaRPr lang="ru-RU" sz="1400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714356"/>
            <a:ext cx="6286544" cy="1169551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latin typeface="Bookman Old Style" pitchFamily="18" charset="0"/>
                <a:cs typeface="Arial" pitchFamily="34" charset="0"/>
              </a:rPr>
              <a:t>Технология развивающего обучения</a:t>
            </a:r>
            <a:r>
              <a:rPr lang="ru-RU" sz="1400" b="1" dirty="0" smtClean="0">
                <a:latin typeface="Bookman Old Style" pitchFamily="18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Bookman Old Style" pitchFamily="18" charset="0"/>
                <a:cs typeface="Arial" pitchFamily="34" charset="0"/>
              </a:rPr>
              <a:t>.</a:t>
            </a:r>
            <a:r>
              <a:rPr lang="ru-RU" sz="1400" dirty="0" smtClean="0">
                <a:latin typeface="Bookman Old Style" pitchFamily="18" charset="0"/>
                <a:cs typeface="Arial" pitchFamily="34" charset="0"/>
              </a:rPr>
              <a:t> </a:t>
            </a:r>
            <a:r>
              <a:rPr lang="ru-RU" sz="1400" dirty="0" smtClean="0">
                <a:latin typeface="Bookman Old Style" pitchFamily="18" charset="0"/>
                <a:cs typeface="Arial" pitchFamily="34" charset="0"/>
              </a:rPr>
              <a:t>Н</a:t>
            </a:r>
            <a:r>
              <a:rPr lang="ru-RU" sz="1400" dirty="0" smtClean="0">
                <a:latin typeface="Bookman Old Style" pitchFamily="18" charset="0"/>
                <a:cs typeface="Arial" pitchFamily="34" charset="0"/>
              </a:rPr>
              <a:t>аправление </a:t>
            </a:r>
            <a:r>
              <a:rPr lang="ru-RU" sz="1400" dirty="0" smtClean="0">
                <a:latin typeface="Bookman Old Style" pitchFamily="18" charset="0"/>
                <a:cs typeface="Arial" pitchFamily="34" charset="0"/>
              </a:rPr>
              <a:t>в теории и практике образования, ориентирующееся на развитие физических, познавательных и нравственных способностей обучающихся путем использования их потенциальных возможностей. Мотивация на конкретное действие, на познание. 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357430"/>
            <a:ext cx="6357982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latin typeface="Bookman Old Style" pitchFamily="18" charset="0"/>
                <a:cs typeface="Arial" pitchFamily="34" charset="0"/>
              </a:rPr>
              <a:t>Здоровьесберегающие технологии </a:t>
            </a:r>
            <a:r>
              <a:rPr lang="ru-RU" sz="1400" dirty="0" smtClean="0">
                <a:latin typeface="Bookman Old Style" pitchFamily="18" charset="0"/>
                <a:cs typeface="Arial" pitchFamily="34" charset="0"/>
              </a:rPr>
              <a:t>. Воспитание культуры здоровья на уроках по профилактике наркомании, Табакокурения, вейпкурение, алкоголизма. </a:t>
            </a:r>
            <a:endParaRPr lang="ru-RU" sz="1400" b="1" u="sng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5072074"/>
            <a:ext cx="6715172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latin typeface="Bookman Old Style" pitchFamily="18" charset="0"/>
              </a:rPr>
              <a:t>Информационно – коммуникационные технологии. </a:t>
            </a:r>
            <a:r>
              <a:rPr lang="ru-RU" sz="1400" dirty="0" smtClean="0">
                <a:latin typeface="Bookman Old Style" pitchFamily="18" charset="0"/>
              </a:rPr>
              <a:t>Использование с</a:t>
            </a:r>
            <a:r>
              <a:rPr lang="ru-RU" sz="1400" dirty="0" smtClean="0"/>
              <a:t>овременной компьютерной техники, средств телекоммуникационной связи, инструментальных программных средств, обеспечивающих интерактивное программно-методическое сопровождение современного обучения, Интернет.</a:t>
            </a:r>
            <a:endParaRPr lang="ru-RU" sz="1400" b="1" u="sng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0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Bookman Old Style" pitchFamily="18" charset="0"/>
              </a:rPr>
              <a:t>ОПИСАНИЕ МЕТОДОВ И ТЕХНОЛОГИЙ ОБРАЗОВАТЕЛЬНОЙ ПРАКТИКИ </a:t>
            </a: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«УГОЛОВНО – ПРАВОВОЙ БАЗИС»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6143644"/>
            <a:ext cx="8715436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002060"/>
                </a:solidFill>
                <a:latin typeface="Bookman Old Style" pitchFamily="18" charset="0"/>
              </a:rPr>
              <a:t>Все методики и технологии </a:t>
            </a:r>
            <a:r>
              <a:rPr lang="ru-RU" sz="1400" b="1" u="sng" dirty="0" smtClean="0">
                <a:solidFill>
                  <a:srgbClr val="002060"/>
                </a:solidFill>
                <a:latin typeface="Bookman Old Style" pitchFamily="18" charset="0"/>
              </a:rPr>
              <a:t>обучения несут </a:t>
            </a:r>
            <a:r>
              <a:rPr lang="ru-RU" sz="1400" b="1" u="sng" dirty="0" smtClean="0">
                <a:solidFill>
                  <a:srgbClr val="002060"/>
                </a:solidFill>
                <a:latin typeface="Bookman Old Style" pitchFamily="18" charset="0"/>
              </a:rPr>
              <a:t>воспитательный характер, профилактику преступности несовершеннолетних и профориентационную работу.</a:t>
            </a:r>
            <a:endParaRPr lang="ru-RU" sz="1400" b="1" u="sng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1" name="Рисунок 10" descr="C:\Users\1\Downloads\WhatsApp Image 2022-11-08 at 19.29.48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643314"/>
            <a:ext cx="1928826" cy="114300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147" name="Picture 3" descr="C:\Users\1\Desktop\Конкурс образоательных практик\музе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000636"/>
            <a:ext cx="1928858" cy="107157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3" name="image5.jpg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715140" y="571480"/>
            <a:ext cx="2214578" cy="135732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Picture 3" descr="C:\Users\1\Desktop\Конкурс образоательных практик\дебаты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2071678"/>
            <a:ext cx="2214578" cy="13573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1\Desktop\IMG_20210127_094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071546"/>
            <a:ext cx="2286016" cy="150019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071538" y="642918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atin typeface="Bookman Old Style" pitchFamily="18" charset="0"/>
              </a:rPr>
              <a:t>РЕШЕНИЕ СИТУАЦИОННЫХ ЗАДАЧ</a:t>
            </a:r>
          </a:p>
        </p:txBody>
      </p:sp>
      <p:pic>
        <p:nvPicPr>
          <p:cNvPr id="6" name="Picture 2" descr="C:\Users\1\Desktop\Новая папка\1581672932_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0943" y="285729"/>
            <a:ext cx="907338" cy="78581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1071547"/>
            <a:ext cx="3214710" cy="500066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300" b="1" u="sng" dirty="0" smtClean="0">
                <a:solidFill>
                  <a:srgbClr val="FFFF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Задача.</a:t>
            </a:r>
            <a:r>
              <a:rPr lang="ru-RU" sz="1300" b="1" dirty="0" smtClean="0">
                <a:solidFill>
                  <a:srgbClr val="FFFF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r>
              <a:rPr lang="ru-RU" sz="1300" b="1" dirty="0" smtClean="0">
                <a:solidFill>
                  <a:srgbClr val="FFFF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Студент Лисицын был отчислен из вуза за систематическую неуспеваемость. </a:t>
            </a:r>
          </a:p>
          <a:p>
            <a:r>
              <a:rPr lang="ru-RU" sz="1300" b="1" dirty="0" smtClean="0">
                <a:solidFill>
                  <a:srgbClr val="FFFF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 целью отомстить руководству он позвонил в деканат и сообщил, что в здании института находится взрывное устройство. В спешном порядке были прекращены все занятия, а студенты и преподаватели вуза эвакуированы из здания. Прибывшие сотрудники правоохранительных органов в здании никакого взрывного устройства не обнаружили.</a:t>
            </a:r>
          </a:p>
          <a:p>
            <a:endParaRPr lang="ru-RU" sz="1000" b="1" dirty="0" smtClean="0">
              <a:solidFill>
                <a:srgbClr val="FFFF0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u="sng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Вопросы.</a:t>
            </a:r>
            <a:r>
              <a:rPr lang="ru-RU" sz="1300" b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Действие Лисицына преступление? Назовите действие?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Как вы поступите, если бы, вам заранее стали известны планы Лисицына?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u="sng" dirty="0" smtClean="0">
                <a:solidFill>
                  <a:srgbClr val="FF0000"/>
                </a:solidFill>
                <a:latin typeface="Bookman Old Style" pitchFamily="18" charset="0"/>
              </a:rPr>
              <a:t>Ответ</a:t>
            </a:r>
            <a:r>
              <a:rPr lang="ru-RU" sz="1300" b="1" dirty="0" smtClean="0">
                <a:solidFill>
                  <a:srgbClr val="FF0000"/>
                </a:solidFill>
                <a:latin typeface="Bookman Old Style" pitchFamily="18" charset="0"/>
              </a:rPr>
              <a:t>. Заведомо ложное сообщение об акте терроризма </a:t>
            </a:r>
            <a:endParaRPr lang="ru-RU" sz="1300" b="1" dirty="0" smtClean="0">
              <a:solidFill>
                <a:srgbClr val="FF0000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4286256"/>
            <a:ext cx="3071834" cy="181588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400" b="1" u="sng" dirty="0" smtClean="0"/>
              <a:t>Итог</a:t>
            </a:r>
            <a:r>
              <a:rPr lang="ru-RU" sz="1400" dirty="0" smtClean="0"/>
              <a:t>. Обучающиеся различают преступное действие от правонарушения, дают квалификацию действий по уголовному кодексу Российской Федерации. Знают, как себя вести в случае, если бы им стало известно о преступном действии.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2571744"/>
            <a:ext cx="2286016" cy="224676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При решении ситуационных задач делается акцент на то, как поступили бы обучающиеся, если бы им стало известно о преступном действии и разбираются отличия преступления от правонарушения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57884" y="1071546"/>
            <a:ext cx="3071834" cy="3108543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Решение ситуационных задач развивает коммуникативные навыки, формирует интерактивные умения, позволяющие эффективно взаимодействовать и принимать коллективные решения. Обучающиеся учатся учиться ‒ самостоятельно отыскивают необходимые знания для решения ситуационной проблемы, что  изменяет мотивацию к обучению.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0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Bookman Old Style" pitchFamily="18" charset="0"/>
              </a:rPr>
              <a:t>ОПИСАНИЕ МЕТОДОВ И ТЕХНОЛОГИЙ ОБРАЗОВАТЕЛЬНОЙ ПРАКТИКИ </a:t>
            </a: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«УГОЛОВНО – ПРАВОВОЙ БАЗИС»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6143644"/>
            <a:ext cx="8715436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002060"/>
                </a:solidFill>
                <a:latin typeface="Bookman Old Style" pitchFamily="18" charset="0"/>
              </a:rPr>
              <a:t>Все методики и технологии </a:t>
            </a:r>
            <a:r>
              <a:rPr lang="ru-RU" sz="1400" b="1" u="sng" dirty="0" smtClean="0">
                <a:solidFill>
                  <a:srgbClr val="002060"/>
                </a:solidFill>
                <a:latin typeface="Bookman Old Style" pitchFamily="18" charset="0"/>
              </a:rPr>
              <a:t>обучения несут </a:t>
            </a:r>
            <a:r>
              <a:rPr lang="ru-RU" sz="1400" b="1" u="sng" dirty="0" smtClean="0">
                <a:solidFill>
                  <a:srgbClr val="002060"/>
                </a:solidFill>
                <a:latin typeface="Bookman Old Style" pitchFamily="18" charset="0"/>
              </a:rPr>
              <a:t>воспитательный характер, профилактику преступности несовершеннолетних и профориентационную работу.</a:t>
            </a:r>
            <a:endParaRPr lang="ru-RU" sz="1400" b="1" u="sng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8" name="Picture 1" descr="C:\Users\1\Desktop\IMG_20210127_0948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786322"/>
            <a:ext cx="2286016" cy="128588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  <a:cs typeface="Calibri" pitchFamily="34" charset="0"/>
              </a:rPr>
              <a:t>ОБРАЗОВАТЕЛЬНЫЕ ДОСТИЖЕНИЯ ОБУЧАЮЩИХСЯ </a:t>
            </a:r>
          </a:p>
        </p:txBody>
      </p:sp>
      <p:pic>
        <p:nvPicPr>
          <p:cNvPr id="43018" name="Picture 10" descr="C:\Users\1\Desktop\Конкурс образоательных практик\дипломы\5.3 Искали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2214578" cy="285752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43017" name="Picture 9" descr="C:\Users\1\Desktop\Конкурс образоательных практик\дипломы\5.2 Хафиз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857232"/>
            <a:ext cx="2227236" cy="285752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43013" name="Picture 5" descr="C:\Users\1\Desktop\Конкурс образоательных практик\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785794"/>
            <a:ext cx="2143140" cy="287179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43014" name="Picture 6" descr="C:\Users\1\Desktop\Конкурс образоательных практик\даминовы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785794"/>
            <a:ext cx="2143140" cy="287020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43012" name="Picture 4" descr="C:\Users\1\Desktop\Конкурс образоательных практик\макаров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714356"/>
            <a:ext cx="2143139" cy="285752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43021" name="Picture 13" descr="C:\Users\1\Desktop\Конкурс образоательных практик\дипломы\5.5 Ивакин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929066"/>
            <a:ext cx="2214578" cy="271464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43022" name="Picture 14" descr="C:\Users\1\Desktop\Конкурс образоательных практик\дипломы\1 Хафизов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22" y="642918"/>
            <a:ext cx="2214578" cy="285752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43023" name="Picture 15" descr="C:\Users\1\Desktop\Конкурс образоательных практик\дипломы\5.1 Санников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728" y="3857628"/>
            <a:ext cx="2214578" cy="278608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43016" name="Picture 8" descr="C:\Users\1\Desktop\Конкурс образоательных практик\дипломы\4.4 Мансуров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43174" y="3857628"/>
            <a:ext cx="2214578" cy="278608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43015" name="Picture 7" descr="C:\Users\1\Desktop\Конкурс образоательных практик\дипломы\4.1 Новиков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4810" y="3786190"/>
            <a:ext cx="2214578" cy="285752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43019" name="Picture 11" descr="C:\Users\1\Desktop\Конкурс образоательных практик\дипломы\4.3 Прохорова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6" y="3714752"/>
            <a:ext cx="2214578" cy="292895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43020" name="Picture 12" descr="C:\Users\1\Desktop\Конкурс образоательных практик\дипломы\2Тивикова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15140" y="3714752"/>
            <a:ext cx="2214578" cy="285752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1\Desktop\WhatsApp Image 2022-12-07 at 15.22.0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001056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9117</TotalTime>
  <Words>1348</Words>
  <Application>Microsoft Office PowerPoint</Application>
  <PresentationFormat>Экран (4:3)</PresentationFormat>
  <Paragraphs>103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Асадуллина</dc:creator>
  <cp:lastModifiedBy>1</cp:lastModifiedBy>
  <cp:revision>220</cp:revision>
  <dcterms:created xsi:type="dcterms:W3CDTF">2009-01-28T10:57:07Z</dcterms:created>
  <dcterms:modified xsi:type="dcterms:W3CDTF">2023-04-24T12:17:27Z</dcterms:modified>
</cp:coreProperties>
</file>