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304" r:id="rId4"/>
    <p:sldId id="302" r:id="rId5"/>
    <p:sldId id="308" r:id="rId6"/>
    <p:sldId id="312" r:id="rId7"/>
    <p:sldId id="294" r:id="rId8"/>
    <p:sldId id="313" r:id="rId9"/>
    <p:sldId id="315" r:id="rId10"/>
    <p:sldId id="314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259EE7F-7495-4ABB-81FE-A4C099371117}">
          <p14:sldIdLst>
            <p14:sldId id="256"/>
            <p14:sldId id="309"/>
            <p14:sldId id="304"/>
            <p14:sldId id="302"/>
            <p14:sldId id="308"/>
            <p14:sldId id="312"/>
          </p14:sldIdLst>
        </p14:section>
        <p14:section name="Раздел без заголовка" id="{E38EBF54-D277-42ED-85F6-0943A03E1828}">
          <p14:sldIdLst>
            <p14:sldId id="294"/>
            <p14:sldId id="313"/>
            <p14:sldId id="315"/>
            <p14:sldId id="314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5F4"/>
    <a:srgbClr val="00823B"/>
    <a:srgbClr val="071895"/>
    <a:srgbClr val="42DE89"/>
    <a:srgbClr val="B8F2D2"/>
    <a:srgbClr val="2AD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740">
              <a:srgbClr val="00B0F0"/>
            </a:gs>
            <a:gs pos="0">
              <a:srgbClr val="1C45F4"/>
            </a:gs>
            <a:gs pos="50000">
              <a:schemeClr val="accent1">
                <a:tint val="44500"/>
                <a:satMod val="160000"/>
              </a:schemeClr>
            </a:gs>
            <a:gs pos="746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tatar.ru/upload/storage/org1530/files/%D0%94%D0%BE%D0%B3%D0%BE%D0%B2%D0%BE%D1%80%20%D0%BE%20%D1%81%D0%BE%D1%82%D1%80%D1%83%D0%B4%D0%BD%D0%B8%D1%87%D0%B5%D1%81%D1%82%D0%B2%D0%B5%20%D0%9A%D0%A4%D0%A3_removed.pdf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edu.tatar.ru/upload/storage/org1530/files/%D0%94%D0%BE%D0%B3%D0%BE%D0%B2%D0%BE%D1%80%20%D1%81%20%D0%9E%D0%9E%D0%9E%20%D0%A2%D0%B0%D0%BD%D0%B0%D1%80%20%D0%AF%D0%BD%D0%B2%D0%B0%D1%80%D1%8C21-%D0%9C%D0%B0%D0%B9%2023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isk.yandex.ru/i/N_p7x7wsKbV5w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isk.yandex.ru/edit/d/TinC5bneZEXM3UdXbUzR7iPegnqahzm72s0qoIz-cKg6ZzFTYTJyQkdFUQ" TargetMode="External"/><Relationship Id="rId3" Type="http://schemas.openxmlformats.org/officeDocument/2006/relationships/hyperlink" Target="https://disk.yandex.ru/i/9r9OXNQyXT8YRA" TargetMode="External"/><Relationship Id="rId7" Type="http://schemas.openxmlformats.org/officeDocument/2006/relationships/hyperlink" Target="https://disk.yandex.ru/i/BQh4DPgx4YiwKw" TargetMode="External"/><Relationship Id="rId2" Type="http://schemas.openxmlformats.org/officeDocument/2006/relationships/hyperlink" Target="http://www.gdtdim.ru/opit/pedmaster22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cientific_society_of_students?w=wall-33261841_506/all" TargetMode="External"/><Relationship Id="rId5" Type="http://schemas.openxmlformats.org/officeDocument/2006/relationships/hyperlink" Target="https://disk.yandex.ru/i/zSLk3zqH-w2vjA" TargetMode="External"/><Relationship Id="rId4" Type="http://schemas.openxmlformats.org/officeDocument/2006/relationships/hyperlink" Target="https://vk.com/scientific_society_of_students?w=wall-33261841_479/all" TargetMode="Externa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isk.yandex.ru/i/zSLk3zqH-w2vj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YYAOVb0bn88kKg" TargetMode="External"/><Relationship Id="rId2" Type="http://schemas.openxmlformats.org/officeDocument/2006/relationships/hyperlink" Target="https://disk.yandex.ru/d/s6_3oI-WI4OlOQ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 flipH="1">
            <a:off x="766746" y="669273"/>
            <a:ext cx="8064896" cy="5688632"/>
          </a:xfrm>
          <a:prstGeom prst="round2DiagRect">
            <a:avLst>
              <a:gd name="adj1" fmla="val 12682"/>
              <a:gd name="adj2" fmla="val 0"/>
            </a:avLst>
          </a:prstGeom>
          <a:solidFill>
            <a:schemeClr val="bg1"/>
          </a:solidFill>
          <a:ln>
            <a:solidFill>
              <a:srgbClr val="42DE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03522" y="552236"/>
            <a:ext cx="788303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 w="11430">
                  <a:solidFill>
                    <a:srgbClr val="00823B"/>
                  </a:solidFill>
                </a:ln>
                <a:solidFill>
                  <a:srgbClr val="2ADA7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Всероссийский конкурс  образовательных практик по обновлению содержания и технологий дополнительного образования в соответствии с приоритетными направлениями , в том числе каникулярных </a:t>
            </a:r>
            <a:r>
              <a:rPr lang="ru-RU" sz="1400" b="1" dirty="0" err="1" smtClean="0">
                <a:ln w="11430">
                  <a:solidFill>
                    <a:srgbClr val="00823B"/>
                  </a:solidFill>
                </a:ln>
                <a:solidFill>
                  <a:srgbClr val="2ADA7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профориентационных</a:t>
            </a:r>
            <a:r>
              <a:rPr lang="ru-RU" sz="1400" b="1" dirty="0" smtClean="0">
                <a:ln w="11430">
                  <a:solidFill>
                    <a:srgbClr val="00823B"/>
                  </a:solidFill>
                </a:ln>
                <a:solidFill>
                  <a:srgbClr val="2ADA7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школ, образовательных организаций</a:t>
            </a:r>
            <a:endParaRPr lang="ru-RU" sz="1400" b="1" dirty="0">
              <a:ln w="11430">
                <a:solidFill>
                  <a:srgbClr val="00823B"/>
                </a:solidFill>
              </a:ln>
              <a:solidFill>
                <a:srgbClr val="2ADA7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1861471"/>
            <a:ext cx="5023339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Панель методик и технологий образовательной   практики </a:t>
            </a:r>
          </a:p>
          <a:p>
            <a:pPr algn="ctr"/>
            <a:r>
              <a:rPr lang="ru-RU" sz="2000" b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«На страже здоровья» </a:t>
            </a:r>
          </a:p>
          <a:p>
            <a:pPr algn="ctr"/>
            <a:r>
              <a:rPr lang="ru-RU" sz="2000" b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 рамках  реализации ДООП </a:t>
            </a:r>
          </a:p>
          <a:p>
            <a:pPr algn="ctr"/>
            <a:r>
              <a:rPr lang="ru-RU" sz="2000" b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«Открытия в мире биологии»</a:t>
            </a:r>
          </a:p>
          <a:p>
            <a:pPr algn="ctr"/>
            <a:endParaRPr lang="ru-RU" b="1" dirty="0" smtClean="0">
              <a:ln w="11430">
                <a:solidFill>
                  <a:schemeClr val="accent5">
                    <a:lumMod val="75000"/>
                  </a:schemeClr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b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Номинация «</a:t>
            </a:r>
            <a:r>
              <a:rPr lang="ru-RU" b="1" dirty="0" smtClean="0">
                <a:ln w="11430">
                  <a:solidFill>
                    <a:srgbClr val="00823B"/>
                  </a:solidFill>
                </a:ln>
                <a:solidFill>
                  <a:srgbClr val="2ADA7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Здоровье» </a:t>
            </a:r>
          </a:p>
          <a:p>
            <a:pPr algn="ctr"/>
            <a:r>
              <a:rPr lang="ru-RU" b="1" dirty="0" smtClean="0">
                <a:ln w="11430">
                  <a:solidFill>
                    <a:srgbClr val="00823B"/>
                  </a:solidFill>
                </a:ln>
                <a:solidFill>
                  <a:srgbClr val="2ADA7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естественнонаучная направленность</a:t>
            </a:r>
            <a:endParaRPr lang="ru-RU" b="1" dirty="0">
              <a:ln w="11430">
                <a:solidFill>
                  <a:srgbClr val="00823B"/>
                </a:solidFill>
              </a:ln>
              <a:solidFill>
                <a:srgbClr val="2ADA7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b="1" dirty="0">
              <a:ln w="11430">
                <a:solidFill>
                  <a:schemeClr val="accent5">
                    <a:lumMod val="75000"/>
                  </a:schemeClr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3491636"/>
            <a:ext cx="5190551" cy="32008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000" b="1" i="1" dirty="0" smtClean="0">
              <a:ln w="11430">
                <a:solidFill>
                  <a:schemeClr val="accent5">
                    <a:lumMod val="75000"/>
                  </a:schemeClr>
                </a:solidFill>
              </a:ln>
              <a:solidFill>
                <a:srgbClr val="42DE8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b="1" i="1" dirty="0" smtClean="0">
              <a:ln w="11430">
                <a:solidFill>
                  <a:schemeClr val="accent5">
                    <a:lumMod val="75000"/>
                  </a:schemeClr>
                </a:solidFill>
              </a:ln>
              <a:solidFill>
                <a:srgbClr val="42DE8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b="1" i="1" dirty="0">
              <a:ln w="11430">
                <a:solidFill>
                  <a:schemeClr val="accent5">
                    <a:lumMod val="75000"/>
                  </a:schemeClr>
                </a:solidFill>
              </a:ln>
              <a:solidFill>
                <a:srgbClr val="42DE8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b="1" i="1" dirty="0" err="1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42DE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Зарипова</a:t>
            </a:r>
            <a:r>
              <a:rPr lang="ru-RU" b="1" i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42DE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Венера </a:t>
            </a:r>
            <a:r>
              <a:rPr lang="ru-RU" b="1" i="1" dirty="0" err="1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42DE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Рафаэловна</a:t>
            </a:r>
            <a:r>
              <a:rPr lang="ru-RU" b="1" i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42DE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algn="ctr"/>
            <a:r>
              <a:rPr lang="ru-RU" b="1" i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42DE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педагог дополнительного образования, заведующая отделом интеллектуального развития </a:t>
            </a:r>
          </a:p>
          <a:p>
            <a:pPr algn="ctr"/>
            <a:r>
              <a:rPr lang="ru-RU" b="1" i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42DE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МАУДО «Городской дворец творчества детей и молодежи №1» </a:t>
            </a:r>
          </a:p>
          <a:p>
            <a:pPr algn="ctr"/>
            <a:r>
              <a:rPr lang="ru-RU" b="1" i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42DE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г. Набережные Челны </a:t>
            </a:r>
          </a:p>
          <a:p>
            <a:pPr algn="ctr"/>
            <a:endParaRPr lang="ru-RU" sz="2000" b="1" i="1" dirty="0" smtClean="0">
              <a:ln w="11430">
                <a:solidFill>
                  <a:schemeClr val="accent5">
                    <a:lumMod val="75000"/>
                  </a:schemeClr>
                </a:solidFill>
              </a:ln>
              <a:solidFill>
                <a:srgbClr val="42DE8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3" y="0"/>
            <a:ext cx="686164" cy="93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24573"/>
            <a:ext cx="2475307" cy="27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58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 flipH="1">
            <a:off x="757408" y="584684"/>
            <a:ext cx="8064896" cy="5688632"/>
          </a:xfrm>
          <a:prstGeom prst="round2DiagRect">
            <a:avLst>
              <a:gd name="adj1" fmla="val 12682"/>
              <a:gd name="adj2" fmla="val 0"/>
            </a:avLst>
          </a:prstGeom>
          <a:solidFill>
            <a:schemeClr val="bg1"/>
          </a:solidFill>
          <a:ln>
            <a:solidFill>
              <a:srgbClr val="42DE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 flipH="1">
            <a:off x="899590" y="584684"/>
            <a:ext cx="7525863" cy="673406"/>
          </a:xfrm>
          <a:prstGeom prst="round2DiagRect">
            <a:avLst/>
          </a:prstGeom>
          <a:gradFill>
            <a:gsLst>
              <a:gs pos="0">
                <a:srgbClr val="2ADA7A"/>
              </a:gs>
              <a:gs pos="39999">
                <a:srgbClr val="B8F2D2"/>
              </a:gs>
              <a:gs pos="70000">
                <a:srgbClr val="B8F2D2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823B"/>
                </a:solidFill>
              </a:rPr>
              <a:t>Распространение педагогического опыта</a:t>
            </a:r>
            <a:endParaRPr lang="ru-RU" sz="2800" b="1" dirty="0">
              <a:solidFill>
                <a:srgbClr val="00823B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08" y="1124744"/>
            <a:ext cx="7691864" cy="494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28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 flipH="1">
            <a:off x="757630" y="408883"/>
            <a:ext cx="8064896" cy="5688632"/>
          </a:xfrm>
          <a:prstGeom prst="round2DiagRect">
            <a:avLst>
              <a:gd name="adj1" fmla="val 12682"/>
              <a:gd name="adj2" fmla="val 0"/>
            </a:avLst>
          </a:prstGeom>
          <a:solidFill>
            <a:schemeClr val="bg1"/>
          </a:solidFill>
          <a:ln>
            <a:solidFill>
              <a:srgbClr val="42DE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101188" y="5445224"/>
            <a:ext cx="828585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1200" b="1" i="1" dirty="0" smtClean="0">
              <a:ln w="11430">
                <a:solidFill>
                  <a:schemeClr val="accent5">
                    <a:lumMod val="75000"/>
                  </a:schemeClr>
                </a:solidFill>
              </a:ln>
              <a:solidFill>
                <a:srgbClr val="2ADA7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200" b="1" dirty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Номинация  «</a:t>
            </a:r>
            <a:r>
              <a:rPr lang="ru-RU" sz="1200" b="1" dirty="0">
                <a:ln w="11430">
                  <a:solidFill>
                    <a:srgbClr val="00823B"/>
                  </a:solidFill>
                </a:ln>
                <a:solidFill>
                  <a:srgbClr val="2ADA7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Портфолио заведующего отделом дополнительного образования»</a:t>
            </a:r>
          </a:p>
          <a:p>
            <a:pPr algn="ctr"/>
            <a:r>
              <a:rPr lang="ru-RU" sz="1200" b="1" i="1" dirty="0" err="1">
                <a:ln w="11430">
                  <a:solidFill>
                    <a:srgbClr val="2ADA7A"/>
                  </a:solidFill>
                </a:ln>
                <a:solidFill>
                  <a:srgbClr val="42DE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Зарипова</a:t>
            </a:r>
            <a:r>
              <a:rPr lang="ru-RU" sz="1200" b="1" i="1" dirty="0">
                <a:ln w="11430">
                  <a:solidFill>
                    <a:srgbClr val="2ADA7A"/>
                  </a:solidFill>
                </a:ln>
                <a:solidFill>
                  <a:srgbClr val="42DE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Венера </a:t>
            </a:r>
            <a:r>
              <a:rPr lang="ru-RU" sz="1200" b="1" i="1" dirty="0" err="1">
                <a:ln w="11430">
                  <a:solidFill>
                    <a:srgbClr val="2ADA7A"/>
                  </a:solidFill>
                </a:ln>
                <a:solidFill>
                  <a:srgbClr val="42DE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Рафаэловна</a:t>
            </a:r>
            <a:endParaRPr lang="ru-RU" sz="1200" b="1" i="1" dirty="0">
              <a:ln w="11430">
                <a:solidFill>
                  <a:srgbClr val="2ADA7A"/>
                </a:solidFill>
              </a:ln>
              <a:solidFill>
                <a:srgbClr val="42DE8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sz="1200" b="1" i="1" dirty="0">
              <a:ln w="11430">
                <a:solidFill>
                  <a:srgbClr val="2ADA7A"/>
                </a:solidFill>
              </a:ln>
              <a:solidFill>
                <a:srgbClr val="42DE8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sz="1200" b="1" i="1" dirty="0" smtClean="0">
              <a:ln w="11430">
                <a:solidFill>
                  <a:srgbClr val="2ADA7A"/>
                </a:solidFill>
              </a:ln>
              <a:solidFill>
                <a:srgbClr val="42DE8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663" y="5288273"/>
            <a:ext cx="504056" cy="79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 flipH="1">
            <a:off x="1162856" y="542390"/>
            <a:ext cx="7525863" cy="648072"/>
          </a:xfrm>
          <a:prstGeom prst="round2DiagRect">
            <a:avLst/>
          </a:prstGeom>
          <a:gradFill>
            <a:gsLst>
              <a:gs pos="0">
                <a:srgbClr val="2ADA7A"/>
              </a:gs>
              <a:gs pos="39999">
                <a:srgbClr val="B8F2D2"/>
              </a:gs>
              <a:gs pos="70000">
                <a:srgbClr val="B8F2D2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58819" y="610018"/>
            <a:ext cx="74074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</a:t>
            </a:r>
            <a:r>
              <a:rPr lang="ru-RU" sz="2400" b="0" cap="none" spc="0" dirty="0" smtClean="0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лагодарственные письма</a:t>
            </a:r>
            <a:endParaRPr lang="ru-RU" sz="2400" b="0" cap="none" spc="0" dirty="0">
              <a:ln w="18415" cmpd="sng">
                <a:solidFill>
                  <a:srgbClr val="00823B"/>
                </a:solidFill>
                <a:prstDash val="solid"/>
              </a:ln>
              <a:solidFill>
                <a:srgbClr val="00823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98" y="1050417"/>
            <a:ext cx="3402053" cy="432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579" y="1071682"/>
            <a:ext cx="3494267" cy="430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29" y="1566707"/>
            <a:ext cx="2363590" cy="329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2440609" cy="336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39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 flipH="1">
            <a:off x="417550" y="444366"/>
            <a:ext cx="8354982" cy="5688632"/>
          </a:xfrm>
          <a:prstGeom prst="round2DiagRect">
            <a:avLst>
              <a:gd name="adj1" fmla="val 12682"/>
              <a:gd name="adj2" fmla="val 0"/>
            </a:avLst>
          </a:prstGeom>
          <a:solidFill>
            <a:schemeClr val="bg1"/>
          </a:solidFill>
          <a:ln>
            <a:solidFill>
              <a:srgbClr val="42DE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600" dirty="0" smtClean="0">
                <a:solidFill>
                  <a:schemeClr val="tx1"/>
                </a:solidFill>
              </a:rPr>
              <a:t>При </a:t>
            </a:r>
            <a:r>
              <a:rPr lang="ru-RU" sz="1600" dirty="0">
                <a:solidFill>
                  <a:schemeClr val="tx1"/>
                </a:solidFill>
              </a:rPr>
              <a:t>реализации </a:t>
            </a:r>
            <a:r>
              <a:rPr lang="ru-RU" sz="1600" dirty="0" smtClean="0">
                <a:solidFill>
                  <a:schemeClr val="tx1"/>
                </a:solidFill>
              </a:rPr>
              <a:t>образовательной практики в рамках программы </a:t>
            </a:r>
            <a:r>
              <a:rPr lang="ru-RU" sz="1600" dirty="0">
                <a:solidFill>
                  <a:schemeClr val="tx1"/>
                </a:solidFill>
              </a:rPr>
              <a:t>«Открытия в мире биологии»  используются технологии, позволяющие развить интеллектуально-творческие  способности и таланты детей, создать условия для профориентации обучающихся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pPr lvl="0"/>
            <a:endParaRPr lang="ru-RU" sz="1600" dirty="0" smtClean="0">
              <a:solidFill>
                <a:schemeClr val="tx1"/>
              </a:solidFill>
            </a:endParaRPr>
          </a:p>
          <a:p>
            <a:pPr lvl="0"/>
            <a:endParaRPr lang="ru-RU" sz="1600" dirty="0">
              <a:solidFill>
                <a:schemeClr val="tx1"/>
              </a:solidFill>
            </a:endParaRPr>
          </a:p>
          <a:p>
            <a:pPr lvl="0"/>
            <a:endParaRPr lang="ru-RU" sz="1600" dirty="0" smtClean="0">
              <a:solidFill>
                <a:schemeClr val="tx1"/>
              </a:solidFill>
            </a:endParaRPr>
          </a:p>
          <a:p>
            <a:pPr lvl="0"/>
            <a:endParaRPr lang="ru-RU" sz="1600" dirty="0">
              <a:solidFill>
                <a:schemeClr val="tx1"/>
              </a:solidFill>
            </a:endParaRPr>
          </a:p>
          <a:p>
            <a:pPr lvl="0"/>
            <a:endParaRPr lang="ru-RU" sz="1600" dirty="0" smtClean="0">
              <a:solidFill>
                <a:schemeClr val="tx1"/>
              </a:solidFill>
            </a:endParaRPr>
          </a:p>
          <a:p>
            <a:pPr lvl="0"/>
            <a:endParaRPr lang="ru-RU" sz="1600" dirty="0">
              <a:solidFill>
                <a:schemeClr val="tx1"/>
              </a:solidFill>
            </a:endParaRPr>
          </a:p>
          <a:p>
            <a:pPr lvl="0"/>
            <a:endParaRPr lang="ru-RU" sz="1600" dirty="0" smtClean="0">
              <a:solidFill>
                <a:schemeClr val="tx1"/>
              </a:solidFill>
            </a:endParaRPr>
          </a:p>
          <a:p>
            <a:pPr lvl="0"/>
            <a:endParaRPr lang="ru-RU" sz="1600" dirty="0">
              <a:solidFill>
                <a:schemeClr val="tx1"/>
              </a:solidFill>
            </a:endParaRPr>
          </a:p>
          <a:p>
            <a:pPr lvl="0"/>
            <a:endParaRPr lang="ru-RU" sz="1600" dirty="0" smtClean="0">
              <a:solidFill>
                <a:schemeClr val="tx1"/>
              </a:solidFill>
            </a:endParaRPr>
          </a:p>
          <a:p>
            <a:pPr lvl="0"/>
            <a:endParaRPr lang="ru-RU" sz="1600" dirty="0">
              <a:solidFill>
                <a:schemeClr val="tx1"/>
              </a:solidFill>
            </a:endParaRPr>
          </a:p>
          <a:p>
            <a:pPr lvl="0"/>
            <a:endParaRPr lang="ru-RU" sz="1600" dirty="0" smtClean="0">
              <a:solidFill>
                <a:schemeClr val="tx1"/>
              </a:solidFill>
            </a:endParaRPr>
          </a:p>
          <a:p>
            <a:pPr lvl="0"/>
            <a:endParaRPr lang="ru-RU" sz="1600" dirty="0">
              <a:solidFill>
                <a:schemeClr val="tx1"/>
              </a:solidFill>
            </a:endParaRPr>
          </a:p>
          <a:p>
            <a:pPr lvl="0"/>
            <a:endParaRPr lang="ru-RU" sz="1600" dirty="0" smtClean="0">
              <a:solidFill>
                <a:schemeClr val="tx1"/>
              </a:solidFill>
            </a:endParaRPr>
          </a:p>
          <a:p>
            <a:pPr lvl="0"/>
            <a:endParaRPr lang="ru-RU" sz="1600" dirty="0">
              <a:solidFill>
                <a:schemeClr val="tx1"/>
              </a:solidFill>
            </a:endParaRPr>
          </a:p>
          <a:p>
            <a:pPr lvl="0"/>
            <a:endParaRPr lang="ru-RU" sz="1600" dirty="0" smtClean="0">
              <a:solidFill>
                <a:schemeClr val="tx1"/>
              </a:solidFill>
            </a:endParaRPr>
          </a:p>
          <a:p>
            <a:pPr lvl="0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 flipH="1">
            <a:off x="990450" y="475698"/>
            <a:ext cx="7525863" cy="380573"/>
          </a:xfrm>
          <a:prstGeom prst="round2DiagRect">
            <a:avLst/>
          </a:prstGeom>
          <a:gradFill>
            <a:gsLst>
              <a:gs pos="0">
                <a:srgbClr val="2ADA7A"/>
              </a:gs>
              <a:gs pos="39999">
                <a:srgbClr val="B8F2D2"/>
              </a:gs>
              <a:gs pos="70000">
                <a:srgbClr val="B8F2D2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08906" y="363095"/>
            <a:ext cx="74074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Панель методик и технологий образовательной практики </a:t>
            </a:r>
            <a:endParaRPr lang="ru-RU" sz="2000" b="0" cap="none" spc="0" dirty="0">
              <a:ln w="18415" cmpd="sng">
                <a:solidFill>
                  <a:srgbClr val="00823B"/>
                </a:solidFill>
                <a:prstDash val="solid"/>
              </a:ln>
              <a:solidFill>
                <a:srgbClr val="00823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797173"/>
            <a:ext cx="2670453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Проблемное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обучение,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кейс-технологии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40926" y="1788086"/>
            <a:ext cx="244827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Личностно – 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ориентированные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83670" y="1797173"/>
            <a:ext cx="2520777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рофориентационные</a:t>
            </a:r>
            <a:endParaRPr lang="ru-RU" alt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61" y="4419499"/>
            <a:ext cx="2670452" cy="1385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Исследовательская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проектная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40927" y="4431966"/>
            <a:ext cx="2448272" cy="14491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Интерактивные, 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игровые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02619" y="4419499"/>
            <a:ext cx="2573837" cy="1385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04147" y="3134531"/>
            <a:ext cx="2485052" cy="1189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Коммуникативные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14597" y="3134531"/>
            <a:ext cx="2661860" cy="11919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Информационно – 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коммуникационные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1560" y="3117121"/>
            <a:ext cx="2673848" cy="12065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Дистанционное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обучение</a:t>
            </a:r>
          </a:p>
        </p:txBody>
      </p:sp>
    </p:spTree>
    <p:extLst>
      <p:ext uri="{BB962C8B-B14F-4D97-AF65-F5344CB8AC3E}">
        <p14:creationId xmlns:p14="http://schemas.microsoft.com/office/powerpoint/2010/main" val="367625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 flipH="1">
            <a:off x="614468" y="404664"/>
            <a:ext cx="8064896" cy="6120680"/>
          </a:xfrm>
          <a:prstGeom prst="round2DiagRect">
            <a:avLst>
              <a:gd name="adj1" fmla="val 12682"/>
              <a:gd name="adj2" fmla="val 0"/>
            </a:avLst>
          </a:prstGeom>
          <a:solidFill>
            <a:schemeClr val="bg1"/>
          </a:solidFill>
          <a:ln>
            <a:solidFill>
              <a:srgbClr val="42DE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 образовательной практики заключен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о сетевом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организациями: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ООО «Семейная клиника «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Танар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»»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https://edu.tatar.ru/upload/storage/org1530/files/%D0%94%D0%BE%D0%B3%D0%BE%D0%B2%D0%BE%D1%80%20%D1%81%20%D0%9E%D0%9E%D0%9E%20%D0%A2%D0%B0%D0%BD%D0%B0%D1%80%20%D0%AF%D0%BD%D0%B2%D0%B0%D1%80%D1%8C21-%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D0%9C%D0%B0%D0%B9%2023.pdf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ФГАОУ ВО «Казанский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университет»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://edu.tatar.ru/upload/storage/org1530/files/%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D0%94%D0%BE%D0%B3%D0%BE%D0%B2%D0%BE%D1%80%20%D0%BE%20%D1%81%D0%BE%D1%82%D1%80%D1%83%D0%B4%D0%BD%D0%B8%D1%87%D0%B5%D1%81%D1%82%D0%B2%D0%B5%20%D0%9A%D0%A4%D0%A3_removed.pdf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Партнерское взаимодействие с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Набережночелнинским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медицинским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колледжем на базе которого провелись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профориентационные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мастер-классы и экскурсии, </a:t>
            </a:r>
          </a:p>
          <a:p>
            <a:pPr lvl="0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стречи с представителями различных профессий медико-биологического профиля</a:t>
            </a:r>
          </a:p>
          <a:p>
            <a:pPr lvl="0"/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 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663" y="5288273"/>
            <a:ext cx="504056" cy="79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 flipH="1">
            <a:off x="614468" y="404664"/>
            <a:ext cx="7525863" cy="361014"/>
          </a:xfrm>
          <a:prstGeom prst="round2DiagRect">
            <a:avLst/>
          </a:prstGeom>
          <a:gradFill>
            <a:gsLst>
              <a:gs pos="0">
                <a:srgbClr val="2ADA7A"/>
              </a:gs>
              <a:gs pos="39999">
                <a:srgbClr val="B8F2D2"/>
              </a:gs>
              <a:gs pos="70000">
                <a:srgbClr val="B8F2D2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90075" y="328913"/>
            <a:ext cx="74074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Панель методик и технологий  </a:t>
            </a:r>
            <a:endParaRPr lang="ru-RU" sz="2400" b="0" cap="none" spc="0" dirty="0">
              <a:ln w="18415" cmpd="sng">
                <a:solidFill>
                  <a:srgbClr val="00823B"/>
                </a:solidFill>
                <a:prstDash val="solid"/>
              </a:ln>
              <a:solidFill>
                <a:srgbClr val="00823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183" y="4608904"/>
            <a:ext cx="2357466" cy="170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4639660"/>
            <a:ext cx="2604551" cy="175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68" y="4608904"/>
            <a:ext cx="25971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75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 flipH="1">
            <a:off x="757630" y="389911"/>
            <a:ext cx="8064896" cy="5688632"/>
          </a:xfrm>
          <a:prstGeom prst="round2DiagRect">
            <a:avLst>
              <a:gd name="adj1" fmla="val 12682"/>
              <a:gd name="adj2" fmla="val 0"/>
            </a:avLst>
          </a:prstGeom>
          <a:solidFill>
            <a:schemeClr val="bg1"/>
          </a:solidFill>
          <a:ln>
            <a:solidFill>
              <a:srgbClr val="42DE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4500" algn="just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4500"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4500" algn="just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4500"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4500" algn="just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4500"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4500" algn="just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4500"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образовательной практики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использовались</a:t>
            </a:r>
          </a:p>
          <a:p>
            <a:pPr lvl="0" indent="444500"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антропологический,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компетентностный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личностно ориентированный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которых происходит вовлечение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события, игры, встречи с людьми из сферы здравоохранения, а так же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формируется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сберегающего поведения у подростков.</a:t>
            </a:r>
          </a:p>
          <a:p>
            <a:pPr lvl="0" indent="444500"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4500" algn="just"/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Компетентностный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заключается в развитии у обучающихся способности к самостоятельному принятию решений на основе полученного жизненного и профессионального опыта. Антропологический подход предполагает соотнесение   об  явлениях со знаниями о природе человека, о методах его исследования.  Деятельность рассматривается  как основное средство и главное условие развития личности детей, при котором они получают личный опыт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indent="444500"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Описание практики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disk.yandex.ru/i/N_p7x7wsKbV5wg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4500"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4500" algn="just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4500" algn="just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4500"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663" y="5288273"/>
            <a:ext cx="504056" cy="79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 flipH="1">
            <a:off x="990452" y="475698"/>
            <a:ext cx="7525863" cy="648072"/>
          </a:xfrm>
          <a:prstGeom prst="round2DiagRect">
            <a:avLst/>
          </a:prstGeom>
          <a:gradFill>
            <a:gsLst>
              <a:gs pos="0">
                <a:srgbClr val="2ADA7A"/>
              </a:gs>
              <a:gs pos="39999">
                <a:srgbClr val="B8F2D2"/>
              </a:gs>
              <a:gs pos="70000">
                <a:srgbClr val="B8F2D2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394498"/>
            <a:ext cx="74074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Педагогические подходы образовательной практики </a:t>
            </a:r>
            <a:endParaRPr lang="ru-RU" sz="2400" b="0" cap="none" spc="0" dirty="0">
              <a:ln w="18415" cmpd="sng">
                <a:solidFill>
                  <a:srgbClr val="00823B"/>
                </a:solidFill>
                <a:prstDash val="solid"/>
              </a:ln>
              <a:solidFill>
                <a:srgbClr val="00823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3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 flipH="1">
            <a:off x="757630" y="408883"/>
            <a:ext cx="8064896" cy="5688632"/>
          </a:xfrm>
          <a:prstGeom prst="round2DiagRect">
            <a:avLst>
              <a:gd name="adj1" fmla="val 12682"/>
              <a:gd name="adj2" fmla="val 0"/>
            </a:avLst>
          </a:prstGeom>
          <a:solidFill>
            <a:schemeClr val="bg1"/>
          </a:solidFill>
          <a:ln>
            <a:solidFill>
              <a:srgbClr val="42DE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q"/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поисках открытий»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www.gdtdim.ru/opit/pedmaster22.pdf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«Первая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помощь»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Практикум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«Измерение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здоровья по методике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Апанасенко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Г.Л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.», дискуссия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«Плюсы и минусы профессии врача»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disk.yandex.ru/i/9r9OXNQyXT8YRA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пробы в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Набережночелнинском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медицинском колледже и  экскурсией на кафедры колледжа  и экскурсии по кафедрам колледжа, беседа со специалистами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vk.com/scientific_society_of_students?w=wall-33261841_479%2Fall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disk.yandex.ru/i/zSLk3zqH-w2vjA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Он-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нетворкинг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 студентами медицинских ВУЗов, выпускниками объединения «Открытия в мире биологии», с преподавателями Казанского федерального университета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vk.com/scientific_society_of_students?w=wall-33261841_506%2Fall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Интеллектуально-творческая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по станциям «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Зож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party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организуемая обучающимися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disk.yandex.ru/i/BQh4DPgx4YiwKw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Персонифицированная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по исследовательской деятельности,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в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коучинговом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формате о выборе будущей профессии, о возможностях обучения, профессиональных целях и путях ее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</a:p>
          <a:p>
            <a:pPr lvl="0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disk.yandex.ru/edit/d/TinC5bneZEXM3UdXbUzR7iPegnqahzm72s0qoIz-cKg6ZzFTYTJyQkdFUQ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663" y="5288273"/>
            <a:ext cx="504056" cy="79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 flipH="1">
            <a:off x="990451" y="475698"/>
            <a:ext cx="7525863" cy="505030"/>
          </a:xfrm>
          <a:prstGeom prst="round2DiagRect">
            <a:avLst/>
          </a:prstGeom>
          <a:gradFill>
            <a:gsLst>
              <a:gs pos="0">
                <a:srgbClr val="2ADA7A"/>
              </a:gs>
              <a:gs pos="39999">
                <a:srgbClr val="B8F2D2"/>
              </a:gs>
              <a:gs pos="70000">
                <a:srgbClr val="B8F2D2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9680" y="444366"/>
            <a:ext cx="7407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План мероприятий и </a:t>
            </a:r>
            <a:r>
              <a:rPr lang="ru-RU" dirty="0" smtClean="0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методики </a:t>
            </a:r>
            <a:r>
              <a:rPr lang="ru-RU" b="0" cap="none" spc="0" dirty="0" smtClean="0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образовательной практики </a:t>
            </a:r>
            <a:endParaRPr lang="ru-RU" b="0" cap="none" spc="0" dirty="0">
              <a:ln w="18415" cmpd="sng">
                <a:solidFill>
                  <a:srgbClr val="00823B"/>
                </a:solidFill>
                <a:prstDash val="solid"/>
              </a:ln>
              <a:solidFill>
                <a:srgbClr val="00823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3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 flipH="1">
            <a:off x="755097" y="640302"/>
            <a:ext cx="7890493" cy="5688632"/>
          </a:xfrm>
          <a:prstGeom prst="round2DiagRect">
            <a:avLst>
              <a:gd name="adj1" fmla="val 12682"/>
              <a:gd name="adj2" fmla="val 0"/>
            </a:avLst>
          </a:prstGeom>
          <a:solidFill>
            <a:schemeClr val="bg1"/>
          </a:solidFill>
          <a:ln>
            <a:solidFill>
              <a:srgbClr val="42DE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lvl="0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lvl="0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lvl="0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lvl="0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lvl="0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lvl="0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lvl="0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lvl="0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lvl="0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lvl="0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lvl="0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lvl="0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lvl="0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lvl="0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lvl="0"/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Ссылка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на публикации об образовательных результатах в 2022-2023 </a:t>
            </a:r>
            <a:r>
              <a:rPr lang="ru-RU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уч.году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  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://disk.yandex.ru/i/zSLk3zqH-w2vjA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 flipH="1">
            <a:off x="755096" y="285982"/>
            <a:ext cx="7849349" cy="648072"/>
          </a:xfrm>
          <a:prstGeom prst="round2DiagRect">
            <a:avLst/>
          </a:prstGeom>
          <a:gradFill>
            <a:gsLst>
              <a:gs pos="0">
                <a:srgbClr val="2ADA7A"/>
              </a:gs>
              <a:gs pos="39999">
                <a:srgbClr val="B8F2D2"/>
              </a:gs>
              <a:gs pos="70000">
                <a:srgbClr val="B8F2D2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26317" y="317137"/>
            <a:ext cx="77299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Образовательные результаты:</a:t>
            </a:r>
          </a:p>
          <a:p>
            <a:pPr algn="ctr"/>
            <a:r>
              <a:rPr lang="ru-RU" dirty="0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smtClean="0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победы </a:t>
            </a:r>
            <a:r>
              <a:rPr lang="ru-RU" b="0" cap="none" spc="0" dirty="0" smtClean="0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обучающихся на конференциях и конкурсах</a:t>
            </a:r>
            <a:endParaRPr lang="ru-RU" b="0" cap="none" spc="0" dirty="0">
              <a:ln w="18415" cmpd="sng">
                <a:solidFill>
                  <a:srgbClr val="00823B"/>
                </a:solidFill>
                <a:prstDash val="solid"/>
              </a:ln>
              <a:solidFill>
                <a:srgbClr val="00823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23945" y="610018"/>
            <a:ext cx="70449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0" cap="none" spc="0" dirty="0" smtClean="0">
              <a:ln w="18415" cmpd="sng">
                <a:solidFill>
                  <a:srgbClr val="00823B"/>
                </a:solidFill>
                <a:prstDash val="solid"/>
              </a:ln>
              <a:solidFill>
                <a:srgbClr val="00823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b="0" cap="none" spc="0" dirty="0" smtClean="0">
              <a:ln w="18415" cmpd="sng">
                <a:solidFill>
                  <a:srgbClr val="00823B"/>
                </a:solidFill>
                <a:prstDash val="solid"/>
              </a:ln>
              <a:solidFill>
                <a:srgbClr val="00823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b="0" cap="none" spc="0" dirty="0">
              <a:ln w="18415" cmpd="sng">
                <a:solidFill>
                  <a:srgbClr val="00823B"/>
                </a:solidFill>
                <a:prstDash val="solid"/>
              </a:ln>
              <a:solidFill>
                <a:srgbClr val="1C45F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5801770" cy="346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789" y="993752"/>
            <a:ext cx="2847257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7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 flipH="1">
            <a:off x="757630" y="408883"/>
            <a:ext cx="8064896" cy="5688632"/>
          </a:xfrm>
          <a:prstGeom prst="round2DiagRect">
            <a:avLst>
              <a:gd name="adj1" fmla="val 12682"/>
              <a:gd name="adj2" fmla="val 0"/>
            </a:avLst>
          </a:prstGeom>
          <a:solidFill>
            <a:schemeClr val="bg1"/>
          </a:solidFill>
          <a:ln>
            <a:solidFill>
              <a:srgbClr val="42DE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n w="18415" cmpd="sng">
                <a:solidFill>
                  <a:srgbClr val="00823B"/>
                </a:solidFill>
                <a:prstDash val="solid"/>
              </a:ln>
              <a:solidFill>
                <a:srgbClr val="00823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dirty="0">
              <a:ln w="18415" cmpd="sng">
                <a:solidFill>
                  <a:srgbClr val="00823B"/>
                </a:solidFill>
                <a:prstDash val="solid"/>
              </a:ln>
              <a:solidFill>
                <a:srgbClr val="00823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dirty="0" smtClean="0">
              <a:ln w="18415" cmpd="sng">
                <a:solidFill>
                  <a:srgbClr val="00823B"/>
                </a:solidFill>
                <a:prstDash val="solid"/>
              </a:ln>
              <a:solidFill>
                <a:srgbClr val="00823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dirty="0">
              <a:ln w="18415" cmpd="sng">
                <a:solidFill>
                  <a:srgbClr val="00823B"/>
                </a:solidFill>
                <a:prstDash val="solid"/>
              </a:ln>
              <a:solidFill>
                <a:srgbClr val="00823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dirty="0" smtClean="0">
              <a:ln w="18415" cmpd="sng">
                <a:solidFill>
                  <a:srgbClr val="00823B"/>
                </a:solidFill>
                <a:prstDash val="solid"/>
              </a:ln>
              <a:solidFill>
                <a:srgbClr val="00823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dirty="0" smtClean="0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Он-</a:t>
            </a:r>
            <a:r>
              <a:rPr lang="ru-RU" dirty="0" err="1" smtClean="0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лайн</a:t>
            </a:r>
            <a:r>
              <a:rPr lang="ru-RU" dirty="0" smtClean="0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встреча с </a:t>
            </a:r>
            <a:r>
              <a:rPr lang="ru-RU" dirty="0" smtClean="0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выпускниками</a:t>
            </a:r>
          </a:p>
          <a:p>
            <a:pPr algn="ctr"/>
            <a:r>
              <a:rPr lang="en-US" b="1" dirty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1C45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https://vk.com/scientific_society_of_students?w=wall-33261841_500%2Fall</a:t>
            </a:r>
            <a:endParaRPr lang="ru-RU" b="1" i="1" dirty="0">
              <a:ln w="11430">
                <a:solidFill>
                  <a:srgbClr val="2ADA7A"/>
                </a:solidFill>
              </a:ln>
              <a:solidFill>
                <a:srgbClr val="1C45F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dirty="0">
              <a:ln w="18415" cmpd="sng">
                <a:solidFill>
                  <a:srgbClr val="00823B"/>
                </a:solidFill>
                <a:prstDash val="solid"/>
              </a:ln>
              <a:solidFill>
                <a:srgbClr val="00823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dirty="0">
              <a:ln w="18415" cmpd="sng">
                <a:solidFill>
                  <a:srgbClr val="00823B"/>
                </a:solidFill>
                <a:prstDash val="solid"/>
              </a:ln>
              <a:solidFill>
                <a:srgbClr val="00823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2115" y="3057750"/>
            <a:ext cx="82858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1600" b="1" i="1" dirty="0" smtClean="0">
              <a:ln w="11430">
                <a:solidFill>
                  <a:schemeClr val="accent5">
                    <a:lumMod val="75000"/>
                  </a:schemeClr>
                </a:solidFill>
              </a:ln>
              <a:solidFill>
                <a:srgbClr val="2ADA7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sz="1200" b="1" i="1" dirty="0" smtClean="0">
              <a:ln w="11430">
                <a:solidFill>
                  <a:srgbClr val="2ADA7A"/>
                </a:solidFill>
              </a:ln>
              <a:solidFill>
                <a:srgbClr val="42DE8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944" y="5930679"/>
            <a:ext cx="504056" cy="79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 flipH="1">
            <a:off x="757630" y="608277"/>
            <a:ext cx="7525863" cy="648072"/>
          </a:xfrm>
          <a:prstGeom prst="round2DiagRect">
            <a:avLst/>
          </a:prstGeom>
          <a:gradFill>
            <a:gsLst>
              <a:gs pos="0">
                <a:srgbClr val="2ADA7A"/>
              </a:gs>
              <a:gs pos="39999">
                <a:srgbClr val="B8F2D2"/>
              </a:gs>
              <a:gs pos="70000">
                <a:srgbClr val="B8F2D2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58819" y="610018"/>
            <a:ext cx="74074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Обучающиеся объединения «Открытия в мире биологии» проводят игру «ЗОЖ-</a:t>
            </a:r>
            <a:r>
              <a:rPr lang="en-US" b="0" cap="none" spc="0" dirty="0" smtClean="0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party</a:t>
            </a:r>
            <a:r>
              <a:rPr lang="ru-RU" b="0" cap="none" spc="0" dirty="0" smtClean="0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ru-RU" b="0" cap="none" spc="0" dirty="0">
              <a:ln w="18415" cmpd="sng">
                <a:solidFill>
                  <a:srgbClr val="00823B"/>
                </a:solidFill>
                <a:prstDash val="solid"/>
              </a:ln>
              <a:solidFill>
                <a:srgbClr val="00823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50" y="1256349"/>
            <a:ext cx="2086369" cy="19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83226"/>
            <a:ext cx="2318879" cy="200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423" y="1380563"/>
            <a:ext cx="2200200" cy="1904136"/>
          </a:xfrm>
          <a:prstGeom prst="rect">
            <a:avLst/>
          </a:prstGeom>
          <a:ln w="25400">
            <a:solidFill>
              <a:srgbClr val="2ADA7A"/>
            </a:solidFill>
          </a:ln>
        </p:spPr>
      </p:pic>
      <p:pic>
        <p:nvPicPr>
          <p:cNvPr id="11" name="char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8492" y="4228899"/>
            <a:ext cx="2580591" cy="1775025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563" y="4167084"/>
            <a:ext cx="1157941" cy="183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862" y="4228899"/>
            <a:ext cx="1212930" cy="18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63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 flipH="1">
            <a:off x="611560" y="620688"/>
            <a:ext cx="8064896" cy="5688632"/>
          </a:xfrm>
          <a:prstGeom prst="round2DiagRect">
            <a:avLst>
              <a:gd name="adj1" fmla="val 12682"/>
              <a:gd name="adj2" fmla="val 0"/>
            </a:avLst>
          </a:prstGeom>
          <a:solidFill>
            <a:schemeClr val="bg1"/>
          </a:solidFill>
          <a:ln>
            <a:solidFill>
              <a:srgbClr val="42DE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отслеживания профессиональных интересов обучающихся показал, что более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85%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  продолжают обучение по профилю </a:t>
            </a:r>
            <a:r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 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disk.yandex.ru/d/s6_3oI-WI4OlOQ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три года обучающиеся успешно поступили на факультеты медико-биологической направленности следующих высших и средних профессиональных образовательных организаций нашей страны: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Ижевская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 академия,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Казанский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медицинский университет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Казанский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колледж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Казанский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колледж,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Казанский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университет (биологический факультет),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Набережночелнинский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колледж,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Нижегородская медицинская академия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Пермская медицинская академия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Санкт-Петербургский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университет (ландшафтный дизайн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мнения обучающихся объединения «Открытия в мире биологии»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Результаты анкетирования на удовлетворенность запросов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обучающихся 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disk.yandex.ru/i/YYAOVb0bn88kKg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314528"/>
            <a:ext cx="59697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dirty="0" smtClean="0">
              <a:ln w="18415" cmpd="sng">
                <a:solidFill>
                  <a:srgbClr val="00823B"/>
                </a:solidFill>
                <a:prstDash val="solid"/>
              </a:ln>
              <a:solidFill>
                <a:srgbClr val="00823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dirty="0" smtClean="0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Результативность поступление выпускников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учебные заведения медики-биологического профиля</a:t>
            </a:r>
            <a:endParaRPr lang="ru-RU" dirty="0">
              <a:ln w="18415" cmpd="sng">
                <a:solidFill>
                  <a:srgbClr val="00823B"/>
                </a:solidFill>
                <a:prstDash val="solid"/>
              </a:ln>
              <a:solidFill>
                <a:srgbClr val="00823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47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 flipH="1">
            <a:off x="623823" y="598845"/>
            <a:ext cx="8064896" cy="5688632"/>
          </a:xfrm>
          <a:prstGeom prst="round2DiagRect">
            <a:avLst>
              <a:gd name="adj1" fmla="val 12682"/>
              <a:gd name="adj2" fmla="val 0"/>
            </a:avLst>
          </a:prstGeom>
          <a:solidFill>
            <a:schemeClr val="bg1"/>
          </a:solidFill>
          <a:ln>
            <a:solidFill>
              <a:srgbClr val="42DE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§"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диагностический центр г. Набережные Челны 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 обучающихся  со специалистами для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ознакомления с особенностями работы людей по  профессиям: рентгенолог,  эндокринолог,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анестезиолог </a:t>
            </a:r>
            <a:r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  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Волонтёрская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подростков в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Набережночелнинском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доме – интернате для престарелых и инвалидов в период летних каникул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663" y="5288273"/>
            <a:ext cx="504056" cy="79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 flipH="1">
            <a:off x="827584" y="612419"/>
            <a:ext cx="7525863" cy="473240"/>
          </a:xfrm>
          <a:prstGeom prst="round2DiagRect">
            <a:avLst/>
          </a:prstGeom>
          <a:gradFill>
            <a:gsLst>
              <a:gs pos="0">
                <a:srgbClr val="2ADA7A"/>
              </a:gs>
              <a:gs pos="39999">
                <a:srgbClr val="B8F2D2"/>
              </a:gs>
              <a:gs pos="70000">
                <a:srgbClr val="B8F2D2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476672"/>
            <a:ext cx="71770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Перспективы развития образовательной практики</a:t>
            </a:r>
          </a:p>
          <a:p>
            <a:pPr algn="ctr"/>
            <a:endParaRPr lang="ru-RU" sz="2400" b="0" cap="none" spc="0" dirty="0">
              <a:ln w="18415" cmpd="sng">
                <a:solidFill>
                  <a:srgbClr val="00823B"/>
                </a:solidFill>
                <a:prstDash val="solid"/>
              </a:ln>
              <a:solidFill>
                <a:srgbClr val="00823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13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545</Words>
  <Application>Microsoft Office PowerPoint</Application>
  <PresentationFormat>Экран (4:3)</PresentationFormat>
  <Paragraphs>188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321</cp:lastModifiedBy>
  <cp:revision>63</cp:revision>
  <dcterms:created xsi:type="dcterms:W3CDTF">2022-04-10T05:07:19Z</dcterms:created>
  <dcterms:modified xsi:type="dcterms:W3CDTF">2023-04-25T11:46:46Z</dcterms:modified>
</cp:coreProperties>
</file>