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60" r:id="rId3"/>
    <p:sldId id="271" r:id="rId4"/>
    <p:sldId id="280" r:id="rId5"/>
    <p:sldId id="282" r:id="rId6"/>
    <p:sldId id="281" r:id="rId7"/>
    <p:sldId id="262" r:id="rId8"/>
    <p:sldId id="279" r:id="rId9"/>
    <p:sldId id="278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EB0"/>
    <a:srgbClr val="6CB8AF"/>
    <a:srgbClr val="5F5F5F"/>
    <a:srgbClr val="03AC14"/>
    <a:srgbClr val="0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9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FB150-7F4A-434E-A865-81A25F2053F2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EE75-DFAE-4C74-BC55-5CF1EC635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4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3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4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3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55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411383" y="1966679"/>
            <a:ext cx="5253567" cy="3340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932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79"/>
            <a:ext cx="5353051" cy="32749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2398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19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551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19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3960"/>
            <a:ext cx="5353051" cy="3275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398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2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0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6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0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0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8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8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698A-EAE4-49F4-BD22-DAAC2A6E6576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4933-DABF-435D-AF07-B9F7367FE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chart" Target="../charts/chart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377" y="1431636"/>
            <a:ext cx="10481480" cy="131156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Панель методик и технологий образовательной практики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979" y="2388358"/>
            <a:ext cx="10658902" cy="3985146"/>
          </a:xfrm>
        </p:spPr>
        <p:txBody>
          <a:bodyPr/>
          <a:lstStyle/>
          <a:p>
            <a:endParaRPr lang="ru-RU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Развитие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инженерного мышления средствами учебно-методического комплекса </a:t>
            </a:r>
            <a:b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«Интегральный кот»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8383220" y="5190638"/>
            <a:ext cx="3949271" cy="1405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5F5F5F"/>
                </a:solidFill>
              </a:rPr>
              <a:t>https://vk.com/integralcat</a:t>
            </a:r>
          </a:p>
          <a:p>
            <a:pPr algn="l"/>
            <a:r>
              <a:rPr lang="en-US" sz="1800" b="1" dirty="0">
                <a:solidFill>
                  <a:srgbClr val="5F5F5F"/>
                </a:solidFill>
              </a:rPr>
              <a:t>https://vk.com/prokarakuri </a:t>
            </a:r>
          </a:p>
          <a:p>
            <a:pPr algn="l"/>
            <a:r>
              <a:rPr lang="en-US" sz="1800" b="1" dirty="0">
                <a:solidFill>
                  <a:srgbClr val="5F5F5F"/>
                </a:solidFill>
              </a:rPr>
              <a:t>https://t.me/IntegralCatChannel</a:t>
            </a:r>
            <a:r>
              <a:rPr lang="en-US" sz="2000" dirty="0"/>
              <a:t>	</a:t>
            </a:r>
          </a:p>
          <a:p>
            <a:pPr algn="l"/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6" y="3971638"/>
            <a:ext cx="1354730" cy="1754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4" y="1551709"/>
            <a:ext cx="1365172" cy="1754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E8FF8C1F-F0E6-4011-8569-6846BBBDCF51}"/>
              </a:ext>
            </a:extLst>
          </p:cNvPr>
          <p:cNvSpPr txBox="1">
            <a:spLocks/>
          </p:cNvSpPr>
          <p:nvPr/>
        </p:nvSpPr>
        <p:spPr>
          <a:xfrm>
            <a:off x="10453105" y="1237855"/>
            <a:ext cx="1422401" cy="5479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7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1200" dirty="0" smtClean="0">
                <a:solidFill>
                  <a:srgbClr val="00AD00"/>
                </a:solidFill>
                <a:latin typeface="+mj-lt"/>
              </a:rPr>
              <a:t>УМК</a:t>
            </a:r>
          </a:p>
          <a:p>
            <a:pPr algn="ctr"/>
            <a:r>
              <a:rPr lang="ru-RU" sz="1200" dirty="0" smtClean="0">
                <a:solidFill>
                  <a:srgbClr val="00AD00"/>
                </a:solidFill>
                <a:latin typeface="+mj-lt"/>
              </a:rPr>
              <a:t>«Интегральный кот»</a:t>
            </a:r>
            <a:endParaRPr lang="ru-RU" sz="1200" dirty="0">
              <a:solidFill>
                <a:srgbClr val="00AD0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878">
            <a:off x="6159433" y="2983921"/>
            <a:ext cx="5992091" cy="110445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720113" y="748009"/>
            <a:ext cx="5436752" cy="6331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Команда разработчиков практики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Запромётов Андрей Викторови</a:t>
            </a:r>
            <a:r>
              <a:rPr lang="ru-RU" sz="2000" dirty="0"/>
              <a:t>ч</a:t>
            </a:r>
            <a:r>
              <a:rPr lang="ru-RU" sz="2000" dirty="0" smtClean="0"/>
              <a:t>,</a:t>
            </a:r>
          </a:p>
          <a:p>
            <a:pPr algn="l"/>
            <a:r>
              <a:rPr lang="ru-RU" sz="2000" dirty="0" smtClean="0"/>
              <a:t>Педагог дополнительного образования</a:t>
            </a:r>
          </a:p>
          <a:p>
            <a:pPr algn="l"/>
            <a:r>
              <a:rPr lang="ru-RU" sz="2000" dirty="0"/>
              <a:t>Контакты:</a:t>
            </a:r>
          </a:p>
          <a:p>
            <a:pPr algn="l"/>
            <a:r>
              <a:rPr lang="ru-RU" sz="2000" dirty="0"/>
              <a:t>Телефон: </a:t>
            </a:r>
            <a:r>
              <a:rPr lang="ru-RU" sz="2000" dirty="0" smtClean="0"/>
              <a:t>8-963-346-55-53</a:t>
            </a:r>
            <a:endParaRPr lang="ru-RU" sz="2000" dirty="0"/>
          </a:p>
          <a:p>
            <a:pPr algn="l"/>
            <a:r>
              <a:rPr lang="en-US" sz="2000" dirty="0"/>
              <a:t>https://</a:t>
            </a:r>
            <a:r>
              <a:rPr lang="en-US" sz="2000" dirty="0" smtClean="0"/>
              <a:t>vk.com/malaris</a:t>
            </a:r>
            <a:endParaRPr lang="ru-RU" sz="2000" dirty="0"/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Сарычева Танзиля Мусаевна,</a:t>
            </a:r>
          </a:p>
          <a:p>
            <a:pPr algn="l"/>
            <a:r>
              <a:rPr lang="ru-RU" sz="2000" dirty="0"/>
              <a:t>д</a:t>
            </a:r>
            <a:r>
              <a:rPr lang="ru-RU" sz="2000" dirty="0" smtClean="0"/>
              <a:t>иректор ГОАУ «Новгородский Кванториум»,</a:t>
            </a:r>
          </a:p>
          <a:p>
            <a:pPr algn="l"/>
            <a:r>
              <a:rPr lang="ru-RU" sz="2000" dirty="0" smtClean="0"/>
              <a:t>Контакты:</a:t>
            </a:r>
          </a:p>
          <a:p>
            <a:pPr algn="l"/>
            <a:r>
              <a:rPr lang="ru-RU" sz="2000" dirty="0" smtClean="0"/>
              <a:t>Телефон: 8-903-981-77-44</a:t>
            </a:r>
          </a:p>
          <a:p>
            <a:pPr algn="l"/>
            <a:r>
              <a:rPr lang="en-US" sz="2000" dirty="0" smtClean="0"/>
              <a:t>https://vk.com/id91934208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60535" y="3042716"/>
            <a:ext cx="12064098" cy="3517887"/>
            <a:chOff x="820616" y="1506565"/>
            <a:chExt cx="7681329" cy="2187594"/>
          </a:xfrm>
        </p:grpSpPr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xmlns="" id="{00439A9A-1672-F746-AFBD-D4F0191F17DD}"/>
                </a:ext>
              </a:extLst>
            </p:cNvPr>
            <p:cNvGrpSpPr/>
            <p:nvPr/>
          </p:nvGrpSpPr>
          <p:grpSpPr>
            <a:xfrm>
              <a:off x="3171168" y="1786046"/>
              <a:ext cx="2979920" cy="1607307"/>
              <a:chOff x="6051389" y="5684217"/>
              <a:chExt cx="12451570" cy="5772182"/>
            </a:xfrm>
          </p:grpSpPr>
          <p:grpSp>
            <p:nvGrpSpPr>
              <p:cNvPr id="32" name="Group 116">
                <a:extLst>
                  <a:ext uri="{FF2B5EF4-FFF2-40B4-BE49-F238E27FC236}">
                    <a16:creationId xmlns:a16="http://schemas.microsoft.com/office/drawing/2014/main" xmlns="" id="{77A5E1D9-B41D-5040-A9AA-84F3BF756A02}"/>
                  </a:ext>
                </a:extLst>
              </p:cNvPr>
              <p:cNvGrpSpPr/>
              <p:nvPr/>
            </p:nvGrpSpPr>
            <p:grpSpPr>
              <a:xfrm flipH="1">
                <a:off x="15860937" y="5684217"/>
                <a:ext cx="2642022" cy="5772182"/>
                <a:chOff x="5754055" y="5684217"/>
                <a:chExt cx="2642022" cy="5772182"/>
              </a:xfrm>
            </p:grpSpPr>
            <p:cxnSp>
              <p:nvCxnSpPr>
                <p:cNvPr id="38" name="Elbow Connector 118">
                  <a:extLst>
                    <a:ext uri="{FF2B5EF4-FFF2-40B4-BE49-F238E27FC236}">
                      <a16:creationId xmlns:a16="http://schemas.microsoft.com/office/drawing/2014/main" xmlns="" id="{76BBAADD-FB03-7C4B-8D51-4113C35809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5793356" y="5684217"/>
                  <a:ext cx="2602721" cy="1790667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chemeClr val="bg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lbow Connector 119">
                  <a:extLst>
                    <a:ext uri="{FF2B5EF4-FFF2-40B4-BE49-F238E27FC236}">
                      <a16:creationId xmlns:a16="http://schemas.microsoft.com/office/drawing/2014/main" xmlns="" id="{6317EDF0-5D67-3340-829C-54ED8D32B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54055" y="9883220"/>
                  <a:ext cx="2528125" cy="1573179"/>
                </a:xfrm>
                <a:prstGeom prst="bentConnector3">
                  <a:avLst/>
                </a:prstGeom>
                <a:ln w="38100">
                  <a:solidFill>
                    <a:schemeClr val="bg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20">
                <a:extLst>
                  <a:ext uri="{FF2B5EF4-FFF2-40B4-BE49-F238E27FC236}">
                    <a16:creationId xmlns:a16="http://schemas.microsoft.com/office/drawing/2014/main" xmlns="" id="{12FFD211-29C3-3849-84FD-898307A648C1}"/>
                  </a:ext>
                </a:extLst>
              </p:cNvPr>
              <p:cNvGrpSpPr/>
              <p:nvPr/>
            </p:nvGrpSpPr>
            <p:grpSpPr>
              <a:xfrm>
                <a:off x="6051389" y="5743161"/>
                <a:ext cx="12128673" cy="5709580"/>
                <a:chOff x="6051389" y="5743161"/>
                <a:chExt cx="12128673" cy="5709580"/>
              </a:xfrm>
            </p:grpSpPr>
            <p:cxnSp>
              <p:nvCxnSpPr>
                <p:cNvPr id="34" name="Straight Connector 16">
                  <a:extLst>
                    <a:ext uri="{FF2B5EF4-FFF2-40B4-BE49-F238E27FC236}">
                      <a16:creationId xmlns:a16="http://schemas.microsoft.com/office/drawing/2014/main" xmlns="" id="{9A736A18-7ACD-0E45-AE0D-C2798908F8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17155" y="8527934"/>
                  <a:ext cx="11762907" cy="21101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lbow Connector 10">
                  <a:extLst>
                    <a:ext uri="{FF2B5EF4-FFF2-40B4-BE49-F238E27FC236}">
                      <a16:creationId xmlns:a16="http://schemas.microsoft.com/office/drawing/2014/main" xmlns="" id="{9F3020B1-1CF2-7E46-A26B-EF4B8EEB2A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82373" y="5743161"/>
                  <a:ext cx="2506036" cy="1539123"/>
                </a:xfrm>
                <a:prstGeom prst="bentConnector3">
                  <a:avLst/>
                </a:prstGeom>
                <a:ln w="38100">
                  <a:solidFill>
                    <a:schemeClr val="bg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lbow Connector 115">
                  <a:extLst>
                    <a:ext uri="{FF2B5EF4-FFF2-40B4-BE49-F238E27FC236}">
                      <a16:creationId xmlns:a16="http://schemas.microsoft.com/office/drawing/2014/main" xmlns="" id="{B39BD8D9-82BC-0443-9426-CEC7FBA28E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6051389" y="9885866"/>
                  <a:ext cx="2383490" cy="1566875"/>
                </a:xfrm>
                <a:prstGeom prst="bentConnector3">
                  <a:avLst/>
                </a:prstGeom>
                <a:ln w="38100">
                  <a:solidFill>
                    <a:schemeClr val="bg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Oval 112">
              <a:extLst>
                <a:ext uri="{FF2B5EF4-FFF2-40B4-BE49-F238E27FC236}">
                  <a16:creationId xmlns:a16="http://schemas.microsoft.com/office/drawing/2014/main" xmlns="" id="{689E20C3-76A2-834B-A895-BF0AF539DF48}"/>
                </a:ext>
              </a:extLst>
            </p:cNvPr>
            <p:cNvSpPr/>
            <p:nvPr/>
          </p:nvSpPr>
          <p:spPr>
            <a:xfrm>
              <a:off x="3727857" y="1727722"/>
              <a:ext cx="1863489" cy="1874267"/>
            </a:xfrm>
            <a:prstGeom prst="ellipse">
              <a:avLst/>
            </a:prstGeom>
            <a:solidFill>
              <a:srgbClr val="6CA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4" dirty="0">
                <a:solidFill>
                  <a:srgbClr val="404040"/>
                </a:solidFill>
                <a:latin typeface="Rosatom" panose="020B0503040504020204" pitchFamily="34" charset="0"/>
                <a:ea typeface="Rosatom" panose="020B0503040504020204" pitchFamily="34" charset="0"/>
              </a:endParaRP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xmlns="" id="{81FBC51D-0BD7-1847-8440-AF95AEA1180F}"/>
                </a:ext>
              </a:extLst>
            </p:cNvPr>
            <p:cNvSpPr txBox="1">
              <a:spLocks/>
            </p:cNvSpPr>
            <p:nvPr/>
          </p:nvSpPr>
          <p:spPr>
            <a:xfrm>
              <a:off x="831862" y="1630633"/>
              <a:ext cx="1814988" cy="299818"/>
            </a:xfrm>
            <a:prstGeom prst="rect">
              <a:avLst/>
            </a:prstGeom>
          </p:spPr>
          <p:txBody>
            <a:bodyPr vert="horz" wrap="square" lIns="152736" tIns="76369" rIns="152736" bIns="7636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2131" dirty="0">
                  <a:solidFill>
                    <a:srgbClr val="404040"/>
                  </a:solidFill>
                  <a:latin typeface="Arial" panose="020B0604020202020204" pitchFamily="34" charset="0"/>
                  <a:ea typeface="Rosatom" panose="020B0503040504020204" pitchFamily="34" charset="0"/>
                  <a:cs typeface="Arial" panose="020B0604020202020204" pitchFamily="34" charset="0"/>
                </a:rPr>
                <a:t>Рабочая программа</a:t>
              </a:r>
              <a:endParaRPr lang="en-US" sz="2131" dirty="0">
                <a:solidFill>
                  <a:srgbClr val="404040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xmlns="" id="{8C1C338B-4F78-824C-BC89-F5A6D2F546C4}"/>
                </a:ext>
              </a:extLst>
            </p:cNvPr>
            <p:cNvSpPr txBox="1">
              <a:spLocks/>
            </p:cNvSpPr>
            <p:nvPr/>
          </p:nvSpPr>
          <p:spPr>
            <a:xfrm>
              <a:off x="820616" y="2268403"/>
              <a:ext cx="1814988" cy="503729"/>
            </a:xfrm>
            <a:prstGeom prst="rect">
              <a:avLst/>
            </a:prstGeom>
          </p:spPr>
          <p:txBody>
            <a:bodyPr vert="horz" wrap="square" lIns="152736" tIns="76369" rIns="152736" bIns="7636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2131" dirty="0">
                  <a:solidFill>
                    <a:srgbClr val="404040"/>
                  </a:solidFill>
                  <a:latin typeface="Arial" panose="020B0604020202020204" pitchFamily="34" charset="0"/>
                  <a:ea typeface="Rosatom" panose="020B0503040504020204" pitchFamily="34" charset="0"/>
                  <a:cs typeface="Arial" panose="020B0604020202020204" pitchFamily="34" charset="0"/>
                </a:rPr>
                <a:t>Поурочное планирование</a:t>
              </a:r>
              <a:endParaRPr lang="en-US" sz="2131" dirty="0">
                <a:solidFill>
                  <a:srgbClr val="404040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xmlns="" id="{90399D3A-20F3-7947-86A7-87B6A0C2F572}"/>
                </a:ext>
              </a:extLst>
            </p:cNvPr>
            <p:cNvSpPr txBox="1">
              <a:spLocks/>
            </p:cNvSpPr>
            <p:nvPr/>
          </p:nvSpPr>
          <p:spPr>
            <a:xfrm>
              <a:off x="820616" y="3077467"/>
              <a:ext cx="1814988" cy="503729"/>
            </a:xfrm>
            <a:prstGeom prst="rect">
              <a:avLst/>
            </a:prstGeom>
          </p:spPr>
          <p:txBody>
            <a:bodyPr vert="horz" wrap="square" lIns="152736" tIns="76369" rIns="152736" bIns="7636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2131" dirty="0">
                  <a:solidFill>
                    <a:srgbClr val="404040"/>
                  </a:solidFill>
                  <a:latin typeface="Arial" panose="020B0604020202020204" pitchFamily="34" charset="0"/>
                  <a:ea typeface="Rosatom" panose="020B0503040504020204" pitchFamily="34" charset="0"/>
                  <a:cs typeface="Arial" panose="020B0604020202020204" pitchFamily="34" charset="0"/>
                </a:rPr>
                <a:t>Спецификация для кейса</a:t>
              </a:r>
              <a:endParaRPr lang="en-US" sz="2131" dirty="0">
                <a:solidFill>
                  <a:srgbClr val="404040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xmlns="" id="{86BFBF25-FDB8-5F46-BEDA-3AEE4C50319F}"/>
                </a:ext>
              </a:extLst>
            </p:cNvPr>
            <p:cNvSpPr txBox="1">
              <a:spLocks/>
            </p:cNvSpPr>
            <p:nvPr/>
          </p:nvSpPr>
          <p:spPr>
            <a:xfrm>
              <a:off x="6649072" y="1506565"/>
              <a:ext cx="1852873" cy="503729"/>
            </a:xfrm>
            <a:prstGeom prst="rect">
              <a:avLst/>
            </a:prstGeom>
          </p:spPr>
          <p:txBody>
            <a:bodyPr vert="horz" wrap="square" lIns="152736" tIns="76369" rIns="152736" bIns="7636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ru-RU" sz="2131" dirty="0">
                  <a:solidFill>
                    <a:srgbClr val="404040"/>
                  </a:solidFill>
                  <a:latin typeface="Arial" panose="020B0604020202020204" pitchFamily="34" charset="0"/>
                  <a:ea typeface="Rosatom" panose="020B0503040504020204" pitchFamily="34" charset="0"/>
                  <a:cs typeface="Arial" panose="020B0604020202020204" pitchFamily="34" charset="0"/>
                </a:rPr>
                <a:t>Конструктор «Интегральный кот»</a:t>
              </a:r>
              <a:endParaRPr lang="en-US" sz="2131" dirty="0">
                <a:solidFill>
                  <a:srgbClr val="404040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BFD22CF6-6CB4-4243-BF02-064EE2369E59}"/>
                </a:ext>
              </a:extLst>
            </p:cNvPr>
            <p:cNvSpPr txBox="1">
              <a:spLocks/>
            </p:cNvSpPr>
            <p:nvPr/>
          </p:nvSpPr>
          <p:spPr>
            <a:xfrm>
              <a:off x="6649073" y="2417167"/>
              <a:ext cx="1771204" cy="299818"/>
            </a:xfrm>
            <a:prstGeom prst="rect">
              <a:avLst/>
            </a:prstGeom>
          </p:spPr>
          <p:txBody>
            <a:bodyPr vert="horz" wrap="square" lIns="152736" tIns="76369" rIns="152736" bIns="7636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ru-RU" sz="2131" dirty="0">
                  <a:solidFill>
                    <a:srgbClr val="404040"/>
                  </a:solidFill>
                  <a:latin typeface="Arial" panose="020B0604020202020204" pitchFamily="34" charset="0"/>
                  <a:ea typeface="Rosatom" panose="020B0503040504020204" pitchFamily="34" charset="0"/>
                  <a:cs typeface="Arial" panose="020B0604020202020204" pitchFamily="34" charset="0"/>
                </a:rPr>
                <a:t>Видеоматериал</a:t>
              </a:r>
              <a:endParaRPr lang="en-US" sz="2131" dirty="0">
                <a:solidFill>
                  <a:srgbClr val="404040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xmlns="" id="{4D3EE3D3-ADC8-2B45-A973-C6A871A325FC}"/>
                </a:ext>
              </a:extLst>
            </p:cNvPr>
            <p:cNvSpPr txBox="1">
              <a:spLocks/>
            </p:cNvSpPr>
            <p:nvPr/>
          </p:nvSpPr>
          <p:spPr>
            <a:xfrm>
              <a:off x="6643058" y="3190430"/>
              <a:ext cx="1771204" cy="503729"/>
            </a:xfrm>
            <a:prstGeom prst="rect">
              <a:avLst/>
            </a:prstGeom>
          </p:spPr>
          <p:txBody>
            <a:bodyPr vert="horz" wrap="square" lIns="152736" tIns="76369" rIns="152736" bIns="7636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ru-RU" sz="2131" dirty="0">
                  <a:solidFill>
                    <a:srgbClr val="404040"/>
                  </a:solidFill>
                  <a:latin typeface="Arial" panose="020B0604020202020204" pitchFamily="34" charset="0"/>
                  <a:ea typeface="Rosatom" panose="020B0503040504020204" pitchFamily="34" charset="0"/>
                  <a:cs typeface="Arial" panose="020B0604020202020204" pitchFamily="34" charset="0"/>
                </a:rPr>
                <a:t>Технологическая карта</a:t>
              </a:r>
              <a:endParaRPr lang="en-US" sz="2131" dirty="0">
                <a:solidFill>
                  <a:srgbClr val="404040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8" name="Chart 97">
              <a:extLst>
                <a:ext uri="{FF2B5EF4-FFF2-40B4-BE49-F238E27FC236}">
                  <a16:creationId xmlns:a16="http://schemas.microsoft.com/office/drawing/2014/main" xmlns="" id="{81E1D9D7-8E84-4344-972F-CE18BF99C62A}"/>
                </a:ext>
              </a:extLst>
            </p:cNvPr>
            <p:cNvGraphicFramePr/>
            <p:nvPr/>
          </p:nvGraphicFramePr>
          <p:xfrm>
            <a:off x="5883629" y="2233240"/>
            <a:ext cx="759430" cy="7119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1" name="Заголовок 4">
            <a:extLst>
              <a:ext uri="{FF2B5EF4-FFF2-40B4-BE49-F238E27FC236}">
                <a16:creationId xmlns:a16="http://schemas.microsoft.com/office/drawing/2014/main" xmlns="" id="{E8FF8C1F-F0E6-4011-8569-6846BBBD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1807"/>
            <a:ext cx="12124633" cy="439859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404040"/>
                </a:solidFill>
                <a:latin typeface="+mj-lt"/>
              </a:rPr>
              <a:t>Для </a:t>
            </a:r>
            <a:r>
              <a:rPr lang="ru-RU" b="0" dirty="0" smtClean="0">
                <a:solidFill>
                  <a:srgbClr val="404040"/>
                </a:solidFill>
                <a:latin typeface="+mj-lt"/>
              </a:rPr>
              <a:t>педагога</a:t>
            </a:r>
            <a:r>
              <a:rPr lang="ru-RU" b="0" dirty="0">
                <a:solidFill>
                  <a:srgbClr val="404040"/>
                </a:solidFill>
                <a:latin typeface="+mj-lt"/>
              </a:rPr>
              <a:t>		</a:t>
            </a:r>
            <a:r>
              <a:rPr lang="ru-RU" b="0" dirty="0" smtClean="0">
                <a:solidFill>
                  <a:srgbClr val="404040"/>
                </a:solidFill>
                <a:latin typeface="+mj-lt"/>
              </a:rPr>
              <a:t>		Для обучающегося</a:t>
            </a:r>
            <a:endParaRPr lang="ru-RU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xmlns="" id="{DF01BEE1-1B4F-EFA6-F71A-8BD2EFFC1813}"/>
              </a:ext>
            </a:extLst>
          </p:cNvPr>
          <p:cNvSpPr txBox="1">
            <a:spLocks/>
          </p:cNvSpPr>
          <p:nvPr/>
        </p:nvSpPr>
        <p:spPr>
          <a:xfrm>
            <a:off x="4743431" y="4267834"/>
            <a:ext cx="2709037" cy="153648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2931" dirty="0">
                <a:solidFill>
                  <a:schemeClr val="bg1"/>
                </a:solidFill>
              </a:rPr>
              <a:t>Учебно-методический комплекс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E68F76-1E23-98D3-9A23-6A5F9719D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27" y="3068092"/>
            <a:ext cx="789809" cy="774620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xmlns="" id="{A0B106DE-582A-D2FD-A43C-D0183A2E3E51}"/>
              </a:ext>
            </a:extLst>
          </p:cNvPr>
          <p:cNvGrpSpPr/>
          <p:nvPr/>
        </p:nvGrpSpPr>
        <p:grpSpPr>
          <a:xfrm>
            <a:off x="3042041" y="5560545"/>
            <a:ext cx="617252" cy="908284"/>
            <a:chOff x="3149601" y="2959101"/>
            <a:chExt cx="263525" cy="333375"/>
          </a:xfrm>
          <a:solidFill>
            <a:srgbClr val="6CACE4"/>
          </a:solidFill>
        </p:grpSpPr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xmlns="" id="{26B0D161-9BF6-FC12-C6EE-E629A8427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601" y="2959101"/>
              <a:ext cx="263525" cy="333375"/>
            </a:xfrm>
            <a:custGeom>
              <a:avLst/>
              <a:gdLst>
                <a:gd name="T0" fmla="*/ 347 w 356"/>
                <a:gd name="T1" fmla="*/ 227 h 451"/>
                <a:gd name="T2" fmla="*/ 356 w 356"/>
                <a:gd name="T3" fmla="*/ 218 h 451"/>
                <a:gd name="T4" fmla="*/ 356 w 356"/>
                <a:gd name="T5" fmla="*/ 79 h 451"/>
                <a:gd name="T6" fmla="*/ 312 w 356"/>
                <a:gd name="T7" fmla="*/ 35 h 451"/>
                <a:gd name="T8" fmla="*/ 252 w 356"/>
                <a:gd name="T9" fmla="*/ 35 h 451"/>
                <a:gd name="T10" fmla="*/ 233 w 356"/>
                <a:gd name="T11" fmla="*/ 26 h 451"/>
                <a:gd name="T12" fmla="*/ 219 w 356"/>
                <a:gd name="T13" fmla="*/ 26 h 451"/>
                <a:gd name="T14" fmla="*/ 179 w 356"/>
                <a:gd name="T15" fmla="*/ 0 h 451"/>
                <a:gd name="T16" fmla="*/ 177 w 356"/>
                <a:gd name="T17" fmla="*/ 0 h 451"/>
                <a:gd name="T18" fmla="*/ 137 w 356"/>
                <a:gd name="T19" fmla="*/ 26 h 451"/>
                <a:gd name="T20" fmla="*/ 123 w 356"/>
                <a:gd name="T21" fmla="*/ 26 h 451"/>
                <a:gd name="T22" fmla="*/ 104 w 356"/>
                <a:gd name="T23" fmla="*/ 35 h 451"/>
                <a:gd name="T24" fmla="*/ 44 w 356"/>
                <a:gd name="T25" fmla="*/ 35 h 451"/>
                <a:gd name="T26" fmla="*/ 0 w 356"/>
                <a:gd name="T27" fmla="*/ 79 h 451"/>
                <a:gd name="T28" fmla="*/ 0 w 356"/>
                <a:gd name="T29" fmla="*/ 407 h 451"/>
                <a:gd name="T30" fmla="*/ 44 w 356"/>
                <a:gd name="T31" fmla="*/ 451 h 451"/>
                <a:gd name="T32" fmla="*/ 312 w 356"/>
                <a:gd name="T33" fmla="*/ 451 h 451"/>
                <a:gd name="T34" fmla="*/ 356 w 356"/>
                <a:gd name="T35" fmla="*/ 407 h 451"/>
                <a:gd name="T36" fmla="*/ 356 w 356"/>
                <a:gd name="T37" fmla="*/ 292 h 451"/>
                <a:gd name="T38" fmla="*/ 347 w 356"/>
                <a:gd name="T39" fmla="*/ 283 h 451"/>
                <a:gd name="T40" fmla="*/ 338 w 356"/>
                <a:gd name="T41" fmla="*/ 292 h 451"/>
                <a:gd name="T42" fmla="*/ 338 w 356"/>
                <a:gd name="T43" fmla="*/ 407 h 451"/>
                <a:gd name="T44" fmla="*/ 312 w 356"/>
                <a:gd name="T45" fmla="*/ 433 h 451"/>
                <a:gd name="T46" fmla="*/ 44 w 356"/>
                <a:gd name="T47" fmla="*/ 433 h 451"/>
                <a:gd name="T48" fmla="*/ 18 w 356"/>
                <a:gd name="T49" fmla="*/ 407 h 451"/>
                <a:gd name="T50" fmla="*/ 18 w 356"/>
                <a:gd name="T51" fmla="*/ 79 h 451"/>
                <a:gd name="T52" fmla="*/ 44 w 356"/>
                <a:gd name="T53" fmla="*/ 53 h 451"/>
                <a:gd name="T54" fmla="*/ 99 w 356"/>
                <a:gd name="T55" fmla="*/ 53 h 451"/>
                <a:gd name="T56" fmla="*/ 99 w 356"/>
                <a:gd name="T57" fmla="*/ 70 h 451"/>
                <a:gd name="T58" fmla="*/ 53 w 356"/>
                <a:gd name="T59" fmla="*/ 70 h 451"/>
                <a:gd name="T60" fmla="*/ 35 w 356"/>
                <a:gd name="T61" fmla="*/ 88 h 451"/>
                <a:gd name="T62" fmla="*/ 35 w 356"/>
                <a:gd name="T63" fmla="*/ 398 h 451"/>
                <a:gd name="T64" fmla="*/ 53 w 356"/>
                <a:gd name="T65" fmla="*/ 416 h 451"/>
                <a:gd name="T66" fmla="*/ 303 w 356"/>
                <a:gd name="T67" fmla="*/ 416 h 451"/>
                <a:gd name="T68" fmla="*/ 321 w 356"/>
                <a:gd name="T69" fmla="*/ 398 h 451"/>
                <a:gd name="T70" fmla="*/ 321 w 356"/>
                <a:gd name="T71" fmla="*/ 88 h 451"/>
                <a:gd name="T72" fmla="*/ 303 w 356"/>
                <a:gd name="T73" fmla="*/ 70 h 451"/>
                <a:gd name="T74" fmla="*/ 257 w 356"/>
                <a:gd name="T75" fmla="*/ 70 h 451"/>
                <a:gd name="T76" fmla="*/ 257 w 356"/>
                <a:gd name="T77" fmla="*/ 53 h 451"/>
                <a:gd name="T78" fmla="*/ 312 w 356"/>
                <a:gd name="T79" fmla="*/ 53 h 451"/>
                <a:gd name="T80" fmla="*/ 338 w 356"/>
                <a:gd name="T81" fmla="*/ 79 h 451"/>
                <a:gd name="T82" fmla="*/ 338 w 356"/>
                <a:gd name="T83" fmla="*/ 218 h 451"/>
                <a:gd name="T84" fmla="*/ 347 w 356"/>
                <a:gd name="T85" fmla="*/ 227 h 451"/>
                <a:gd name="T86" fmla="*/ 116 w 356"/>
                <a:gd name="T87" fmla="*/ 50 h 451"/>
                <a:gd name="T88" fmla="*/ 123 w 356"/>
                <a:gd name="T89" fmla="*/ 44 h 451"/>
                <a:gd name="T90" fmla="*/ 143 w 356"/>
                <a:gd name="T91" fmla="*/ 44 h 451"/>
                <a:gd name="T92" fmla="*/ 152 w 356"/>
                <a:gd name="T93" fmla="*/ 37 h 451"/>
                <a:gd name="T94" fmla="*/ 177 w 356"/>
                <a:gd name="T95" fmla="*/ 18 h 451"/>
                <a:gd name="T96" fmla="*/ 179 w 356"/>
                <a:gd name="T97" fmla="*/ 18 h 451"/>
                <a:gd name="T98" fmla="*/ 204 w 356"/>
                <a:gd name="T99" fmla="*/ 37 h 451"/>
                <a:gd name="T100" fmla="*/ 213 w 356"/>
                <a:gd name="T101" fmla="*/ 44 h 451"/>
                <a:gd name="T102" fmla="*/ 233 w 356"/>
                <a:gd name="T103" fmla="*/ 44 h 451"/>
                <a:gd name="T104" fmla="*/ 240 w 356"/>
                <a:gd name="T105" fmla="*/ 50 h 451"/>
                <a:gd name="T106" fmla="*/ 240 w 356"/>
                <a:gd name="T107" fmla="*/ 70 h 451"/>
                <a:gd name="T108" fmla="*/ 116 w 356"/>
                <a:gd name="T109" fmla="*/ 70 h 451"/>
                <a:gd name="T110" fmla="*/ 116 w 356"/>
                <a:gd name="T111" fmla="*/ 50 h 451"/>
                <a:gd name="T112" fmla="*/ 303 w 356"/>
                <a:gd name="T113" fmla="*/ 88 h 451"/>
                <a:gd name="T114" fmla="*/ 303 w 356"/>
                <a:gd name="T115" fmla="*/ 398 h 451"/>
                <a:gd name="T116" fmla="*/ 53 w 356"/>
                <a:gd name="T117" fmla="*/ 398 h 451"/>
                <a:gd name="T118" fmla="*/ 53 w 356"/>
                <a:gd name="T119" fmla="*/ 88 h 451"/>
                <a:gd name="T120" fmla="*/ 303 w 356"/>
                <a:gd name="T121" fmla="*/ 88 h 451"/>
                <a:gd name="T122" fmla="*/ 303 w 356"/>
                <a:gd name="T123" fmla="*/ 88 h 451"/>
                <a:gd name="T124" fmla="*/ 303 w 356"/>
                <a:gd name="T125" fmla="*/ 8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51">
                  <a:moveTo>
                    <a:pt x="347" y="227"/>
                  </a:moveTo>
                  <a:cubicBezTo>
                    <a:pt x="352" y="227"/>
                    <a:pt x="356" y="223"/>
                    <a:pt x="356" y="218"/>
                  </a:cubicBezTo>
                  <a:cubicBezTo>
                    <a:pt x="356" y="79"/>
                    <a:pt x="356" y="79"/>
                    <a:pt x="356" y="79"/>
                  </a:cubicBezTo>
                  <a:cubicBezTo>
                    <a:pt x="356" y="55"/>
                    <a:pt x="336" y="35"/>
                    <a:pt x="312" y="35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48" y="30"/>
                    <a:pt x="241" y="26"/>
                    <a:pt x="233" y="26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12" y="10"/>
                    <a:pt x="196" y="0"/>
                    <a:pt x="17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0" y="0"/>
                    <a:pt x="144" y="10"/>
                    <a:pt x="137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15" y="26"/>
                    <a:pt x="108" y="30"/>
                    <a:pt x="10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20" y="35"/>
                    <a:pt x="0" y="55"/>
                    <a:pt x="0" y="7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1"/>
                    <a:pt x="20" y="451"/>
                    <a:pt x="44" y="451"/>
                  </a:cubicBezTo>
                  <a:cubicBezTo>
                    <a:pt x="312" y="451"/>
                    <a:pt x="312" y="451"/>
                    <a:pt x="312" y="451"/>
                  </a:cubicBezTo>
                  <a:cubicBezTo>
                    <a:pt x="336" y="451"/>
                    <a:pt x="356" y="431"/>
                    <a:pt x="356" y="407"/>
                  </a:cubicBezTo>
                  <a:cubicBezTo>
                    <a:pt x="356" y="292"/>
                    <a:pt x="356" y="292"/>
                    <a:pt x="356" y="292"/>
                  </a:cubicBezTo>
                  <a:cubicBezTo>
                    <a:pt x="356" y="287"/>
                    <a:pt x="352" y="283"/>
                    <a:pt x="347" y="283"/>
                  </a:cubicBezTo>
                  <a:cubicBezTo>
                    <a:pt x="342" y="283"/>
                    <a:pt x="338" y="287"/>
                    <a:pt x="338" y="292"/>
                  </a:cubicBezTo>
                  <a:cubicBezTo>
                    <a:pt x="338" y="407"/>
                    <a:pt x="338" y="407"/>
                    <a:pt x="338" y="407"/>
                  </a:cubicBezTo>
                  <a:cubicBezTo>
                    <a:pt x="338" y="421"/>
                    <a:pt x="326" y="433"/>
                    <a:pt x="312" y="433"/>
                  </a:cubicBezTo>
                  <a:cubicBezTo>
                    <a:pt x="44" y="433"/>
                    <a:pt x="44" y="433"/>
                    <a:pt x="44" y="433"/>
                  </a:cubicBezTo>
                  <a:cubicBezTo>
                    <a:pt x="30" y="433"/>
                    <a:pt x="18" y="421"/>
                    <a:pt x="18" y="407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65"/>
                    <a:pt x="30" y="53"/>
                    <a:pt x="44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3" y="70"/>
                    <a:pt x="35" y="78"/>
                    <a:pt x="35" y="88"/>
                  </a:cubicBezTo>
                  <a:cubicBezTo>
                    <a:pt x="35" y="398"/>
                    <a:pt x="35" y="398"/>
                    <a:pt x="35" y="398"/>
                  </a:cubicBezTo>
                  <a:cubicBezTo>
                    <a:pt x="35" y="408"/>
                    <a:pt x="43" y="416"/>
                    <a:pt x="53" y="416"/>
                  </a:cubicBezTo>
                  <a:cubicBezTo>
                    <a:pt x="303" y="416"/>
                    <a:pt x="303" y="416"/>
                    <a:pt x="303" y="416"/>
                  </a:cubicBezTo>
                  <a:cubicBezTo>
                    <a:pt x="313" y="416"/>
                    <a:pt x="321" y="408"/>
                    <a:pt x="321" y="398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21" y="78"/>
                    <a:pt x="313" y="70"/>
                    <a:pt x="303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312" y="53"/>
                    <a:pt x="312" y="53"/>
                    <a:pt x="312" y="53"/>
                  </a:cubicBezTo>
                  <a:cubicBezTo>
                    <a:pt x="326" y="53"/>
                    <a:pt x="338" y="65"/>
                    <a:pt x="338" y="79"/>
                  </a:cubicBezTo>
                  <a:cubicBezTo>
                    <a:pt x="338" y="218"/>
                    <a:pt x="338" y="218"/>
                    <a:pt x="338" y="218"/>
                  </a:cubicBezTo>
                  <a:cubicBezTo>
                    <a:pt x="338" y="223"/>
                    <a:pt x="342" y="227"/>
                    <a:pt x="347" y="227"/>
                  </a:cubicBezTo>
                  <a:close/>
                  <a:moveTo>
                    <a:pt x="116" y="50"/>
                  </a:moveTo>
                  <a:cubicBezTo>
                    <a:pt x="116" y="47"/>
                    <a:pt x="119" y="44"/>
                    <a:pt x="12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7" y="44"/>
                    <a:pt x="151" y="41"/>
                    <a:pt x="152" y="37"/>
                  </a:cubicBezTo>
                  <a:cubicBezTo>
                    <a:pt x="155" y="26"/>
                    <a:pt x="165" y="18"/>
                    <a:pt x="177" y="18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91" y="18"/>
                    <a:pt x="201" y="26"/>
                    <a:pt x="204" y="37"/>
                  </a:cubicBezTo>
                  <a:cubicBezTo>
                    <a:pt x="205" y="41"/>
                    <a:pt x="209" y="44"/>
                    <a:pt x="213" y="44"/>
                  </a:cubicBezTo>
                  <a:cubicBezTo>
                    <a:pt x="233" y="44"/>
                    <a:pt x="233" y="44"/>
                    <a:pt x="233" y="44"/>
                  </a:cubicBezTo>
                  <a:cubicBezTo>
                    <a:pt x="237" y="44"/>
                    <a:pt x="240" y="47"/>
                    <a:pt x="240" y="50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116" y="70"/>
                    <a:pt x="116" y="70"/>
                    <a:pt x="116" y="70"/>
                  </a:cubicBezTo>
                  <a:lnTo>
                    <a:pt x="116" y="50"/>
                  </a:lnTo>
                  <a:close/>
                  <a:moveTo>
                    <a:pt x="303" y="88"/>
                  </a:moveTo>
                  <a:cubicBezTo>
                    <a:pt x="303" y="398"/>
                    <a:pt x="303" y="398"/>
                    <a:pt x="303" y="398"/>
                  </a:cubicBezTo>
                  <a:cubicBezTo>
                    <a:pt x="53" y="398"/>
                    <a:pt x="53" y="398"/>
                    <a:pt x="53" y="398"/>
                  </a:cubicBezTo>
                  <a:cubicBezTo>
                    <a:pt x="53" y="88"/>
                    <a:pt x="53" y="88"/>
                    <a:pt x="53" y="88"/>
                  </a:cubicBezTo>
                  <a:lnTo>
                    <a:pt x="303" y="88"/>
                  </a:lnTo>
                  <a:close/>
                  <a:moveTo>
                    <a:pt x="303" y="88"/>
                  </a:moveTo>
                  <a:cubicBezTo>
                    <a:pt x="303" y="88"/>
                    <a:pt x="303" y="88"/>
                    <a:pt x="303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xmlns="" id="{CD48177D-149C-EFF4-9F66-8C9CFCE8E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426" y="3141663"/>
              <a:ext cx="12700" cy="12700"/>
            </a:xfrm>
            <a:custGeom>
              <a:avLst/>
              <a:gdLst>
                <a:gd name="T0" fmla="*/ 15 w 18"/>
                <a:gd name="T1" fmla="*/ 3 h 18"/>
                <a:gd name="T2" fmla="*/ 9 w 18"/>
                <a:gd name="T3" fmla="*/ 0 h 18"/>
                <a:gd name="T4" fmla="*/ 3 w 18"/>
                <a:gd name="T5" fmla="*/ 3 h 18"/>
                <a:gd name="T6" fmla="*/ 0 w 18"/>
                <a:gd name="T7" fmla="*/ 9 h 18"/>
                <a:gd name="T8" fmla="*/ 3 w 18"/>
                <a:gd name="T9" fmla="*/ 15 h 18"/>
                <a:gd name="T10" fmla="*/ 9 w 18"/>
                <a:gd name="T11" fmla="*/ 18 h 18"/>
                <a:gd name="T12" fmla="*/ 15 w 18"/>
                <a:gd name="T13" fmla="*/ 15 h 18"/>
                <a:gd name="T14" fmla="*/ 18 w 18"/>
                <a:gd name="T15" fmla="*/ 9 h 18"/>
                <a:gd name="T16" fmla="*/ 15 w 18"/>
                <a:gd name="T17" fmla="*/ 3 h 18"/>
                <a:gd name="T18" fmla="*/ 15 w 18"/>
                <a:gd name="T19" fmla="*/ 3 h 18"/>
                <a:gd name="T20" fmla="*/ 15 w 18"/>
                <a:gd name="T2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5" y="3"/>
                  </a:move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4" y="17"/>
                    <a:pt x="7" y="18"/>
                    <a:pt x="9" y="18"/>
                  </a:cubicBezTo>
                  <a:cubicBezTo>
                    <a:pt x="11" y="18"/>
                    <a:pt x="14" y="17"/>
                    <a:pt x="15" y="15"/>
                  </a:cubicBezTo>
                  <a:cubicBezTo>
                    <a:pt x="17" y="14"/>
                    <a:pt x="18" y="11"/>
                    <a:pt x="18" y="9"/>
                  </a:cubicBezTo>
                  <a:cubicBezTo>
                    <a:pt x="18" y="7"/>
                    <a:pt x="17" y="5"/>
                    <a:pt x="15" y="3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98" name="Freeform 67">
              <a:extLst>
                <a:ext uri="{FF2B5EF4-FFF2-40B4-BE49-F238E27FC236}">
                  <a16:creationId xmlns:a16="http://schemas.microsoft.com/office/drawing/2014/main" xmlns="" id="{58C8AAFB-E50D-F7D6-0AF9-F539A87EC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9776" y="3073401"/>
              <a:ext cx="12700" cy="14288"/>
            </a:xfrm>
            <a:custGeom>
              <a:avLst/>
              <a:gdLst>
                <a:gd name="T0" fmla="*/ 15 w 18"/>
                <a:gd name="T1" fmla="*/ 3 h 18"/>
                <a:gd name="T2" fmla="*/ 9 w 18"/>
                <a:gd name="T3" fmla="*/ 0 h 18"/>
                <a:gd name="T4" fmla="*/ 3 w 18"/>
                <a:gd name="T5" fmla="*/ 3 h 18"/>
                <a:gd name="T6" fmla="*/ 0 w 18"/>
                <a:gd name="T7" fmla="*/ 9 h 18"/>
                <a:gd name="T8" fmla="*/ 3 w 18"/>
                <a:gd name="T9" fmla="*/ 15 h 18"/>
                <a:gd name="T10" fmla="*/ 9 w 18"/>
                <a:gd name="T11" fmla="*/ 18 h 18"/>
                <a:gd name="T12" fmla="*/ 15 w 18"/>
                <a:gd name="T13" fmla="*/ 15 h 18"/>
                <a:gd name="T14" fmla="*/ 18 w 18"/>
                <a:gd name="T15" fmla="*/ 9 h 18"/>
                <a:gd name="T16" fmla="*/ 15 w 18"/>
                <a:gd name="T17" fmla="*/ 3 h 18"/>
                <a:gd name="T18" fmla="*/ 15 w 18"/>
                <a:gd name="T19" fmla="*/ 3 h 18"/>
                <a:gd name="T20" fmla="*/ 15 w 18"/>
                <a:gd name="T2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5" y="3"/>
                  </a:move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5" y="17"/>
                    <a:pt x="7" y="18"/>
                    <a:pt x="9" y="18"/>
                  </a:cubicBezTo>
                  <a:cubicBezTo>
                    <a:pt x="11" y="18"/>
                    <a:pt x="14" y="17"/>
                    <a:pt x="15" y="15"/>
                  </a:cubicBezTo>
                  <a:cubicBezTo>
                    <a:pt x="17" y="13"/>
                    <a:pt x="18" y="11"/>
                    <a:pt x="18" y="9"/>
                  </a:cubicBezTo>
                  <a:cubicBezTo>
                    <a:pt x="18" y="6"/>
                    <a:pt x="17" y="4"/>
                    <a:pt x="15" y="3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99" name="Freeform 68">
              <a:extLst>
                <a:ext uri="{FF2B5EF4-FFF2-40B4-BE49-F238E27FC236}">
                  <a16:creationId xmlns:a16="http://schemas.microsoft.com/office/drawing/2014/main" xmlns="" id="{2CB4901D-18BB-B852-A4BB-60DD20D67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3073401"/>
              <a:ext cx="52388" cy="14288"/>
            </a:xfrm>
            <a:custGeom>
              <a:avLst/>
              <a:gdLst>
                <a:gd name="T0" fmla="*/ 61 w 70"/>
                <a:gd name="T1" fmla="*/ 0 h 18"/>
                <a:gd name="T2" fmla="*/ 9 w 70"/>
                <a:gd name="T3" fmla="*/ 0 h 18"/>
                <a:gd name="T4" fmla="*/ 0 w 70"/>
                <a:gd name="T5" fmla="*/ 9 h 18"/>
                <a:gd name="T6" fmla="*/ 9 w 70"/>
                <a:gd name="T7" fmla="*/ 18 h 18"/>
                <a:gd name="T8" fmla="*/ 61 w 70"/>
                <a:gd name="T9" fmla="*/ 18 h 18"/>
                <a:gd name="T10" fmla="*/ 70 w 70"/>
                <a:gd name="T11" fmla="*/ 9 h 18"/>
                <a:gd name="T12" fmla="*/ 61 w 70"/>
                <a:gd name="T13" fmla="*/ 0 h 18"/>
                <a:gd name="T14" fmla="*/ 61 w 70"/>
                <a:gd name="T15" fmla="*/ 0 h 18"/>
                <a:gd name="T16" fmla="*/ 61 w 70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8">
                  <a:moveTo>
                    <a:pt x="6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6" y="18"/>
                    <a:pt x="70" y="14"/>
                    <a:pt x="70" y="9"/>
                  </a:cubicBezTo>
                  <a:cubicBezTo>
                    <a:pt x="70" y="4"/>
                    <a:pt x="66" y="0"/>
                    <a:pt x="61" y="0"/>
                  </a:cubicBezTo>
                  <a:close/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xmlns="" id="{A5BDB5D9-1E5B-85BD-D950-5D3FA829B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9776" y="3143251"/>
              <a:ext cx="80963" cy="14288"/>
            </a:xfrm>
            <a:custGeom>
              <a:avLst/>
              <a:gdLst>
                <a:gd name="T0" fmla="*/ 100 w 109"/>
                <a:gd name="T1" fmla="*/ 0 h 18"/>
                <a:gd name="T2" fmla="*/ 9 w 109"/>
                <a:gd name="T3" fmla="*/ 0 h 18"/>
                <a:gd name="T4" fmla="*/ 0 w 109"/>
                <a:gd name="T5" fmla="*/ 9 h 18"/>
                <a:gd name="T6" fmla="*/ 9 w 109"/>
                <a:gd name="T7" fmla="*/ 18 h 18"/>
                <a:gd name="T8" fmla="*/ 100 w 109"/>
                <a:gd name="T9" fmla="*/ 18 h 18"/>
                <a:gd name="T10" fmla="*/ 109 w 109"/>
                <a:gd name="T11" fmla="*/ 9 h 18"/>
                <a:gd name="T12" fmla="*/ 100 w 109"/>
                <a:gd name="T13" fmla="*/ 0 h 18"/>
                <a:gd name="T14" fmla="*/ 100 w 109"/>
                <a:gd name="T15" fmla="*/ 0 h 18"/>
                <a:gd name="T16" fmla="*/ 100 w 10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8">
                  <a:moveTo>
                    <a:pt x="10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5" y="18"/>
                    <a:pt x="109" y="14"/>
                    <a:pt x="109" y="9"/>
                  </a:cubicBezTo>
                  <a:cubicBezTo>
                    <a:pt x="109" y="4"/>
                    <a:pt x="105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xmlns="" id="{8F87276D-6555-46B9-3B40-CF4BAF08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9776" y="3214688"/>
              <a:ext cx="80963" cy="12700"/>
            </a:xfrm>
            <a:custGeom>
              <a:avLst/>
              <a:gdLst>
                <a:gd name="T0" fmla="*/ 100 w 109"/>
                <a:gd name="T1" fmla="*/ 0 h 18"/>
                <a:gd name="T2" fmla="*/ 9 w 109"/>
                <a:gd name="T3" fmla="*/ 0 h 18"/>
                <a:gd name="T4" fmla="*/ 0 w 109"/>
                <a:gd name="T5" fmla="*/ 9 h 18"/>
                <a:gd name="T6" fmla="*/ 9 w 109"/>
                <a:gd name="T7" fmla="*/ 18 h 18"/>
                <a:gd name="T8" fmla="*/ 100 w 109"/>
                <a:gd name="T9" fmla="*/ 18 h 18"/>
                <a:gd name="T10" fmla="*/ 109 w 109"/>
                <a:gd name="T11" fmla="*/ 9 h 18"/>
                <a:gd name="T12" fmla="*/ 100 w 109"/>
                <a:gd name="T13" fmla="*/ 0 h 18"/>
                <a:gd name="T14" fmla="*/ 100 w 109"/>
                <a:gd name="T15" fmla="*/ 0 h 18"/>
                <a:gd name="T16" fmla="*/ 100 w 10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8">
                  <a:moveTo>
                    <a:pt x="10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5" y="18"/>
                    <a:pt x="109" y="14"/>
                    <a:pt x="109" y="9"/>
                  </a:cubicBezTo>
                  <a:cubicBezTo>
                    <a:pt x="109" y="4"/>
                    <a:pt x="105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02" name="Freeform 71">
              <a:extLst>
                <a:ext uri="{FF2B5EF4-FFF2-40B4-BE49-F238E27FC236}">
                  <a16:creationId xmlns:a16="http://schemas.microsoft.com/office/drawing/2014/main" xmlns="" id="{7C1F72C8-DE14-357F-E34F-7817A6316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8338" y="3043238"/>
              <a:ext cx="42863" cy="44450"/>
            </a:xfrm>
            <a:custGeom>
              <a:avLst/>
              <a:gdLst>
                <a:gd name="T0" fmla="*/ 51 w 59"/>
                <a:gd name="T1" fmla="*/ 42 h 60"/>
                <a:gd name="T2" fmla="*/ 17 w 59"/>
                <a:gd name="T3" fmla="*/ 42 h 60"/>
                <a:gd name="T4" fmla="*/ 17 w 59"/>
                <a:gd name="T5" fmla="*/ 9 h 60"/>
                <a:gd name="T6" fmla="*/ 8 w 59"/>
                <a:gd name="T7" fmla="*/ 0 h 60"/>
                <a:gd name="T8" fmla="*/ 0 w 59"/>
                <a:gd name="T9" fmla="*/ 9 h 60"/>
                <a:gd name="T10" fmla="*/ 0 w 59"/>
                <a:gd name="T11" fmla="*/ 51 h 60"/>
                <a:gd name="T12" fmla="*/ 8 w 59"/>
                <a:gd name="T13" fmla="*/ 60 h 60"/>
                <a:gd name="T14" fmla="*/ 51 w 59"/>
                <a:gd name="T15" fmla="*/ 60 h 60"/>
                <a:gd name="T16" fmla="*/ 59 w 59"/>
                <a:gd name="T17" fmla="*/ 51 h 60"/>
                <a:gd name="T18" fmla="*/ 51 w 59"/>
                <a:gd name="T19" fmla="*/ 42 h 60"/>
                <a:gd name="T20" fmla="*/ 51 w 59"/>
                <a:gd name="T21" fmla="*/ 42 h 60"/>
                <a:gd name="T22" fmla="*/ 51 w 59"/>
                <a:gd name="T23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51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6"/>
                    <a:pt x="4" y="60"/>
                    <a:pt x="8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5" y="60"/>
                    <a:pt x="59" y="56"/>
                    <a:pt x="59" y="51"/>
                  </a:cubicBezTo>
                  <a:cubicBezTo>
                    <a:pt x="59" y="46"/>
                    <a:pt x="55" y="42"/>
                    <a:pt x="51" y="42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03" name="Freeform 72">
              <a:extLst>
                <a:ext uri="{FF2B5EF4-FFF2-40B4-BE49-F238E27FC236}">
                  <a16:creationId xmlns:a16="http://schemas.microsoft.com/office/drawing/2014/main" xmlns="" id="{6631B789-B92E-EC5F-CCAC-B25313C0C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976" y="3040063"/>
              <a:ext cx="33338" cy="26988"/>
            </a:xfrm>
            <a:custGeom>
              <a:avLst/>
              <a:gdLst>
                <a:gd name="T0" fmla="*/ 41 w 45"/>
                <a:gd name="T1" fmla="*/ 3 h 37"/>
                <a:gd name="T2" fmla="*/ 29 w 45"/>
                <a:gd name="T3" fmla="*/ 3 h 37"/>
                <a:gd name="T4" fmla="*/ 17 w 45"/>
                <a:gd name="T5" fmla="*/ 16 h 37"/>
                <a:gd name="T6" fmla="*/ 16 w 45"/>
                <a:gd name="T7" fmla="*/ 15 h 37"/>
                <a:gd name="T8" fmla="*/ 3 w 45"/>
                <a:gd name="T9" fmla="*/ 15 h 37"/>
                <a:gd name="T10" fmla="*/ 3 w 45"/>
                <a:gd name="T11" fmla="*/ 27 h 37"/>
                <a:gd name="T12" fmla="*/ 10 w 45"/>
                <a:gd name="T13" fmla="*/ 34 h 37"/>
                <a:gd name="T14" fmla="*/ 17 w 45"/>
                <a:gd name="T15" fmla="*/ 37 h 37"/>
                <a:gd name="T16" fmla="*/ 23 w 45"/>
                <a:gd name="T17" fmla="*/ 34 h 37"/>
                <a:gd name="T18" fmla="*/ 41 w 45"/>
                <a:gd name="T19" fmla="*/ 16 h 37"/>
                <a:gd name="T20" fmla="*/ 41 w 45"/>
                <a:gd name="T21" fmla="*/ 3 h 37"/>
                <a:gd name="T22" fmla="*/ 41 w 45"/>
                <a:gd name="T23" fmla="*/ 3 h 37"/>
                <a:gd name="T24" fmla="*/ 41 w 45"/>
                <a:gd name="T2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7">
                  <a:moveTo>
                    <a:pt x="41" y="3"/>
                  </a:moveTo>
                  <a:cubicBezTo>
                    <a:pt x="38" y="0"/>
                    <a:pt x="32" y="0"/>
                    <a:pt x="29" y="3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1"/>
                    <a:pt x="7" y="11"/>
                    <a:pt x="3" y="15"/>
                  </a:cubicBezTo>
                  <a:cubicBezTo>
                    <a:pt x="0" y="18"/>
                    <a:pt x="0" y="24"/>
                    <a:pt x="3" y="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19" y="37"/>
                    <a:pt x="21" y="36"/>
                    <a:pt x="23" y="34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5" y="13"/>
                    <a:pt x="45" y="7"/>
                    <a:pt x="41" y="3"/>
                  </a:cubicBezTo>
                  <a:close/>
                  <a:moveTo>
                    <a:pt x="41" y="3"/>
                  </a:moveTo>
                  <a:cubicBezTo>
                    <a:pt x="41" y="3"/>
                    <a:pt x="41" y="3"/>
                    <a:pt x="4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04" name="Freeform 73">
              <a:extLst>
                <a:ext uri="{FF2B5EF4-FFF2-40B4-BE49-F238E27FC236}">
                  <a16:creationId xmlns:a16="http://schemas.microsoft.com/office/drawing/2014/main" xmlns="" id="{97F01ADD-22AE-6D01-861F-63F9A7514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8338" y="3113088"/>
              <a:ext cx="42863" cy="42863"/>
            </a:xfrm>
            <a:custGeom>
              <a:avLst/>
              <a:gdLst>
                <a:gd name="T0" fmla="*/ 51 w 59"/>
                <a:gd name="T1" fmla="*/ 42 h 59"/>
                <a:gd name="T2" fmla="*/ 17 w 59"/>
                <a:gd name="T3" fmla="*/ 42 h 59"/>
                <a:gd name="T4" fmla="*/ 17 w 59"/>
                <a:gd name="T5" fmla="*/ 8 h 59"/>
                <a:gd name="T6" fmla="*/ 8 w 59"/>
                <a:gd name="T7" fmla="*/ 0 h 59"/>
                <a:gd name="T8" fmla="*/ 0 w 59"/>
                <a:gd name="T9" fmla="*/ 8 h 59"/>
                <a:gd name="T10" fmla="*/ 0 w 59"/>
                <a:gd name="T11" fmla="*/ 51 h 59"/>
                <a:gd name="T12" fmla="*/ 8 w 59"/>
                <a:gd name="T13" fmla="*/ 59 h 59"/>
                <a:gd name="T14" fmla="*/ 51 w 59"/>
                <a:gd name="T15" fmla="*/ 59 h 59"/>
                <a:gd name="T16" fmla="*/ 59 w 59"/>
                <a:gd name="T17" fmla="*/ 51 h 59"/>
                <a:gd name="T18" fmla="*/ 51 w 59"/>
                <a:gd name="T19" fmla="*/ 42 h 59"/>
                <a:gd name="T20" fmla="*/ 51 w 59"/>
                <a:gd name="T21" fmla="*/ 42 h 59"/>
                <a:gd name="T22" fmla="*/ 51 w 59"/>
                <a:gd name="T23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9">
                  <a:moveTo>
                    <a:pt x="51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4" y="59"/>
                    <a:pt x="8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59"/>
                    <a:pt x="59" y="55"/>
                    <a:pt x="59" y="51"/>
                  </a:cubicBezTo>
                  <a:cubicBezTo>
                    <a:pt x="59" y="46"/>
                    <a:pt x="55" y="42"/>
                    <a:pt x="51" y="42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05" name="Freeform 74">
              <a:extLst>
                <a:ext uri="{FF2B5EF4-FFF2-40B4-BE49-F238E27FC236}">
                  <a16:creationId xmlns:a16="http://schemas.microsoft.com/office/drawing/2014/main" xmlns="" id="{B5FA66AE-322E-CF5F-9937-F4CEC0813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976" y="3109913"/>
              <a:ext cx="33338" cy="26988"/>
            </a:xfrm>
            <a:custGeom>
              <a:avLst/>
              <a:gdLst>
                <a:gd name="T0" fmla="*/ 41 w 45"/>
                <a:gd name="T1" fmla="*/ 3 h 37"/>
                <a:gd name="T2" fmla="*/ 29 w 45"/>
                <a:gd name="T3" fmla="*/ 3 h 37"/>
                <a:gd name="T4" fmla="*/ 17 w 45"/>
                <a:gd name="T5" fmla="*/ 15 h 37"/>
                <a:gd name="T6" fmla="*/ 16 w 45"/>
                <a:gd name="T7" fmla="*/ 14 h 37"/>
                <a:gd name="T8" fmla="*/ 3 w 45"/>
                <a:gd name="T9" fmla="*/ 14 h 37"/>
                <a:gd name="T10" fmla="*/ 3 w 45"/>
                <a:gd name="T11" fmla="*/ 27 h 37"/>
                <a:gd name="T12" fmla="*/ 10 w 45"/>
                <a:gd name="T13" fmla="*/ 34 h 37"/>
                <a:gd name="T14" fmla="*/ 17 w 45"/>
                <a:gd name="T15" fmla="*/ 37 h 37"/>
                <a:gd name="T16" fmla="*/ 23 w 45"/>
                <a:gd name="T17" fmla="*/ 34 h 37"/>
                <a:gd name="T18" fmla="*/ 41 w 45"/>
                <a:gd name="T19" fmla="*/ 16 h 37"/>
                <a:gd name="T20" fmla="*/ 41 w 45"/>
                <a:gd name="T21" fmla="*/ 3 h 37"/>
                <a:gd name="T22" fmla="*/ 41 w 45"/>
                <a:gd name="T23" fmla="*/ 3 h 37"/>
                <a:gd name="T24" fmla="*/ 41 w 45"/>
                <a:gd name="T2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7">
                  <a:moveTo>
                    <a:pt x="41" y="3"/>
                  </a:moveTo>
                  <a:cubicBezTo>
                    <a:pt x="38" y="0"/>
                    <a:pt x="32" y="0"/>
                    <a:pt x="29" y="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2" y="11"/>
                    <a:pt x="7" y="11"/>
                    <a:pt x="3" y="14"/>
                  </a:cubicBezTo>
                  <a:cubicBezTo>
                    <a:pt x="0" y="18"/>
                    <a:pt x="0" y="23"/>
                    <a:pt x="3" y="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19" y="37"/>
                    <a:pt x="21" y="36"/>
                    <a:pt x="23" y="34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5" y="12"/>
                    <a:pt x="45" y="7"/>
                    <a:pt x="41" y="3"/>
                  </a:cubicBezTo>
                  <a:close/>
                  <a:moveTo>
                    <a:pt x="41" y="3"/>
                  </a:moveTo>
                  <a:cubicBezTo>
                    <a:pt x="41" y="3"/>
                    <a:pt x="41" y="3"/>
                    <a:pt x="4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06" name="Freeform 75">
              <a:extLst>
                <a:ext uri="{FF2B5EF4-FFF2-40B4-BE49-F238E27FC236}">
                  <a16:creationId xmlns:a16="http://schemas.microsoft.com/office/drawing/2014/main" xmlns="" id="{D267EFD7-A91B-B5CB-CE9A-C4E3CB46E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8338" y="3182938"/>
              <a:ext cx="42863" cy="44450"/>
            </a:xfrm>
            <a:custGeom>
              <a:avLst/>
              <a:gdLst>
                <a:gd name="T0" fmla="*/ 51 w 59"/>
                <a:gd name="T1" fmla="*/ 42 h 60"/>
                <a:gd name="T2" fmla="*/ 17 w 59"/>
                <a:gd name="T3" fmla="*/ 42 h 60"/>
                <a:gd name="T4" fmla="*/ 17 w 59"/>
                <a:gd name="T5" fmla="*/ 9 h 60"/>
                <a:gd name="T6" fmla="*/ 8 w 59"/>
                <a:gd name="T7" fmla="*/ 0 h 60"/>
                <a:gd name="T8" fmla="*/ 0 w 59"/>
                <a:gd name="T9" fmla="*/ 9 h 60"/>
                <a:gd name="T10" fmla="*/ 0 w 59"/>
                <a:gd name="T11" fmla="*/ 51 h 60"/>
                <a:gd name="T12" fmla="*/ 8 w 59"/>
                <a:gd name="T13" fmla="*/ 60 h 60"/>
                <a:gd name="T14" fmla="*/ 51 w 59"/>
                <a:gd name="T15" fmla="*/ 60 h 60"/>
                <a:gd name="T16" fmla="*/ 59 w 59"/>
                <a:gd name="T17" fmla="*/ 51 h 60"/>
                <a:gd name="T18" fmla="*/ 51 w 59"/>
                <a:gd name="T19" fmla="*/ 42 h 60"/>
                <a:gd name="T20" fmla="*/ 51 w 59"/>
                <a:gd name="T21" fmla="*/ 42 h 60"/>
                <a:gd name="T22" fmla="*/ 51 w 59"/>
                <a:gd name="T23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51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6"/>
                    <a:pt x="4" y="60"/>
                    <a:pt x="8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5" y="60"/>
                    <a:pt x="59" y="56"/>
                    <a:pt x="59" y="51"/>
                  </a:cubicBezTo>
                  <a:cubicBezTo>
                    <a:pt x="59" y="46"/>
                    <a:pt x="55" y="42"/>
                    <a:pt x="51" y="42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07" name="Freeform 76">
              <a:extLst>
                <a:ext uri="{FF2B5EF4-FFF2-40B4-BE49-F238E27FC236}">
                  <a16:creationId xmlns:a16="http://schemas.microsoft.com/office/drawing/2014/main" xmlns="" id="{5D9BCFED-A1D9-5053-03BD-96B66CCE9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8976" y="3179763"/>
              <a:ext cx="33338" cy="28575"/>
            </a:xfrm>
            <a:custGeom>
              <a:avLst/>
              <a:gdLst>
                <a:gd name="T0" fmla="*/ 41 w 45"/>
                <a:gd name="T1" fmla="*/ 4 h 37"/>
                <a:gd name="T2" fmla="*/ 29 w 45"/>
                <a:gd name="T3" fmla="*/ 4 h 37"/>
                <a:gd name="T4" fmla="*/ 17 w 45"/>
                <a:gd name="T5" fmla="*/ 16 h 37"/>
                <a:gd name="T6" fmla="*/ 16 w 45"/>
                <a:gd name="T7" fmla="*/ 15 h 37"/>
                <a:gd name="T8" fmla="*/ 3 w 45"/>
                <a:gd name="T9" fmla="*/ 15 h 37"/>
                <a:gd name="T10" fmla="*/ 3 w 45"/>
                <a:gd name="T11" fmla="*/ 27 h 37"/>
                <a:gd name="T12" fmla="*/ 10 w 45"/>
                <a:gd name="T13" fmla="*/ 34 h 37"/>
                <a:gd name="T14" fmla="*/ 17 w 45"/>
                <a:gd name="T15" fmla="*/ 37 h 37"/>
                <a:gd name="T16" fmla="*/ 23 w 45"/>
                <a:gd name="T17" fmla="*/ 34 h 37"/>
                <a:gd name="T18" fmla="*/ 41 w 45"/>
                <a:gd name="T19" fmla="*/ 16 h 37"/>
                <a:gd name="T20" fmla="*/ 41 w 45"/>
                <a:gd name="T21" fmla="*/ 4 h 37"/>
                <a:gd name="T22" fmla="*/ 41 w 45"/>
                <a:gd name="T23" fmla="*/ 4 h 37"/>
                <a:gd name="T24" fmla="*/ 41 w 45"/>
                <a:gd name="T2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7">
                  <a:moveTo>
                    <a:pt x="41" y="4"/>
                  </a:moveTo>
                  <a:cubicBezTo>
                    <a:pt x="38" y="0"/>
                    <a:pt x="32" y="0"/>
                    <a:pt x="29" y="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1"/>
                    <a:pt x="7" y="11"/>
                    <a:pt x="3" y="15"/>
                  </a:cubicBezTo>
                  <a:cubicBezTo>
                    <a:pt x="0" y="18"/>
                    <a:pt x="0" y="24"/>
                    <a:pt x="3" y="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19" y="37"/>
                    <a:pt x="21" y="36"/>
                    <a:pt x="23" y="34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5" y="13"/>
                    <a:pt x="45" y="7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B68A44D0-810A-3C84-A875-044042482921}"/>
              </a:ext>
            </a:extLst>
          </p:cNvPr>
          <p:cNvGrpSpPr/>
          <p:nvPr/>
        </p:nvGrpSpPr>
        <p:grpSpPr>
          <a:xfrm>
            <a:off x="3018975" y="3060980"/>
            <a:ext cx="789807" cy="827438"/>
            <a:chOff x="2125663" y="3487738"/>
            <a:chExt cx="342900" cy="344488"/>
          </a:xfrm>
          <a:solidFill>
            <a:srgbClr val="6CACE4"/>
          </a:solidFill>
        </p:grpSpPr>
        <p:sp>
          <p:nvSpPr>
            <p:cNvPr id="135" name="Freeform 144">
              <a:extLst>
                <a:ext uri="{FF2B5EF4-FFF2-40B4-BE49-F238E27FC236}">
                  <a16:creationId xmlns:a16="http://schemas.microsoft.com/office/drawing/2014/main" xmlns="" id="{AABE2421-BF49-654D-390C-93484E62D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9338" y="3619501"/>
              <a:ext cx="65088" cy="34925"/>
            </a:xfrm>
            <a:custGeom>
              <a:avLst/>
              <a:gdLst>
                <a:gd name="T0" fmla="*/ 2 w 87"/>
                <a:gd name="T1" fmla="*/ 44 h 48"/>
                <a:gd name="T2" fmla="*/ 9 w 87"/>
                <a:gd name="T3" fmla="*/ 48 h 48"/>
                <a:gd name="T4" fmla="*/ 12 w 87"/>
                <a:gd name="T5" fmla="*/ 47 h 48"/>
                <a:gd name="T6" fmla="*/ 81 w 87"/>
                <a:gd name="T7" fmla="*/ 17 h 48"/>
                <a:gd name="T8" fmla="*/ 86 w 87"/>
                <a:gd name="T9" fmla="*/ 7 h 48"/>
                <a:gd name="T10" fmla="*/ 76 w 87"/>
                <a:gd name="T11" fmla="*/ 2 h 48"/>
                <a:gd name="T12" fmla="*/ 5 w 87"/>
                <a:gd name="T13" fmla="*/ 33 h 48"/>
                <a:gd name="T14" fmla="*/ 2 w 87"/>
                <a:gd name="T15" fmla="*/ 44 h 48"/>
                <a:gd name="T16" fmla="*/ 2 w 87"/>
                <a:gd name="T17" fmla="*/ 44 h 48"/>
                <a:gd name="T18" fmla="*/ 2 w 87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8">
                  <a:moveTo>
                    <a:pt x="2" y="44"/>
                  </a:moveTo>
                  <a:cubicBezTo>
                    <a:pt x="3" y="46"/>
                    <a:pt x="6" y="48"/>
                    <a:pt x="9" y="48"/>
                  </a:cubicBezTo>
                  <a:cubicBezTo>
                    <a:pt x="10" y="48"/>
                    <a:pt x="11" y="48"/>
                    <a:pt x="12" y="47"/>
                  </a:cubicBezTo>
                  <a:cubicBezTo>
                    <a:pt x="13" y="47"/>
                    <a:pt x="58" y="24"/>
                    <a:pt x="81" y="17"/>
                  </a:cubicBezTo>
                  <a:cubicBezTo>
                    <a:pt x="85" y="15"/>
                    <a:pt x="87" y="11"/>
                    <a:pt x="86" y="7"/>
                  </a:cubicBezTo>
                  <a:cubicBezTo>
                    <a:pt x="84" y="3"/>
                    <a:pt x="80" y="0"/>
                    <a:pt x="76" y="2"/>
                  </a:cubicBezTo>
                  <a:cubicBezTo>
                    <a:pt x="52" y="9"/>
                    <a:pt x="7" y="32"/>
                    <a:pt x="5" y="33"/>
                  </a:cubicBezTo>
                  <a:cubicBezTo>
                    <a:pt x="1" y="35"/>
                    <a:pt x="0" y="40"/>
                    <a:pt x="2" y="44"/>
                  </a:cubicBezTo>
                  <a:close/>
                  <a:moveTo>
                    <a:pt x="2" y="44"/>
                  </a:moveTo>
                  <a:cubicBezTo>
                    <a:pt x="2" y="44"/>
                    <a:pt x="2" y="44"/>
                    <a:pt x="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36" name="Freeform 145">
              <a:extLst>
                <a:ext uri="{FF2B5EF4-FFF2-40B4-BE49-F238E27FC236}">
                  <a16:creationId xmlns:a16="http://schemas.microsoft.com/office/drawing/2014/main" xmlns="" id="{1602023C-9A3B-FADE-9D73-C4F99EA96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9338" y="3551238"/>
              <a:ext cx="65088" cy="34925"/>
            </a:xfrm>
            <a:custGeom>
              <a:avLst/>
              <a:gdLst>
                <a:gd name="T0" fmla="*/ 9 w 87"/>
                <a:gd name="T1" fmla="*/ 47 h 47"/>
                <a:gd name="T2" fmla="*/ 12 w 87"/>
                <a:gd name="T3" fmla="*/ 46 h 47"/>
                <a:gd name="T4" fmla="*/ 81 w 87"/>
                <a:gd name="T5" fmla="*/ 16 h 47"/>
                <a:gd name="T6" fmla="*/ 86 w 87"/>
                <a:gd name="T7" fmla="*/ 6 h 47"/>
                <a:gd name="T8" fmla="*/ 76 w 87"/>
                <a:gd name="T9" fmla="*/ 1 h 47"/>
                <a:gd name="T10" fmla="*/ 5 w 87"/>
                <a:gd name="T11" fmla="*/ 32 h 47"/>
                <a:gd name="T12" fmla="*/ 2 w 87"/>
                <a:gd name="T13" fmla="*/ 43 h 47"/>
                <a:gd name="T14" fmla="*/ 9 w 87"/>
                <a:gd name="T15" fmla="*/ 47 h 47"/>
                <a:gd name="T16" fmla="*/ 9 w 87"/>
                <a:gd name="T17" fmla="*/ 47 h 47"/>
                <a:gd name="T18" fmla="*/ 9 w 87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7">
                  <a:moveTo>
                    <a:pt x="9" y="47"/>
                  </a:moveTo>
                  <a:cubicBezTo>
                    <a:pt x="10" y="47"/>
                    <a:pt x="11" y="47"/>
                    <a:pt x="12" y="46"/>
                  </a:cubicBezTo>
                  <a:cubicBezTo>
                    <a:pt x="13" y="46"/>
                    <a:pt x="58" y="23"/>
                    <a:pt x="81" y="16"/>
                  </a:cubicBezTo>
                  <a:cubicBezTo>
                    <a:pt x="85" y="14"/>
                    <a:pt x="87" y="10"/>
                    <a:pt x="86" y="6"/>
                  </a:cubicBezTo>
                  <a:cubicBezTo>
                    <a:pt x="84" y="2"/>
                    <a:pt x="80" y="0"/>
                    <a:pt x="76" y="1"/>
                  </a:cubicBezTo>
                  <a:cubicBezTo>
                    <a:pt x="52" y="8"/>
                    <a:pt x="7" y="31"/>
                    <a:pt x="5" y="32"/>
                  </a:cubicBezTo>
                  <a:cubicBezTo>
                    <a:pt x="1" y="34"/>
                    <a:pt x="0" y="39"/>
                    <a:pt x="2" y="43"/>
                  </a:cubicBezTo>
                  <a:cubicBezTo>
                    <a:pt x="3" y="45"/>
                    <a:pt x="6" y="47"/>
                    <a:pt x="9" y="47"/>
                  </a:cubicBezTo>
                  <a:close/>
                  <a:moveTo>
                    <a:pt x="9" y="47"/>
                  </a:moveTo>
                  <a:cubicBezTo>
                    <a:pt x="9" y="47"/>
                    <a:pt x="9" y="47"/>
                    <a:pt x="9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37" name="Freeform 146">
              <a:extLst>
                <a:ext uri="{FF2B5EF4-FFF2-40B4-BE49-F238E27FC236}">
                  <a16:creationId xmlns:a16="http://schemas.microsoft.com/office/drawing/2014/main" xmlns="" id="{EA9FBDC2-7BB8-6AB2-3957-BE1E893FC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663" y="3487738"/>
              <a:ext cx="342900" cy="344488"/>
            </a:xfrm>
            <a:custGeom>
              <a:avLst/>
              <a:gdLst>
                <a:gd name="T0" fmla="*/ 456 w 464"/>
                <a:gd name="T1" fmla="*/ 116 h 465"/>
                <a:gd name="T2" fmla="*/ 449 w 464"/>
                <a:gd name="T3" fmla="*/ 124 h 465"/>
                <a:gd name="T4" fmla="*/ 449 w 464"/>
                <a:gd name="T5" fmla="*/ 426 h 465"/>
                <a:gd name="T6" fmla="*/ 425 w 464"/>
                <a:gd name="T7" fmla="*/ 449 h 465"/>
                <a:gd name="T8" fmla="*/ 240 w 464"/>
                <a:gd name="T9" fmla="*/ 449 h 465"/>
                <a:gd name="T10" fmla="*/ 240 w 464"/>
                <a:gd name="T11" fmla="*/ 432 h 465"/>
                <a:gd name="T12" fmla="*/ 309 w 464"/>
                <a:gd name="T13" fmla="*/ 418 h 465"/>
                <a:gd name="T14" fmla="*/ 423 w 464"/>
                <a:gd name="T15" fmla="*/ 433 h 465"/>
                <a:gd name="T16" fmla="*/ 430 w 464"/>
                <a:gd name="T17" fmla="*/ 432 h 465"/>
                <a:gd name="T18" fmla="*/ 433 w 464"/>
                <a:gd name="T19" fmla="*/ 426 h 465"/>
                <a:gd name="T20" fmla="*/ 433 w 464"/>
                <a:gd name="T21" fmla="*/ 86 h 465"/>
                <a:gd name="T22" fmla="*/ 427 w 464"/>
                <a:gd name="T23" fmla="*/ 78 h 465"/>
                <a:gd name="T24" fmla="*/ 411 w 464"/>
                <a:gd name="T25" fmla="*/ 75 h 465"/>
                <a:gd name="T26" fmla="*/ 402 w 464"/>
                <a:gd name="T27" fmla="*/ 81 h 465"/>
                <a:gd name="T28" fmla="*/ 408 w 464"/>
                <a:gd name="T29" fmla="*/ 90 h 465"/>
                <a:gd name="T30" fmla="*/ 418 w 464"/>
                <a:gd name="T31" fmla="*/ 92 h 465"/>
                <a:gd name="T32" fmla="*/ 418 w 464"/>
                <a:gd name="T33" fmla="*/ 416 h 465"/>
                <a:gd name="T34" fmla="*/ 309 w 464"/>
                <a:gd name="T35" fmla="*/ 403 h 465"/>
                <a:gd name="T36" fmla="*/ 232 w 464"/>
                <a:gd name="T37" fmla="*/ 418 h 465"/>
                <a:gd name="T38" fmla="*/ 162 w 464"/>
                <a:gd name="T39" fmla="*/ 403 h 465"/>
                <a:gd name="T40" fmla="*/ 46 w 464"/>
                <a:gd name="T41" fmla="*/ 416 h 465"/>
                <a:gd name="T42" fmla="*/ 46 w 464"/>
                <a:gd name="T43" fmla="*/ 91 h 465"/>
                <a:gd name="T44" fmla="*/ 162 w 464"/>
                <a:gd name="T45" fmla="*/ 78 h 465"/>
                <a:gd name="T46" fmla="*/ 224 w 464"/>
                <a:gd name="T47" fmla="*/ 91 h 465"/>
                <a:gd name="T48" fmla="*/ 224 w 464"/>
                <a:gd name="T49" fmla="*/ 395 h 465"/>
                <a:gd name="T50" fmla="*/ 228 w 464"/>
                <a:gd name="T51" fmla="*/ 402 h 465"/>
                <a:gd name="T52" fmla="*/ 236 w 464"/>
                <a:gd name="T53" fmla="*/ 402 h 465"/>
                <a:gd name="T54" fmla="*/ 381 w 464"/>
                <a:gd name="T55" fmla="*/ 333 h 465"/>
                <a:gd name="T56" fmla="*/ 387 w 464"/>
                <a:gd name="T57" fmla="*/ 326 h 465"/>
                <a:gd name="T58" fmla="*/ 387 w 464"/>
                <a:gd name="T59" fmla="*/ 8 h 465"/>
                <a:gd name="T60" fmla="*/ 383 w 464"/>
                <a:gd name="T61" fmla="*/ 2 h 465"/>
                <a:gd name="T62" fmla="*/ 376 w 464"/>
                <a:gd name="T63" fmla="*/ 1 h 465"/>
                <a:gd name="T64" fmla="*/ 251 w 464"/>
                <a:gd name="T65" fmla="*/ 63 h 465"/>
                <a:gd name="T66" fmla="*/ 249 w 464"/>
                <a:gd name="T67" fmla="*/ 74 h 465"/>
                <a:gd name="T68" fmla="*/ 259 w 464"/>
                <a:gd name="T69" fmla="*/ 77 h 465"/>
                <a:gd name="T70" fmla="*/ 371 w 464"/>
                <a:gd name="T71" fmla="*/ 19 h 465"/>
                <a:gd name="T72" fmla="*/ 371 w 464"/>
                <a:gd name="T73" fmla="*/ 320 h 465"/>
                <a:gd name="T74" fmla="*/ 240 w 464"/>
                <a:gd name="T75" fmla="*/ 382 h 465"/>
                <a:gd name="T76" fmla="*/ 240 w 464"/>
                <a:gd name="T77" fmla="*/ 86 h 465"/>
                <a:gd name="T78" fmla="*/ 235 w 464"/>
                <a:gd name="T79" fmla="*/ 79 h 465"/>
                <a:gd name="T80" fmla="*/ 162 w 464"/>
                <a:gd name="T81" fmla="*/ 62 h 465"/>
                <a:gd name="T82" fmla="*/ 36 w 464"/>
                <a:gd name="T83" fmla="*/ 78 h 465"/>
                <a:gd name="T84" fmla="*/ 31 w 464"/>
                <a:gd name="T85" fmla="*/ 86 h 465"/>
                <a:gd name="T86" fmla="*/ 31 w 464"/>
                <a:gd name="T87" fmla="*/ 426 h 465"/>
                <a:gd name="T88" fmla="*/ 34 w 464"/>
                <a:gd name="T89" fmla="*/ 432 h 465"/>
                <a:gd name="T90" fmla="*/ 38 w 464"/>
                <a:gd name="T91" fmla="*/ 434 h 465"/>
                <a:gd name="T92" fmla="*/ 41 w 464"/>
                <a:gd name="T93" fmla="*/ 434 h 465"/>
                <a:gd name="T94" fmla="*/ 162 w 464"/>
                <a:gd name="T95" fmla="*/ 418 h 465"/>
                <a:gd name="T96" fmla="*/ 224 w 464"/>
                <a:gd name="T97" fmla="*/ 431 h 465"/>
                <a:gd name="T98" fmla="*/ 224 w 464"/>
                <a:gd name="T99" fmla="*/ 449 h 465"/>
                <a:gd name="T100" fmla="*/ 38 w 464"/>
                <a:gd name="T101" fmla="*/ 449 h 465"/>
                <a:gd name="T102" fmla="*/ 15 w 464"/>
                <a:gd name="T103" fmla="*/ 426 h 465"/>
                <a:gd name="T104" fmla="*/ 15 w 464"/>
                <a:gd name="T105" fmla="*/ 124 h 465"/>
                <a:gd name="T106" fmla="*/ 7 w 464"/>
                <a:gd name="T107" fmla="*/ 116 h 465"/>
                <a:gd name="T108" fmla="*/ 0 w 464"/>
                <a:gd name="T109" fmla="*/ 124 h 465"/>
                <a:gd name="T110" fmla="*/ 0 w 464"/>
                <a:gd name="T111" fmla="*/ 426 h 465"/>
                <a:gd name="T112" fmla="*/ 38 w 464"/>
                <a:gd name="T113" fmla="*/ 465 h 465"/>
                <a:gd name="T114" fmla="*/ 425 w 464"/>
                <a:gd name="T115" fmla="*/ 465 h 465"/>
                <a:gd name="T116" fmla="*/ 464 w 464"/>
                <a:gd name="T117" fmla="*/ 426 h 465"/>
                <a:gd name="T118" fmla="*/ 464 w 464"/>
                <a:gd name="T119" fmla="*/ 124 h 465"/>
                <a:gd name="T120" fmla="*/ 456 w 464"/>
                <a:gd name="T121" fmla="*/ 116 h 465"/>
                <a:gd name="T122" fmla="*/ 456 w 464"/>
                <a:gd name="T123" fmla="*/ 116 h 465"/>
                <a:gd name="T124" fmla="*/ 456 w 464"/>
                <a:gd name="T125" fmla="*/ 11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4" h="465">
                  <a:moveTo>
                    <a:pt x="456" y="116"/>
                  </a:moveTo>
                  <a:cubicBezTo>
                    <a:pt x="452" y="116"/>
                    <a:pt x="449" y="120"/>
                    <a:pt x="449" y="124"/>
                  </a:cubicBezTo>
                  <a:cubicBezTo>
                    <a:pt x="449" y="426"/>
                    <a:pt x="449" y="426"/>
                    <a:pt x="449" y="426"/>
                  </a:cubicBezTo>
                  <a:cubicBezTo>
                    <a:pt x="449" y="439"/>
                    <a:pt x="438" y="449"/>
                    <a:pt x="425" y="449"/>
                  </a:cubicBezTo>
                  <a:cubicBezTo>
                    <a:pt x="240" y="449"/>
                    <a:pt x="240" y="449"/>
                    <a:pt x="240" y="449"/>
                  </a:cubicBezTo>
                  <a:cubicBezTo>
                    <a:pt x="240" y="432"/>
                    <a:pt x="240" y="432"/>
                    <a:pt x="240" y="432"/>
                  </a:cubicBezTo>
                  <a:cubicBezTo>
                    <a:pt x="251" y="428"/>
                    <a:pt x="280" y="418"/>
                    <a:pt x="309" y="418"/>
                  </a:cubicBezTo>
                  <a:cubicBezTo>
                    <a:pt x="377" y="418"/>
                    <a:pt x="423" y="433"/>
                    <a:pt x="423" y="433"/>
                  </a:cubicBezTo>
                  <a:cubicBezTo>
                    <a:pt x="425" y="434"/>
                    <a:pt x="428" y="434"/>
                    <a:pt x="430" y="432"/>
                  </a:cubicBezTo>
                  <a:cubicBezTo>
                    <a:pt x="432" y="431"/>
                    <a:pt x="433" y="429"/>
                    <a:pt x="433" y="42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3" y="82"/>
                    <a:pt x="431" y="79"/>
                    <a:pt x="427" y="78"/>
                  </a:cubicBezTo>
                  <a:cubicBezTo>
                    <a:pt x="427" y="78"/>
                    <a:pt x="421" y="77"/>
                    <a:pt x="411" y="75"/>
                  </a:cubicBezTo>
                  <a:cubicBezTo>
                    <a:pt x="407" y="74"/>
                    <a:pt x="402" y="77"/>
                    <a:pt x="402" y="81"/>
                  </a:cubicBezTo>
                  <a:cubicBezTo>
                    <a:pt x="401" y="85"/>
                    <a:pt x="404" y="89"/>
                    <a:pt x="408" y="90"/>
                  </a:cubicBezTo>
                  <a:cubicBezTo>
                    <a:pt x="412" y="91"/>
                    <a:pt x="415" y="91"/>
                    <a:pt x="418" y="92"/>
                  </a:cubicBezTo>
                  <a:cubicBezTo>
                    <a:pt x="418" y="416"/>
                    <a:pt x="418" y="416"/>
                    <a:pt x="418" y="416"/>
                  </a:cubicBezTo>
                  <a:cubicBezTo>
                    <a:pt x="400" y="411"/>
                    <a:pt x="361" y="403"/>
                    <a:pt x="309" y="403"/>
                  </a:cubicBezTo>
                  <a:cubicBezTo>
                    <a:pt x="276" y="403"/>
                    <a:pt x="242" y="414"/>
                    <a:pt x="232" y="418"/>
                  </a:cubicBezTo>
                  <a:cubicBezTo>
                    <a:pt x="223" y="414"/>
                    <a:pt x="196" y="403"/>
                    <a:pt x="162" y="403"/>
                  </a:cubicBezTo>
                  <a:cubicBezTo>
                    <a:pt x="109" y="403"/>
                    <a:pt x="65" y="412"/>
                    <a:pt x="46" y="41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62" y="88"/>
                    <a:pt x="107" y="78"/>
                    <a:pt x="162" y="78"/>
                  </a:cubicBezTo>
                  <a:cubicBezTo>
                    <a:pt x="190" y="78"/>
                    <a:pt x="215" y="87"/>
                    <a:pt x="224" y="91"/>
                  </a:cubicBezTo>
                  <a:cubicBezTo>
                    <a:pt x="224" y="395"/>
                    <a:pt x="224" y="395"/>
                    <a:pt x="224" y="395"/>
                  </a:cubicBezTo>
                  <a:cubicBezTo>
                    <a:pt x="224" y="398"/>
                    <a:pt x="226" y="401"/>
                    <a:pt x="228" y="402"/>
                  </a:cubicBezTo>
                  <a:cubicBezTo>
                    <a:pt x="231" y="403"/>
                    <a:pt x="234" y="403"/>
                    <a:pt x="236" y="402"/>
                  </a:cubicBezTo>
                  <a:cubicBezTo>
                    <a:pt x="237" y="401"/>
                    <a:pt x="313" y="356"/>
                    <a:pt x="381" y="333"/>
                  </a:cubicBezTo>
                  <a:cubicBezTo>
                    <a:pt x="385" y="332"/>
                    <a:pt x="387" y="329"/>
                    <a:pt x="387" y="326"/>
                  </a:cubicBezTo>
                  <a:cubicBezTo>
                    <a:pt x="387" y="8"/>
                    <a:pt x="387" y="8"/>
                    <a:pt x="387" y="8"/>
                  </a:cubicBezTo>
                  <a:cubicBezTo>
                    <a:pt x="387" y="6"/>
                    <a:pt x="386" y="3"/>
                    <a:pt x="383" y="2"/>
                  </a:cubicBezTo>
                  <a:cubicBezTo>
                    <a:pt x="381" y="0"/>
                    <a:pt x="379" y="0"/>
                    <a:pt x="376" y="1"/>
                  </a:cubicBezTo>
                  <a:cubicBezTo>
                    <a:pt x="314" y="24"/>
                    <a:pt x="252" y="63"/>
                    <a:pt x="251" y="63"/>
                  </a:cubicBezTo>
                  <a:cubicBezTo>
                    <a:pt x="247" y="66"/>
                    <a:pt x="246" y="71"/>
                    <a:pt x="249" y="74"/>
                  </a:cubicBezTo>
                  <a:cubicBezTo>
                    <a:pt x="251" y="78"/>
                    <a:pt x="256" y="79"/>
                    <a:pt x="259" y="77"/>
                  </a:cubicBezTo>
                  <a:cubicBezTo>
                    <a:pt x="260" y="76"/>
                    <a:pt x="314" y="42"/>
                    <a:pt x="371" y="19"/>
                  </a:cubicBezTo>
                  <a:cubicBezTo>
                    <a:pt x="371" y="320"/>
                    <a:pt x="371" y="320"/>
                    <a:pt x="371" y="320"/>
                  </a:cubicBezTo>
                  <a:cubicBezTo>
                    <a:pt x="318" y="338"/>
                    <a:pt x="263" y="368"/>
                    <a:pt x="240" y="382"/>
                  </a:cubicBezTo>
                  <a:cubicBezTo>
                    <a:pt x="240" y="86"/>
                    <a:pt x="240" y="86"/>
                    <a:pt x="240" y="86"/>
                  </a:cubicBezTo>
                  <a:cubicBezTo>
                    <a:pt x="240" y="83"/>
                    <a:pt x="238" y="80"/>
                    <a:pt x="235" y="79"/>
                  </a:cubicBezTo>
                  <a:cubicBezTo>
                    <a:pt x="234" y="78"/>
                    <a:pt x="202" y="62"/>
                    <a:pt x="162" y="62"/>
                  </a:cubicBezTo>
                  <a:cubicBezTo>
                    <a:pt x="92" y="62"/>
                    <a:pt x="39" y="77"/>
                    <a:pt x="36" y="78"/>
                  </a:cubicBezTo>
                  <a:cubicBezTo>
                    <a:pt x="33" y="79"/>
                    <a:pt x="31" y="82"/>
                    <a:pt x="31" y="86"/>
                  </a:cubicBezTo>
                  <a:cubicBezTo>
                    <a:pt x="31" y="426"/>
                    <a:pt x="31" y="426"/>
                    <a:pt x="31" y="426"/>
                  </a:cubicBezTo>
                  <a:cubicBezTo>
                    <a:pt x="31" y="429"/>
                    <a:pt x="32" y="431"/>
                    <a:pt x="34" y="432"/>
                  </a:cubicBezTo>
                  <a:cubicBezTo>
                    <a:pt x="35" y="433"/>
                    <a:pt x="37" y="434"/>
                    <a:pt x="38" y="434"/>
                  </a:cubicBezTo>
                  <a:cubicBezTo>
                    <a:pt x="39" y="434"/>
                    <a:pt x="40" y="434"/>
                    <a:pt x="41" y="434"/>
                  </a:cubicBezTo>
                  <a:cubicBezTo>
                    <a:pt x="41" y="433"/>
                    <a:pt x="95" y="418"/>
                    <a:pt x="162" y="418"/>
                  </a:cubicBezTo>
                  <a:cubicBezTo>
                    <a:pt x="191" y="418"/>
                    <a:pt x="215" y="427"/>
                    <a:pt x="224" y="431"/>
                  </a:cubicBezTo>
                  <a:cubicBezTo>
                    <a:pt x="224" y="449"/>
                    <a:pt x="224" y="449"/>
                    <a:pt x="224" y="449"/>
                  </a:cubicBezTo>
                  <a:cubicBezTo>
                    <a:pt x="38" y="449"/>
                    <a:pt x="38" y="449"/>
                    <a:pt x="38" y="449"/>
                  </a:cubicBezTo>
                  <a:cubicBezTo>
                    <a:pt x="26" y="449"/>
                    <a:pt x="15" y="439"/>
                    <a:pt x="15" y="4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0"/>
                    <a:pt x="12" y="116"/>
                    <a:pt x="7" y="116"/>
                  </a:cubicBezTo>
                  <a:cubicBezTo>
                    <a:pt x="3" y="116"/>
                    <a:pt x="0" y="120"/>
                    <a:pt x="0" y="12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47"/>
                    <a:pt x="17" y="465"/>
                    <a:pt x="38" y="465"/>
                  </a:cubicBezTo>
                  <a:cubicBezTo>
                    <a:pt x="425" y="465"/>
                    <a:pt x="425" y="465"/>
                    <a:pt x="425" y="465"/>
                  </a:cubicBezTo>
                  <a:cubicBezTo>
                    <a:pt x="447" y="465"/>
                    <a:pt x="464" y="447"/>
                    <a:pt x="464" y="426"/>
                  </a:cubicBezTo>
                  <a:cubicBezTo>
                    <a:pt x="464" y="124"/>
                    <a:pt x="464" y="124"/>
                    <a:pt x="464" y="124"/>
                  </a:cubicBezTo>
                  <a:cubicBezTo>
                    <a:pt x="464" y="120"/>
                    <a:pt x="461" y="116"/>
                    <a:pt x="456" y="116"/>
                  </a:cubicBezTo>
                  <a:close/>
                  <a:moveTo>
                    <a:pt x="456" y="116"/>
                  </a:moveTo>
                  <a:cubicBezTo>
                    <a:pt x="456" y="116"/>
                    <a:pt x="456" y="116"/>
                    <a:pt x="456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38" name="Freeform 147">
              <a:extLst>
                <a:ext uri="{FF2B5EF4-FFF2-40B4-BE49-F238E27FC236}">
                  <a16:creationId xmlns:a16="http://schemas.microsoft.com/office/drawing/2014/main" xmlns="" id="{D9076386-1067-1638-AFED-8ABE5B54F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9338" y="3584576"/>
              <a:ext cx="65088" cy="34925"/>
            </a:xfrm>
            <a:custGeom>
              <a:avLst/>
              <a:gdLst>
                <a:gd name="T0" fmla="*/ 2 w 87"/>
                <a:gd name="T1" fmla="*/ 43 h 47"/>
                <a:gd name="T2" fmla="*/ 9 w 87"/>
                <a:gd name="T3" fmla="*/ 47 h 47"/>
                <a:gd name="T4" fmla="*/ 12 w 87"/>
                <a:gd name="T5" fmla="*/ 47 h 47"/>
                <a:gd name="T6" fmla="*/ 81 w 87"/>
                <a:gd name="T7" fmla="*/ 16 h 47"/>
                <a:gd name="T8" fmla="*/ 86 w 87"/>
                <a:gd name="T9" fmla="*/ 6 h 47"/>
                <a:gd name="T10" fmla="*/ 76 w 87"/>
                <a:gd name="T11" fmla="*/ 1 h 47"/>
                <a:gd name="T12" fmla="*/ 5 w 87"/>
                <a:gd name="T13" fmla="*/ 33 h 47"/>
                <a:gd name="T14" fmla="*/ 2 w 87"/>
                <a:gd name="T15" fmla="*/ 43 h 47"/>
                <a:gd name="T16" fmla="*/ 2 w 87"/>
                <a:gd name="T17" fmla="*/ 43 h 47"/>
                <a:gd name="T18" fmla="*/ 2 w 87"/>
                <a:gd name="T1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7">
                  <a:moveTo>
                    <a:pt x="2" y="43"/>
                  </a:moveTo>
                  <a:cubicBezTo>
                    <a:pt x="3" y="46"/>
                    <a:pt x="6" y="47"/>
                    <a:pt x="9" y="47"/>
                  </a:cubicBezTo>
                  <a:cubicBezTo>
                    <a:pt x="10" y="47"/>
                    <a:pt x="11" y="47"/>
                    <a:pt x="12" y="47"/>
                  </a:cubicBezTo>
                  <a:cubicBezTo>
                    <a:pt x="13" y="46"/>
                    <a:pt x="58" y="23"/>
                    <a:pt x="81" y="16"/>
                  </a:cubicBezTo>
                  <a:cubicBezTo>
                    <a:pt x="85" y="15"/>
                    <a:pt x="87" y="10"/>
                    <a:pt x="86" y="6"/>
                  </a:cubicBezTo>
                  <a:cubicBezTo>
                    <a:pt x="84" y="2"/>
                    <a:pt x="80" y="0"/>
                    <a:pt x="76" y="1"/>
                  </a:cubicBezTo>
                  <a:cubicBezTo>
                    <a:pt x="52" y="9"/>
                    <a:pt x="7" y="32"/>
                    <a:pt x="5" y="33"/>
                  </a:cubicBezTo>
                  <a:cubicBezTo>
                    <a:pt x="1" y="35"/>
                    <a:pt x="0" y="39"/>
                    <a:pt x="2" y="43"/>
                  </a:cubicBezTo>
                  <a:close/>
                  <a:moveTo>
                    <a:pt x="2" y="43"/>
                  </a:moveTo>
                  <a:cubicBezTo>
                    <a:pt x="2" y="43"/>
                    <a:pt x="2" y="43"/>
                    <a:pt x="2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39" name="Freeform 148">
              <a:extLst>
                <a:ext uri="{FF2B5EF4-FFF2-40B4-BE49-F238E27FC236}">
                  <a16:creationId xmlns:a16="http://schemas.microsoft.com/office/drawing/2014/main" xmlns="" id="{1F061899-C29C-0DD3-B11A-C08AB85F0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9338" y="3654426"/>
              <a:ext cx="65088" cy="34925"/>
            </a:xfrm>
            <a:custGeom>
              <a:avLst/>
              <a:gdLst>
                <a:gd name="T0" fmla="*/ 2 w 87"/>
                <a:gd name="T1" fmla="*/ 43 h 47"/>
                <a:gd name="T2" fmla="*/ 9 w 87"/>
                <a:gd name="T3" fmla="*/ 47 h 47"/>
                <a:gd name="T4" fmla="*/ 12 w 87"/>
                <a:gd name="T5" fmla="*/ 46 h 47"/>
                <a:gd name="T6" fmla="*/ 81 w 87"/>
                <a:gd name="T7" fmla="*/ 16 h 47"/>
                <a:gd name="T8" fmla="*/ 86 w 87"/>
                <a:gd name="T9" fmla="*/ 6 h 47"/>
                <a:gd name="T10" fmla="*/ 76 w 87"/>
                <a:gd name="T11" fmla="*/ 1 h 47"/>
                <a:gd name="T12" fmla="*/ 5 w 87"/>
                <a:gd name="T13" fmla="*/ 33 h 47"/>
                <a:gd name="T14" fmla="*/ 2 w 87"/>
                <a:gd name="T15" fmla="*/ 43 h 47"/>
                <a:gd name="T16" fmla="*/ 2 w 87"/>
                <a:gd name="T17" fmla="*/ 43 h 47"/>
                <a:gd name="T18" fmla="*/ 2 w 87"/>
                <a:gd name="T1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7">
                  <a:moveTo>
                    <a:pt x="2" y="43"/>
                  </a:moveTo>
                  <a:cubicBezTo>
                    <a:pt x="3" y="46"/>
                    <a:pt x="6" y="47"/>
                    <a:pt x="9" y="47"/>
                  </a:cubicBezTo>
                  <a:cubicBezTo>
                    <a:pt x="10" y="47"/>
                    <a:pt x="11" y="47"/>
                    <a:pt x="12" y="46"/>
                  </a:cubicBezTo>
                  <a:cubicBezTo>
                    <a:pt x="13" y="46"/>
                    <a:pt x="58" y="23"/>
                    <a:pt x="81" y="16"/>
                  </a:cubicBezTo>
                  <a:cubicBezTo>
                    <a:pt x="85" y="15"/>
                    <a:pt x="87" y="10"/>
                    <a:pt x="86" y="6"/>
                  </a:cubicBezTo>
                  <a:cubicBezTo>
                    <a:pt x="84" y="2"/>
                    <a:pt x="80" y="0"/>
                    <a:pt x="76" y="1"/>
                  </a:cubicBezTo>
                  <a:cubicBezTo>
                    <a:pt x="52" y="9"/>
                    <a:pt x="7" y="32"/>
                    <a:pt x="5" y="33"/>
                  </a:cubicBezTo>
                  <a:cubicBezTo>
                    <a:pt x="1" y="35"/>
                    <a:pt x="0" y="39"/>
                    <a:pt x="2" y="43"/>
                  </a:cubicBezTo>
                  <a:close/>
                  <a:moveTo>
                    <a:pt x="2" y="43"/>
                  </a:moveTo>
                  <a:cubicBezTo>
                    <a:pt x="2" y="43"/>
                    <a:pt x="2" y="43"/>
                    <a:pt x="2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40" name="Freeform 149">
              <a:extLst>
                <a:ext uri="{FF2B5EF4-FFF2-40B4-BE49-F238E27FC236}">
                  <a16:creationId xmlns:a16="http://schemas.microsoft.com/office/drawing/2014/main" xmlns="" id="{5D0B7977-069E-619B-AAE1-CC3151095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3586163"/>
              <a:ext cx="87313" cy="22225"/>
            </a:xfrm>
            <a:custGeom>
              <a:avLst/>
              <a:gdLst>
                <a:gd name="T0" fmla="*/ 111 w 118"/>
                <a:gd name="T1" fmla="*/ 11 h 30"/>
                <a:gd name="T2" fmla="*/ 7 w 118"/>
                <a:gd name="T3" fmla="*/ 15 h 30"/>
                <a:gd name="T4" fmla="*/ 1 w 118"/>
                <a:gd name="T5" fmla="*/ 24 h 30"/>
                <a:gd name="T6" fmla="*/ 9 w 118"/>
                <a:gd name="T7" fmla="*/ 30 h 30"/>
                <a:gd name="T8" fmla="*/ 11 w 118"/>
                <a:gd name="T9" fmla="*/ 30 h 30"/>
                <a:gd name="T10" fmla="*/ 108 w 118"/>
                <a:gd name="T11" fmla="*/ 26 h 30"/>
                <a:gd name="T12" fmla="*/ 117 w 118"/>
                <a:gd name="T13" fmla="*/ 20 h 30"/>
                <a:gd name="T14" fmla="*/ 111 w 118"/>
                <a:gd name="T15" fmla="*/ 11 h 30"/>
                <a:gd name="T16" fmla="*/ 111 w 118"/>
                <a:gd name="T17" fmla="*/ 11 h 30"/>
                <a:gd name="T18" fmla="*/ 111 w 118"/>
                <a:gd name="T1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">
                  <a:moveTo>
                    <a:pt x="111" y="11"/>
                  </a:moveTo>
                  <a:cubicBezTo>
                    <a:pt x="63" y="0"/>
                    <a:pt x="9" y="14"/>
                    <a:pt x="7" y="15"/>
                  </a:cubicBezTo>
                  <a:cubicBezTo>
                    <a:pt x="3" y="16"/>
                    <a:pt x="0" y="20"/>
                    <a:pt x="1" y="24"/>
                  </a:cubicBezTo>
                  <a:cubicBezTo>
                    <a:pt x="2" y="28"/>
                    <a:pt x="5" y="30"/>
                    <a:pt x="9" y="30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1" y="30"/>
                    <a:pt x="64" y="16"/>
                    <a:pt x="108" y="26"/>
                  </a:cubicBezTo>
                  <a:cubicBezTo>
                    <a:pt x="112" y="27"/>
                    <a:pt x="116" y="24"/>
                    <a:pt x="117" y="20"/>
                  </a:cubicBezTo>
                  <a:cubicBezTo>
                    <a:pt x="118" y="16"/>
                    <a:pt x="115" y="12"/>
                    <a:pt x="111" y="11"/>
                  </a:cubicBezTo>
                  <a:close/>
                  <a:moveTo>
                    <a:pt x="111" y="11"/>
                  </a:moveTo>
                  <a:cubicBezTo>
                    <a:pt x="111" y="11"/>
                    <a:pt x="111" y="11"/>
                    <a:pt x="1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41" name="Freeform 150">
              <a:extLst>
                <a:ext uri="{FF2B5EF4-FFF2-40B4-BE49-F238E27FC236}">
                  <a16:creationId xmlns:a16="http://schemas.microsoft.com/office/drawing/2014/main" xmlns="" id="{DFCF88FD-61D9-7CCF-5E13-B05B6E7C9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3621088"/>
              <a:ext cx="87313" cy="22225"/>
            </a:xfrm>
            <a:custGeom>
              <a:avLst/>
              <a:gdLst>
                <a:gd name="T0" fmla="*/ 111 w 118"/>
                <a:gd name="T1" fmla="*/ 11 h 30"/>
                <a:gd name="T2" fmla="*/ 7 w 118"/>
                <a:gd name="T3" fmla="*/ 15 h 30"/>
                <a:gd name="T4" fmla="*/ 1 w 118"/>
                <a:gd name="T5" fmla="*/ 25 h 30"/>
                <a:gd name="T6" fmla="*/ 9 w 118"/>
                <a:gd name="T7" fmla="*/ 30 h 30"/>
                <a:gd name="T8" fmla="*/ 11 w 118"/>
                <a:gd name="T9" fmla="*/ 30 h 30"/>
                <a:gd name="T10" fmla="*/ 108 w 118"/>
                <a:gd name="T11" fmla="*/ 27 h 30"/>
                <a:gd name="T12" fmla="*/ 117 w 118"/>
                <a:gd name="T13" fmla="*/ 21 h 30"/>
                <a:gd name="T14" fmla="*/ 111 w 118"/>
                <a:gd name="T15" fmla="*/ 11 h 30"/>
                <a:gd name="T16" fmla="*/ 111 w 118"/>
                <a:gd name="T17" fmla="*/ 11 h 30"/>
                <a:gd name="T18" fmla="*/ 111 w 118"/>
                <a:gd name="T1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">
                  <a:moveTo>
                    <a:pt x="111" y="11"/>
                  </a:moveTo>
                  <a:cubicBezTo>
                    <a:pt x="63" y="0"/>
                    <a:pt x="9" y="15"/>
                    <a:pt x="7" y="15"/>
                  </a:cubicBezTo>
                  <a:cubicBezTo>
                    <a:pt x="3" y="16"/>
                    <a:pt x="0" y="21"/>
                    <a:pt x="1" y="25"/>
                  </a:cubicBezTo>
                  <a:cubicBezTo>
                    <a:pt x="2" y="28"/>
                    <a:pt x="5" y="30"/>
                    <a:pt x="9" y="30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1" y="30"/>
                    <a:pt x="64" y="16"/>
                    <a:pt x="108" y="27"/>
                  </a:cubicBezTo>
                  <a:cubicBezTo>
                    <a:pt x="112" y="28"/>
                    <a:pt x="116" y="25"/>
                    <a:pt x="117" y="21"/>
                  </a:cubicBezTo>
                  <a:cubicBezTo>
                    <a:pt x="118" y="17"/>
                    <a:pt x="115" y="12"/>
                    <a:pt x="111" y="11"/>
                  </a:cubicBezTo>
                  <a:close/>
                  <a:moveTo>
                    <a:pt x="111" y="11"/>
                  </a:moveTo>
                  <a:cubicBezTo>
                    <a:pt x="111" y="11"/>
                    <a:pt x="111" y="11"/>
                    <a:pt x="1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42" name="Freeform 151">
              <a:extLst>
                <a:ext uri="{FF2B5EF4-FFF2-40B4-BE49-F238E27FC236}">
                  <a16:creationId xmlns:a16="http://schemas.microsoft.com/office/drawing/2014/main" xmlns="" id="{7323708D-727D-597B-114A-BB9CD9472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9338" y="3687763"/>
              <a:ext cx="65088" cy="36513"/>
            </a:xfrm>
            <a:custGeom>
              <a:avLst/>
              <a:gdLst>
                <a:gd name="T0" fmla="*/ 2 w 87"/>
                <a:gd name="T1" fmla="*/ 44 h 48"/>
                <a:gd name="T2" fmla="*/ 9 w 87"/>
                <a:gd name="T3" fmla="*/ 48 h 48"/>
                <a:gd name="T4" fmla="*/ 12 w 87"/>
                <a:gd name="T5" fmla="*/ 47 h 48"/>
                <a:gd name="T6" fmla="*/ 81 w 87"/>
                <a:gd name="T7" fmla="*/ 16 h 48"/>
                <a:gd name="T8" fmla="*/ 86 w 87"/>
                <a:gd name="T9" fmla="*/ 7 h 48"/>
                <a:gd name="T10" fmla="*/ 76 w 87"/>
                <a:gd name="T11" fmla="*/ 2 h 48"/>
                <a:gd name="T12" fmla="*/ 5 w 87"/>
                <a:gd name="T13" fmla="*/ 33 h 48"/>
                <a:gd name="T14" fmla="*/ 2 w 87"/>
                <a:gd name="T15" fmla="*/ 44 h 48"/>
                <a:gd name="T16" fmla="*/ 2 w 87"/>
                <a:gd name="T17" fmla="*/ 44 h 48"/>
                <a:gd name="T18" fmla="*/ 2 w 87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8">
                  <a:moveTo>
                    <a:pt x="2" y="44"/>
                  </a:moveTo>
                  <a:cubicBezTo>
                    <a:pt x="3" y="46"/>
                    <a:pt x="6" y="48"/>
                    <a:pt x="9" y="48"/>
                  </a:cubicBezTo>
                  <a:cubicBezTo>
                    <a:pt x="10" y="48"/>
                    <a:pt x="11" y="47"/>
                    <a:pt x="12" y="47"/>
                  </a:cubicBezTo>
                  <a:cubicBezTo>
                    <a:pt x="13" y="47"/>
                    <a:pt x="58" y="24"/>
                    <a:pt x="81" y="16"/>
                  </a:cubicBezTo>
                  <a:cubicBezTo>
                    <a:pt x="85" y="15"/>
                    <a:pt x="87" y="11"/>
                    <a:pt x="86" y="7"/>
                  </a:cubicBezTo>
                  <a:cubicBezTo>
                    <a:pt x="84" y="3"/>
                    <a:pt x="80" y="0"/>
                    <a:pt x="76" y="2"/>
                  </a:cubicBezTo>
                  <a:cubicBezTo>
                    <a:pt x="52" y="9"/>
                    <a:pt x="7" y="32"/>
                    <a:pt x="5" y="33"/>
                  </a:cubicBezTo>
                  <a:cubicBezTo>
                    <a:pt x="1" y="35"/>
                    <a:pt x="0" y="40"/>
                    <a:pt x="2" y="44"/>
                  </a:cubicBezTo>
                  <a:close/>
                  <a:moveTo>
                    <a:pt x="2" y="44"/>
                  </a:moveTo>
                  <a:cubicBezTo>
                    <a:pt x="2" y="44"/>
                    <a:pt x="2" y="44"/>
                    <a:pt x="2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43" name="Freeform 152">
              <a:extLst>
                <a:ext uri="{FF2B5EF4-FFF2-40B4-BE49-F238E27FC236}">
                  <a16:creationId xmlns:a16="http://schemas.microsoft.com/office/drawing/2014/main" xmlns="" id="{D33E548F-B4EB-3D6F-4AA5-B8D82FF89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3656013"/>
              <a:ext cx="87313" cy="22225"/>
            </a:xfrm>
            <a:custGeom>
              <a:avLst/>
              <a:gdLst>
                <a:gd name="T0" fmla="*/ 111 w 118"/>
                <a:gd name="T1" fmla="*/ 11 h 30"/>
                <a:gd name="T2" fmla="*/ 7 w 118"/>
                <a:gd name="T3" fmla="*/ 15 h 30"/>
                <a:gd name="T4" fmla="*/ 1 w 118"/>
                <a:gd name="T5" fmla="*/ 24 h 30"/>
                <a:gd name="T6" fmla="*/ 9 w 118"/>
                <a:gd name="T7" fmla="*/ 30 h 30"/>
                <a:gd name="T8" fmla="*/ 11 w 118"/>
                <a:gd name="T9" fmla="*/ 30 h 30"/>
                <a:gd name="T10" fmla="*/ 108 w 118"/>
                <a:gd name="T11" fmla="*/ 26 h 30"/>
                <a:gd name="T12" fmla="*/ 117 w 118"/>
                <a:gd name="T13" fmla="*/ 20 h 30"/>
                <a:gd name="T14" fmla="*/ 111 w 118"/>
                <a:gd name="T15" fmla="*/ 11 h 30"/>
                <a:gd name="T16" fmla="*/ 111 w 118"/>
                <a:gd name="T17" fmla="*/ 11 h 30"/>
                <a:gd name="T18" fmla="*/ 111 w 118"/>
                <a:gd name="T1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">
                  <a:moveTo>
                    <a:pt x="111" y="11"/>
                  </a:moveTo>
                  <a:cubicBezTo>
                    <a:pt x="63" y="0"/>
                    <a:pt x="9" y="14"/>
                    <a:pt x="7" y="15"/>
                  </a:cubicBezTo>
                  <a:cubicBezTo>
                    <a:pt x="3" y="16"/>
                    <a:pt x="0" y="20"/>
                    <a:pt x="1" y="24"/>
                  </a:cubicBezTo>
                  <a:cubicBezTo>
                    <a:pt x="2" y="28"/>
                    <a:pt x="5" y="30"/>
                    <a:pt x="9" y="30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1" y="29"/>
                    <a:pt x="64" y="16"/>
                    <a:pt x="108" y="26"/>
                  </a:cubicBezTo>
                  <a:cubicBezTo>
                    <a:pt x="112" y="27"/>
                    <a:pt x="116" y="24"/>
                    <a:pt x="117" y="20"/>
                  </a:cubicBezTo>
                  <a:cubicBezTo>
                    <a:pt x="118" y="16"/>
                    <a:pt x="115" y="12"/>
                    <a:pt x="111" y="11"/>
                  </a:cubicBezTo>
                  <a:close/>
                  <a:moveTo>
                    <a:pt x="111" y="11"/>
                  </a:moveTo>
                  <a:cubicBezTo>
                    <a:pt x="111" y="11"/>
                    <a:pt x="111" y="11"/>
                    <a:pt x="1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44" name="Freeform 153">
              <a:extLst>
                <a:ext uri="{FF2B5EF4-FFF2-40B4-BE49-F238E27FC236}">
                  <a16:creationId xmlns:a16="http://schemas.microsoft.com/office/drawing/2014/main" xmlns="" id="{23E63D85-CF5A-86B1-36D4-DB31BC040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3724276"/>
              <a:ext cx="87313" cy="22225"/>
            </a:xfrm>
            <a:custGeom>
              <a:avLst/>
              <a:gdLst>
                <a:gd name="T0" fmla="*/ 111 w 118"/>
                <a:gd name="T1" fmla="*/ 11 h 30"/>
                <a:gd name="T2" fmla="*/ 7 w 118"/>
                <a:gd name="T3" fmla="*/ 15 h 30"/>
                <a:gd name="T4" fmla="*/ 1 w 118"/>
                <a:gd name="T5" fmla="*/ 24 h 30"/>
                <a:gd name="T6" fmla="*/ 9 w 118"/>
                <a:gd name="T7" fmla="*/ 30 h 30"/>
                <a:gd name="T8" fmla="*/ 11 w 118"/>
                <a:gd name="T9" fmla="*/ 29 h 30"/>
                <a:gd name="T10" fmla="*/ 108 w 118"/>
                <a:gd name="T11" fmla="*/ 26 h 30"/>
                <a:gd name="T12" fmla="*/ 117 w 118"/>
                <a:gd name="T13" fmla="*/ 20 h 30"/>
                <a:gd name="T14" fmla="*/ 111 w 118"/>
                <a:gd name="T15" fmla="*/ 11 h 30"/>
                <a:gd name="T16" fmla="*/ 111 w 118"/>
                <a:gd name="T17" fmla="*/ 11 h 30"/>
                <a:gd name="T18" fmla="*/ 111 w 118"/>
                <a:gd name="T1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">
                  <a:moveTo>
                    <a:pt x="111" y="11"/>
                  </a:moveTo>
                  <a:cubicBezTo>
                    <a:pt x="63" y="0"/>
                    <a:pt x="9" y="14"/>
                    <a:pt x="7" y="15"/>
                  </a:cubicBezTo>
                  <a:cubicBezTo>
                    <a:pt x="3" y="16"/>
                    <a:pt x="0" y="20"/>
                    <a:pt x="1" y="24"/>
                  </a:cubicBezTo>
                  <a:cubicBezTo>
                    <a:pt x="2" y="27"/>
                    <a:pt x="5" y="30"/>
                    <a:pt x="9" y="30"/>
                  </a:cubicBezTo>
                  <a:cubicBezTo>
                    <a:pt x="9" y="30"/>
                    <a:pt x="10" y="30"/>
                    <a:pt x="11" y="29"/>
                  </a:cubicBezTo>
                  <a:cubicBezTo>
                    <a:pt x="11" y="29"/>
                    <a:pt x="64" y="16"/>
                    <a:pt x="108" y="26"/>
                  </a:cubicBezTo>
                  <a:cubicBezTo>
                    <a:pt x="112" y="27"/>
                    <a:pt x="116" y="24"/>
                    <a:pt x="117" y="20"/>
                  </a:cubicBezTo>
                  <a:cubicBezTo>
                    <a:pt x="118" y="16"/>
                    <a:pt x="115" y="12"/>
                    <a:pt x="111" y="11"/>
                  </a:cubicBezTo>
                  <a:close/>
                  <a:moveTo>
                    <a:pt x="111" y="11"/>
                  </a:moveTo>
                  <a:cubicBezTo>
                    <a:pt x="111" y="11"/>
                    <a:pt x="111" y="11"/>
                    <a:pt x="1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45" name="Freeform 154">
              <a:extLst>
                <a:ext uri="{FF2B5EF4-FFF2-40B4-BE49-F238E27FC236}">
                  <a16:creationId xmlns:a16="http://schemas.microsoft.com/office/drawing/2014/main" xmlns="" id="{6022D94A-2806-B029-CE13-74C523D04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3689351"/>
              <a:ext cx="87313" cy="22225"/>
            </a:xfrm>
            <a:custGeom>
              <a:avLst/>
              <a:gdLst>
                <a:gd name="T0" fmla="*/ 111 w 118"/>
                <a:gd name="T1" fmla="*/ 11 h 30"/>
                <a:gd name="T2" fmla="*/ 7 w 118"/>
                <a:gd name="T3" fmla="*/ 15 h 30"/>
                <a:gd name="T4" fmla="*/ 1 w 118"/>
                <a:gd name="T5" fmla="*/ 25 h 30"/>
                <a:gd name="T6" fmla="*/ 9 w 118"/>
                <a:gd name="T7" fmla="*/ 30 h 30"/>
                <a:gd name="T8" fmla="*/ 11 w 118"/>
                <a:gd name="T9" fmla="*/ 30 h 30"/>
                <a:gd name="T10" fmla="*/ 108 w 118"/>
                <a:gd name="T11" fmla="*/ 26 h 30"/>
                <a:gd name="T12" fmla="*/ 117 w 118"/>
                <a:gd name="T13" fmla="*/ 21 h 30"/>
                <a:gd name="T14" fmla="*/ 111 w 118"/>
                <a:gd name="T15" fmla="*/ 11 h 30"/>
                <a:gd name="T16" fmla="*/ 111 w 118"/>
                <a:gd name="T17" fmla="*/ 11 h 30"/>
                <a:gd name="T18" fmla="*/ 111 w 118"/>
                <a:gd name="T1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">
                  <a:moveTo>
                    <a:pt x="111" y="11"/>
                  </a:moveTo>
                  <a:cubicBezTo>
                    <a:pt x="63" y="0"/>
                    <a:pt x="9" y="14"/>
                    <a:pt x="7" y="15"/>
                  </a:cubicBezTo>
                  <a:cubicBezTo>
                    <a:pt x="3" y="16"/>
                    <a:pt x="0" y="20"/>
                    <a:pt x="1" y="25"/>
                  </a:cubicBezTo>
                  <a:cubicBezTo>
                    <a:pt x="2" y="28"/>
                    <a:pt x="5" y="30"/>
                    <a:pt x="9" y="30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1" y="30"/>
                    <a:pt x="64" y="16"/>
                    <a:pt x="108" y="26"/>
                  </a:cubicBezTo>
                  <a:cubicBezTo>
                    <a:pt x="112" y="27"/>
                    <a:pt x="116" y="25"/>
                    <a:pt x="117" y="21"/>
                  </a:cubicBezTo>
                  <a:cubicBezTo>
                    <a:pt x="118" y="17"/>
                    <a:pt x="115" y="12"/>
                    <a:pt x="111" y="11"/>
                  </a:cubicBezTo>
                  <a:close/>
                  <a:moveTo>
                    <a:pt x="111" y="11"/>
                  </a:moveTo>
                  <a:cubicBezTo>
                    <a:pt x="111" y="11"/>
                    <a:pt x="111" y="11"/>
                    <a:pt x="1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xmlns="" id="{4A4BFC5B-F781-7287-1025-45EFF03BCA7D}"/>
              </a:ext>
            </a:extLst>
          </p:cNvPr>
          <p:cNvGrpSpPr/>
          <p:nvPr/>
        </p:nvGrpSpPr>
        <p:grpSpPr>
          <a:xfrm>
            <a:off x="3048228" y="4402589"/>
            <a:ext cx="711637" cy="758995"/>
            <a:chOff x="684213" y="5149851"/>
            <a:chExt cx="301625" cy="301625"/>
          </a:xfrm>
          <a:solidFill>
            <a:srgbClr val="6CACE4"/>
          </a:solidFill>
        </p:grpSpPr>
        <p:sp>
          <p:nvSpPr>
            <p:cNvPr id="161" name="Freeform 567">
              <a:extLst>
                <a:ext uri="{FF2B5EF4-FFF2-40B4-BE49-F238E27FC236}">
                  <a16:creationId xmlns:a16="http://schemas.microsoft.com/office/drawing/2014/main" xmlns="" id="{7693748D-3171-FEE0-B8E9-E9DA78F5C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700" y="5329238"/>
              <a:ext cx="41275" cy="49213"/>
            </a:xfrm>
            <a:custGeom>
              <a:avLst/>
              <a:gdLst>
                <a:gd name="T0" fmla="*/ 47 w 54"/>
                <a:gd name="T1" fmla="*/ 54 h 67"/>
                <a:gd name="T2" fmla="*/ 14 w 54"/>
                <a:gd name="T3" fmla="*/ 54 h 67"/>
                <a:gd name="T4" fmla="*/ 14 w 54"/>
                <a:gd name="T5" fmla="*/ 7 h 67"/>
                <a:gd name="T6" fmla="*/ 7 w 54"/>
                <a:gd name="T7" fmla="*/ 0 h 67"/>
                <a:gd name="T8" fmla="*/ 0 w 54"/>
                <a:gd name="T9" fmla="*/ 7 h 67"/>
                <a:gd name="T10" fmla="*/ 0 w 54"/>
                <a:gd name="T11" fmla="*/ 61 h 67"/>
                <a:gd name="T12" fmla="*/ 7 w 54"/>
                <a:gd name="T13" fmla="*/ 67 h 67"/>
                <a:gd name="T14" fmla="*/ 47 w 54"/>
                <a:gd name="T15" fmla="*/ 67 h 67"/>
                <a:gd name="T16" fmla="*/ 54 w 54"/>
                <a:gd name="T17" fmla="*/ 61 h 67"/>
                <a:gd name="T18" fmla="*/ 47 w 54"/>
                <a:gd name="T19" fmla="*/ 54 h 67"/>
                <a:gd name="T20" fmla="*/ 47 w 54"/>
                <a:gd name="T21" fmla="*/ 54 h 67"/>
                <a:gd name="T22" fmla="*/ 47 w 54"/>
                <a:gd name="T23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67">
                  <a:moveTo>
                    <a:pt x="47" y="54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51" y="67"/>
                    <a:pt x="54" y="64"/>
                    <a:pt x="54" y="61"/>
                  </a:cubicBezTo>
                  <a:cubicBezTo>
                    <a:pt x="54" y="57"/>
                    <a:pt x="51" y="54"/>
                    <a:pt x="47" y="54"/>
                  </a:cubicBezTo>
                  <a:close/>
                  <a:moveTo>
                    <a:pt x="47" y="54"/>
                  </a:moveTo>
                  <a:cubicBezTo>
                    <a:pt x="47" y="54"/>
                    <a:pt x="47" y="54"/>
                    <a:pt x="47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62" name="Freeform 568">
              <a:extLst>
                <a:ext uri="{FF2B5EF4-FFF2-40B4-BE49-F238E27FC236}">
                  <a16:creationId xmlns:a16="http://schemas.microsoft.com/office/drawing/2014/main" xmlns="" id="{640170A3-AA00-3D01-6948-EA30DBD63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213" y="5149851"/>
              <a:ext cx="301625" cy="301625"/>
            </a:xfrm>
            <a:custGeom>
              <a:avLst/>
              <a:gdLst>
                <a:gd name="T0" fmla="*/ 385 w 407"/>
                <a:gd name="T1" fmla="*/ 205 h 407"/>
                <a:gd name="T2" fmla="*/ 322 w 407"/>
                <a:gd name="T3" fmla="*/ 20 h 407"/>
                <a:gd name="T4" fmla="*/ 309 w 407"/>
                <a:gd name="T5" fmla="*/ 20 h 407"/>
                <a:gd name="T6" fmla="*/ 181 w 407"/>
                <a:gd name="T7" fmla="*/ 7 h 407"/>
                <a:gd name="T8" fmla="*/ 61 w 407"/>
                <a:gd name="T9" fmla="*/ 0 h 407"/>
                <a:gd name="T10" fmla="*/ 0 w 407"/>
                <a:gd name="T11" fmla="*/ 54 h 407"/>
                <a:gd name="T12" fmla="*/ 251 w 407"/>
                <a:gd name="T13" fmla="*/ 388 h 407"/>
                <a:gd name="T14" fmla="*/ 352 w 407"/>
                <a:gd name="T15" fmla="*/ 389 h 407"/>
                <a:gd name="T16" fmla="*/ 389 w 407"/>
                <a:gd name="T17" fmla="*/ 352 h 407"/>
                <a:gd name="T18" fmla="*/ 387 w 407"/>
                <a:gd name="T19" fmla="*/ 233 h 407"/>
                <a:gd name="T20" fmla="*/ 367 w 407"/>
                <a:gd name="T21" fmla="*/ 216 h 407"/>
                <a:gd name="T22" fmla="*/ 309 w 407"/>
                <a:gd name="T23" fmla="*/ 188 h 407"/>
                <a:gd name="T24" fmla="*/ 289 w 407"/>
                <a:gd name="T25" fmla="*/ 174 h 407"/>
                <a:gd name="T26" fmla="*/ 295 w 407"/>
                <a:gd name="T27" fmla="*/ 202 h 407"/>
                <a:gd name="T28" fmla="*/ 209 w 407"/>
                <a:gd name="T29" fmla="*/ 214 h 407"/>
                <a:gd name="T30" fmla="*/ 213 w 407"/>
                <a:gd name="T31" fmla="*/ 349 h 407"/>
                <a:gd name="T32" fmla="*/ 14 w 407"/>
                <a:gd name="T33" fmla="*/ 275 h 407"/>
                <a:gd name="T34" fmla="*/ 357 w 407"/>
                <a:gd name="T35" fmla="*/ 207 h 407"/>
                <a:gd name="T36" fmla="*/ 223 w 407"/>
                <a:gd name="T37" fmla="*/ 240 h 407"/>
                <a:gd name="T38" fmla="*/ 232 w 407"/>
                <a:gd name="T39" fmla="*/ 213 h 407"/>
                <a:gd name="T40" fmla="*/ 74 w 407"/>
                <a:gd name="T41" fmla="*/ 339 h 407"/>
                <a:gd name="T42" fmla="*/ 74 w 407"/>
                <a:gd name="T43" fmla="*/ 339 h 407"/>
                <a:gd name="T44" fmla="*/ 34 w 407"/>
                <a:gd name="T45" fmla="*/ 77 h 407"/>
                <a:gd name="T46" fmla="*/ 67 w 407"/>
                <a:gd name="T47" fmla="*/ 34 h 407"/>
                <a:gd name="T48" fmla="*/ 188 w 407"/>
                <a:gd name="T49" fmla="*/ 101 h 407"/>
                <a:gd name="T50" fmla="*/ 309 w 407"/>
                <a:gd name="T51" fmla="*/ 34 h 407"/>
                <a:gd name="T52" fmla="*/ 342 w 407"/>
                <a:gd name="T53" fmla="*/ 77 h 407"/>
                <a:gd name="T54" fmla="*/ 362 w 407"/>
                <a:gd name="T55" fmla="*/ 54 h 407"/>
                <a:gd name="T56" fmla="*/ 34 w 407"/>
                <a:gd name="T57" fmla="*/ 34 h 407"/>
                <a:gd name="T58" fmla="*/ 74 w 407"/>
                <a:gd name="T59" fmla="*/ 77 h 407"/>
                <a:gd name="T60" fmla="*/ 54 w 407"/>
                <a:gd name="T61" fmla="*/ 67 h 407"/>
                <a:gd name="T62" fmla="*/ 195 w 407"/>
                <a:gd name="T63" fmla="*/ 62 h 407"/>
                <a:gd name="T64" fmla="*/ 181 w 407"/>
                <a:gd name="T65" fmla="*/ 62 h 407"/>
                <a:gd name="T66" fmla="*/ 322 w 407"/>
                <a:gd name="T67" fmla="*/ 67 h 407"/>
                <a:gd name="T68" fmla="*/ 302 w 407"/>
                <a:gd name="T69" fmla="*/ 77 h 407"/>
                <a:gd name="T70" fmla="*/ 14 w 407"/>
                <a:gd name="T71" fmla="*/ 328 h 407"/>
                <a:gd name="T72" fmla="*/ 14 w 407"/>
                <a:gd name="T73" fmla="*/ 328 h 407"/>
                <a:gd name="T74" fmla="*/ 336 w 407"/>
                <a:gd name="T75" fmla="*/ 368 h 407"/>
                <a:gd name="T76" fmla="*/ 309 w 407"/>
                <a:gd name="T77" fmla="*/ 382 h 407"/>
                <a:gd name="T78" fmla="*/ 265 w 407"/>
                <a:gd name="T79" fmla="*/ 380 h 407"/>
                <a:gd name="T80" fmla="*/ 256 w 407"/>
                <a:gd name="T81" fmla="*/ 368 h 407"/>
                <a:gd name="T82" fmla="*/ 236 w 407"/>
                <a:gd name="T83" fmla="*/ 348 h 407"/>
                <a:gd name="T84" fmla="*/ 224 w 407"/>
                <a:gd name="T85" fmla="*/ 339 h 407"/>
                <a:gd name="T86" fmla="*/ 222 w 407"/>
                <a:gd name="T87" fmla="*/ 295 h 407"/>
                <a:gd name="T88" fmla="*/ 236 w 407"/>
                <a:gd name="T89" fmla="*/ 267 h 407"/>
                <a:gd name="T90" fmla="*/ 253 w 407"/>
                <a:gd name="T91" fmla="*/ 230 h 407"/>
                <a:gd name="T92" fmla="*/ 265 w 407"/>
                <a:gd name="T93" fmla="*/ 223 h 407"/>
                <a:gd name="T94" fmla="*/ 309 w 407"/>
                <a:gd name="T95" fmla="*/ 221 h 407"/>
                <a:gd name="T96" fmla="*/ 336 w 407"/>
                <a:gd name="T97" fmla="*/ 235 h 407"/>
                <a:gd name="T98" fmla="*/ 374 w 407"/>
                <a:gd name="T99" fmla="*/ 253 h 407"/>
                <a:gd name="T100" fmla="*/ 375 w 407"/>
                <a:gd name="T101" fmla="*/ 267 h 407"/>
                <a:gd name="T102" fmla="*/ 376 w 407"/>
                <a:gd name="T103" fmla="*/ 302 h 407"/>
                <a:gd name="T104" fmla="*/ 375 w 407"/>
                <a:gd name="T105" fmla="*/ 336 h 407"/>
                <a:gd name="T106" fmla="*/ 374 w 407"/>
                <a:gd name="T107" fmla="*/ 35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7" h="407">
                  <a:moveTo>
                    <a:pt x="398" y="242"/>
                  </a:moveTo>
                  <a:cubicBezTo>
                    <a:pt x="401" y="238"/>
                    <a:pt x="403" y="233"/>
                    <a:pt x="402" y="227"/>
                  </a:cubicBezTo>
                  <a:cubicBezTo>
                    <a:pt x="402" y="222"/>
                    <a:pt x="400" y="217"/>
                    <a:pt x="395" y="214"/>
                  </a:cubicBezTo>
                  <a:cubicBezTo>
                    <a:pt x="385" y="205"/>
                    <a:pt x="385" y="205"/>
                    <a:pt x="385" y="205"/>
                  </a:cubicBezTo>
                  <a:cubicBezTo>
                    <a:pt x="383" y="203"/>
                    <a:pt x="379" y="201"/>
                    <a:pt x="376" y="200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76" y="35"/>
                    <a:pt x="361" y="20"/>
                    <a:pt x="342" y="20"/>
                  </a:cubicBezTo>
                  <a:cubicBezTo>
                    <a:pt x="322" y="20"/>
                    <a:pt x="322" y="20"/>
                    <a:pt x="322" y="2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3"/>
                    <a:pt x="319" y="0"/>
                    <a:pt x="315" y="0"/>
                  </a:cubicBezTo>
                  <a:cubicBezTo>
                    <a:pt x="312" y="0"/>
                    <a:pt x="309" y="3"/>
                    <a:pt x="309" y="7"/>
                  </a:cubicBezTo>
                  <a:cubicBezTo>
                    <a:pt x="309" y="20"/>
                    <a:pt x="309" y="20"/>
                    <a:pt x="309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5" y="3"/>
                    <a:pt x="192" y="0"/>
                    <a:pt x="188" y="0"/>
                  </a:cubicBezTo>
                  <a:cubicBezTo>
                    <a:pt x="184" y="0"/>
                    <a:pt x="181" y="3"/>
                    <a:pt x="181" y="7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"/>
                    <a:pt x="64" y="0"/>
                    <a:pt x="61" y="0"/>
                  </a:cubicBezTo>
                  <a:cubicBezTo>
                    <a:pt x="57" y="0"/>
                    <a:pt x="54" y="3"/>
                    <a:pt x="54" y="7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5" y="20"/>
                    <a:pt x="0" y="35"/>
                    <a:pt x="0" y="54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47"/>
                    <a:pt x="15" y="362"/>
                    <a:pt x="34" y="362"/>
                  </a:cubicBezTo>
                  <a:cubicBezTo>
                    <a:pt x="222" y="362"/>
                    <a:pt x="222" y="362"/>
                    <a:pt x="222" y="362"/>
                  </a:cubicBezTo>
                  <a:cubicBezTo>
                    <a:pt x="230" y="373"/>
                    <a:pt x="240" y="381"/>
                    <a:pt x="251" y="388"/>
                  </a:cubicBezTo>
                  <a:cubicBezTo>
                    <a:pt x="251" y="388"/>
                    <a:pt x="252" y="389"/>
                    <a:pt x="252" y="389"/>
                  </a:cubicBezTo>
                  <a:cubicBezTo>
                    <a:pt x="252" y="389"/>
                    <a:pt x="252" y="389"/>
                    <a:pt x="253" y="389"/>
                  </a:cubicBezTo>
                  <a:cubicBezTo>
                    <a:pt x="284" y="407"/>
                    <a:pt x="321" y="407"/>
                    <a:pt x="352" y="389"/>
                  </a:cubicBezTo>
                  <a:cubicBezTo>
                    <a:pt x="352" y="389"/>
                    <a:pt x="352" y="389"/>
                    <a:pt x="352" y="389"/>
                  </a:cubicBezTo>
                  <a:cubicBezTo>
                    <a:pt x="352" y="389"/>
                    <a:pt x="352" y="389"/>
                    <a:pt x="353" y="389"/>
                  </a:cubicBezTo>
                  <a:cubicBezTo>
                    <a:pt x="368" y="380"/>
                    <a:pt x="380" y="367"/>
                    <a:pt x="389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407" y="321"/>
                    <a:pt x="407" y="283"/>
                    <a:pt x="389" y="252"/>
                  </a:cubicBezTo>
                  <a:lnTo>
                    <a:pt x="398" y="242"/>
                  </a:lnTo>
                  <a:close/>
                  <a:moveTo>
                    <a:pt x="387" y="224"/>
                  </a:moveTo>
                  <a:cubicBezTo>
                    <a:pt x="390" y="226"/>
                    <a:pt x="390" y="230"/>
                    <a:pt x="387" y="233"/>
                  </a:cubicBezTo>
                  <a:cubicBezTo>
                    <a:pt x="381" y="240"/>
                    <a:pt x="381" y="240"/>
                    <a:pt x="381" y="240"/>
                  </a:cubicBezTo>
                  <a:cubicBezTo>
                    <a:pt x="379" y="237"/>
                    <a:pt x="377" y="234"/>
                    <a:pt x="374" y="231"/>
                  </a:cubicBezTo>
                  <a:cubicBezTo>
                    <a:pt x="370" y="228"/>
                    <a:pt x="366" y="224"/>
                    <a:pt x="362" y="221"/>
                  </a:cubicBezTo>
                  <a:cubicBezTo>
                    <a:pt x="367" y="216"/>
                    <a:pt x="367" y="216"/>
                    <a:pt x="367" y="216"/>
                  </a:cubicBezTo>
                  <a:cubicBezTo>
                    <a:pt x="368" y="215"/>
                    <a:pt x="369" y="214"/>
                    <a:pt x="371" y="214"/>
                  </a:cubicBezTo>
                  <a:cubicBezTo>
                    <a:pt x="373" y="213"/>
                    <a:pt x="375" y="214"/>
                    <a:pt x="377" y="215"/>
                  </a:cubicBezTo>
                  <a:lnTo>
                    <a:pt x="387" y="224"/>
                  </a:lnTo>
                  <a:close/>
                  <a:moveTo>
                    <a:pt x="309" y="188"/>
                  </a:moveTo>
                  <a:cubicBezTo>
                    <a:pt x="315" y="188"/>
                    <a:pt x="315" y="188"/>
                    <a:pt x="315" y="188"/>
                  </a:cubicBezTo>
                  <a:cubicBezTo>
                    <a:pt x="319" y="188"/>
                    <a:pt x="322" y="185"/>
                    <a:pt x="322" y="181"/>
                  </a:cubicBezTo>
                  <a:cubicBezTo>
                    <a:pt x="322" y="177"/>
                    <a:pt x="319" y="174"/>
                    <a:pt x="315" y="174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5" y="174"/>
                    <a:pt x="282" y="177"/>
                    <a:pt x="282" y="181"/>
                  </a:cubicBezTo>
                  <a:cubicBezTo>
                    <a:pt x="282" y="185"/>
                    <a:pt x="285" y="188"/>
                    <a:pt x="289" y="188"/>
                  </a:cubicBezTo>
                  <a:cubicBezTo>
                    <a:pt x="295" y="188"/>
                    <a:pt x="295" y="188"/>
                    <a:pt x="295" y="188"/>
                  </a:cubicBezTo>
                  <a:cubicBezTo>
                    <a:pt x="295" y="202"/>
                    <a:pt x="295" y="202"/>
                    <a:pt x="295" y="202"/>
                  </a:cubicBezTo>
                  <a:cubicBezTo>
                    <a:pt x="281" y="203"/>
                    <a:pt x="266" y="207"/>
                    <a:pt x="253" y="214"/>
                  </a:cubicBezTo>
                  <a:cubicBezTo>
                    <a:pt x="247" y="207"/>
                    <a:pt x="247" y="207"/>
                    <a:pt x="247" y="207"/>
                  </a:cubicBezTo>
                  <a:cubicBezTo>
                    <a:pt x="240" y="198"/>
                    <a:pt x="227" y="198"/>
                    <a:pt x="219" y="205"/>
                  </a:cubicBezTo>
                  <a:cubicBezTo>
                    <a:pt x="209" y="214"/>
                    <a:pt x="209" y="214"/>
                    <a:pt x="209" y="214"/>
                  </a:cubicBezTo>
                  <a:cubicBezTo>
                    <a:pt x="205" y="217"/>
                    <a:pt x="202" y="222"/>
                    <a:pt x="202" y="227"/>
                  </a:cubicBezTo>
                  <a:cubicBezTo>
                    <a:pt x="201" y="233"/>
                    <a:pt x="203" y="238"/>
                    <a:pt x="207" y="242"/>
                  </a:cubicBezTo>
                  <a:cubicBezTo>
                    <a:pt x="215" y="252"/>
                    <a:pt x="215" y="252"/>
                    <a:pt x="215" y="252"/>
                  </a:cubicBezTo>
                  <a:cubicBezTo>
                    <a:pt x="198" y="281"/>
                    <a:pt x="197" y="318"/>
                    <a:pt x="213" y="349"/>
                  </a:cubicBezTo>
                  <a:cubicBezTo>
                    <a:pt x="88" y="349"/>
                    <a:pt x="88" y="349"/>
                    <a:pt x="88" y="349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88" y="290"/>
                    <a:pt x="73" y="275"/>
                    <a:pt x="54" y="275"/>
                  </a:cubicBezTo>
                  <a:cubicBezTo>
                    <a:pt x="14" y="275"/>
                    <a:pt x="14" y="275"/>
                    <a:pt x="14" y="275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0" y="204"/>
                    <a:pt x="359" y="205"/>
                    <a:pt x="357" y="207"/>
                  </a:cubicBezTo>
                  <a:cubicBezTo>
                    <a:pt x="351" y="214"/>
                    <a:pt x="351" y="214"/>
                    <a:pt x="351" y="214"/>
                  </a:cubicBezTo>
                  <a:cubicBezTo>
                    <a:pt x="338" y="207"/>
                    <a:pt x="324" y="203"/>
                    <a:pt x="309" y="202"/>
                  </a:cubicBezTo>
                  <a:lnTo>
                    <a:pt x="309" y="188"/>
                  </a:lnTo>
                  <a:close/>
                  <a:moveTo>
                    <a:pt x="223" y="240"/>
                  </a:moveTo>
                  <a:cubicBezTo>
                    <a:pt x="217" y="233"/>
                    <a:pt x="217" y="233"/>
                    <a:pt x="217" y="233"/>
                  </a:cubicBezTo>
                  <a:cubicBezTo>
                    <a:pt x="214" y="230"/>
                    <a:pt x="215" y="226"/>
                    <a:pt x="217" y="224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9" y="214"/>
                    <a:pt x="231" y="213"/>
                    <a:pt x="232" y="213"/>
                  </a:cubicBezTo>
                  <a:cubicBezTo>
                    <a:pt x="234" y="214"/>
                    <a:pt x="236" y="214"/>
                    <a:pt x="237" y="216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35" y="227"/>
                    <a:pt x="228" y="233"/>
                    <a:pt x="223" y="240"/>
                  </a:cubicBezTo>
                  <a:close/>
                  <a:moveTo>
                    <a:pt x="74" y="339"/>
                  </a:moveTo>
                  <a:cubicBezTo>
                    <a:pt x="23" y="288"/>
                    <a:pt x="23" y="288"/>
                    <a:pt x="23" y="288"/>
                  </a:cubicBezTo>
                  <a:cubicBezTo>
                    <a:pt x="54" y="288"/>
                    <a:pt x="54" y="288"/>
                    <a:pt x="54" y="288"/>
                  </a:cubicBezTo>
                  <a:cubicBezTo>
                    <a:pt x="65" y="288"/>
                    <a:pt x="74" y="297"/>
                    <a:pt x="74" y="308"/>
                  </a:cubicBezTo>
                  <a:lnTo>
                    <a:pt x="74" y="339"/>
                  </a:lnTo>
                  <a:close/>
                  <a:moveTo>
                    <a:pt x="3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41" y="51"/>
                    <a:pt x="32" y="64"/>
                    <a:pt x="34" y="77"/>
                  </a:cubicBezTo>
                  <a:cubicBezTo>
                    <a:pt x="36" y="91"/>
                    <a:pt x="47" y="101"/>
                    <a:pt x="61" y="101"/>
                  </a:cubicBezTo>
                  <a:cubicBezTo>
                    <a:pt x="74" y="101"/>
                    <a:pt x="86" y="91"/>
                    <a:pt x="87" y="77"/>
                  </a:cubicBezTo>
                  <a:cubicBezTo>
                    <a:pt x="89" y="64"/>
                    <a:pt x="81" y="51"/>
                    <a:pt x="67" y="48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48"/>
                    <a:pt x="181" y="48"/>
                    <a:pt x="181" y="48"/>
                  </a:cubicBezTo>
                  <a:cubicBezTo>
                    <a:pt x="168" y="51"/>
                    <a:pt x="160" y="64"/>
                    <a:pt x="162" y="77"/>
                  </a:cubicBezTo>
                  <a:cubicBezTo>
                    <a:pt x="163" y="91"/>
                    <a:pt x="175" y="101"/>
                    <a:pt x="188" y="101"/>
                  </a:cubicBezTo>
                  <a:cubicBezTo>
                    <a:pt x="202" y="101"/>
                    <a:pt x="213" y="91"/>
                    <a:pt x="215" y="77"/>
                  </a:cubicBezTo>
                  <a:cubicBezTo>
                    <a:pt x="216" y="64"/>
                    <a:pt x="208" y="51"/>
                    <a:pt x="195" y="48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296" y="51"/>
                    <a:pt x="287" y="64"/>
                    <a:pt x="289" y="77"/>
                  </a:cubicBezTo>
                  <a:cubicBezTo>
                    <a:pt x="291" y="91"/>
                    <a:pt x="302" y="101"/>
                    <a:pt x="315" y="101"/>
                  </a:cubicBezTo>
                  <a:cubicBezTo>
                    <a:pt x="329" y="101"/>
                    <a:pt x="340" y="91"/>
                    <a:pt x="342" y="77"/>
                  </a:cubicBezTo>
                  <a:cubicBezTo>
                    <a:pt x="344" y="64"/>
                    <a:pt x="335" y="51"/>
                    <a:pt x="322" y="48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42" y="34"/>
                    <a:pt x="342" y="34"/>
                    <a:pt x="342" y="34"/>
                  </a:cubicBezTo>
                  <a:cubicBezTo>
                    <a:pt x="353" y="34"/>
                    <a:pt x="362" y="43"/>
                    <a:pt x="362" y="54"/>
                  </a:cubicBezTo>
                  <a:cubicBezTo>
                    <a:pt x="362" y="114"/>
                    <a:pt x="362" y="114"/>
                    <a:pt x="362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43"/>
                    <a:pt x="23" y="34"/>
                    <a:pt x="34" y="34"/>
                  </a:cubicBezTo>
                  <a:close/>
                  <a:moveTo>
                    <a:pt x="61" y="74"/>
                  </a:moveTo>
                  <a:cubicBezTo>
                    <a:pt x="64" y="74"/>
                    <a:pt x="67" y="71"/>
                    <a:pt x="67" y="67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73" y="65"/>
                    <a:pt x="75" y="71"/>
                    <a:pt x="74" y="77"/>
                  </a:cubicBezTo>
                  <a:cubicBezTo>
                    <a:pt x="72" y="83"/>
                    <a:pt x="67" y="87"/>
                    <a:pt x="61" y="87"/>
                  </a:cubicBezTo>
                  <a:cubicBezTo>
                    <a:pt x="55" y="87"/>
                    <a:pt x="49" y="83"/>
                    <a:pt x="48" y="77"/>
                  </a:cubicBezTo>
                  <a:cubicBezTo>
                    <a:pt x="46" y="71"/>
                    <a:pt x="49" y="65"/>
                    <a:pt x="54" y="62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71"/>
                    <a:pt x="57" y="74"/>
                    <a:pt x="61" y="74"/>
                  </a:cubicBezTo>
                  <a:close/>
                  <a:moveTo>
                    <a:pt x="188" y="74"/>
                  </a:moveTo>
                  <a:cubicBezTo>
                    <a:pt x="192" y="74"/>
                    <a:pt x="195" y="71"/>
                    <a:pt x="195" y="67"/>
                  </a:cubicBezTo>
                  <a:cubicBezTo>
                    <a:pt x="195" y="62"/>
                    <a:pt x="195" y="62"/>
                    <a:pt x="195" y="62"/>
                  </a:cubicBezTo>
                  <a:cubicBezTo>
                    <a:pt x="200" y="65"/>
                    <a:pt x="203" y="71"/>
                    <a:pt x="201" y="77"/>
                  </a:cubicBezTo>
                  <a:cubicBezTo>
                    <a:pt x="199" y="83"/>
                    <a:pt x="194" y="87"/>
                    <a:pt x="188" y="87"/>
                  </a:cubicBezTo>
                  <a:cubicBezTo>
                    <a:pt x="182" y="87"/>
                    <a:pt x="177" y="83"/>
                    <a:pt x="175" y="77"/>
                  </a:cubicBezTo>
                  <a:cubicBezTo>
                    <a:pt x="174" y="71"/>
                    <a:pt x="176" y="65"/>
                    <a:pt x="181" y="62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1" y="71"/>
                    <a:pt x="184" y="74"/>
                    <a:pt x="188" y="74"/>
                  </a:cubicBezTo>
                  <a:close/>
                  <a:moveTo>
                    <a:pt x="315" y="74"/>
                  </a:moveTo>
                  <a:cubicBezTo>
                    <a:pt x="319" y="74"/>
                    <a:pt x="322" y="71"/>
                    <a:pt x="322" y="67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7" y="65"/>
                    <a:pt x="330" y="71"/>
                    <a:pt x="328" y="77"/>
                  </a:cubicBezTo>
                  <a:cubicBezTo>
                    <a:pt x="327" y="83"/>
                    <a:pt x="322" y="87"/>
                    <a:pt x="315" y="87"/>
                  </a:cubicBezTo>
                  <a:cubicBezTo>
                    <a:pt x="309" y="87"/>
                    <a:pt x="304" y="83"/>
                    <a:pt x="302" y="77"/>
                  </a:cubicBezTo>
                  <a:cubicBezTo>
                    <a:pt x="301" y="71"/>
                    <a:pt x="303" y="65"/>
                    <a:pt x="309" y="62"/>
                  </a:cubicBezTo>
                  <a:cubicBezTo>
                    <a:pt x="309" y="67"/>
                    <a:pt x="309" y="67"/>
                    <a:pt x="309" y="67"/>
                  </a:cubicBezTo>
                  <a:cubicBezTo>
                    <a:pt x="309" y="71"/>
                    <a:pt x="312" y="74"/>
                    <a:pt x="315" y="74"/>
                  </a:cubicBezTo>
                  <a:close/>
                  <a:moveTo>
                    <a:pt x="14" y="328"/>
                  </a:moveTo>
                  <a:cubicBezTo>
                    <a:pt x="14" y="298"/>
                    <a:pt x="14" y="298"/>
                    <a:pt x="14" y="298"/>
                  </a:cubicBezTo>
                  <a:cubicBezTo>
                    <a:pt x="65" y="349"/>
                    <a:pt x="65" y="349"/>
                    <a:pt x="65" y="349"/>
                  </a:cubicBezTo>
                  <a:cubicBezTo>
                    <a:pt x="34" y="349"/>
                    <a:pt x="34" y="349"/>
                    <a:pt x="34" y="349"/>
                  </a:cubicBezTo>
                  <a:cubicBezTo>
                    <a:pt x="23" y="349"/>
                    <a:pt x="14" y="340"/>
                    <a:pt x="14" y="328"/>
                  </a:cubicBezTo>
                  <a:close/>
                  <a:moveTo>
                    <a:pt x="351" y="373"/>
                  </a:moveTo>
                  <a:cubicBezTo>
                    <a:pt x="348" y="368"/>
                    <a:pt x="348" y="368"/>
                    <a:pt x="348" y="368"/>
                  </a:cubicBezTo>
                  <a:cubicBezTo>
                    <a:pt x="347" y="366"/>
                    <a:pt x="345" y="365"/>
                    <a:pt x="342" y="365"/>
                  </a:cubicBezTo>
                  <a:cubicBezTo>
                    <a:pt x="340" y="365"/>
                    <a:pt x="338" y="366"/>
                    <a:pt x="336" y="368"/>
                  </a:cubicBezTo>
                  <a:cubicBezTo>
                    <a:pt x="335" y="370"/>
                    <a:pt x="335" y="373"/>
                    <a:pt x="336" y="375"/>
                  </a:cubicBezTo>
                  <a:cubicBezTo>
                    <a:pt x="340" y="380"/>
                    <a:pt x="340" y="380"/>
                    <a:pt x="340" y="380"/>
                  </a:cubicBezTo>
                  <a:cubicBezTo>
                    <a:pt x="330" y="385"/>
                    <a:pt x="319" y="388"/>
                    <a:pt x="309" y="389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309" y="378"/>
                    <a:pt x="306" y="375"/>
                    <a:pt x="302" y="375"/>
                  </a:cubicBezTo>
                  <a:cubicBezTo>
                    <a:pt x="298" y="375"/>
                    <a:pt x="295" y="378"/>
                    <a:pt x="295" y="382"/>
                  </a:cubicBezTo>
                  <a:cubicBezTo>
                    <a:pt x="295" y="388"/>
                    <a:pt x="295" y="388"/>
                    <a:pt x="295" y="388"/>
                  </a:cubicBezTo>
                  <a:cubicBezTo>
                    <a:pt x="285" y="388"/>
                    <a:pt x="274" y="385"/>
                    <a:pt x="265" y="380"/>
                  </a:cubicBezTo>
                  <a:cubicBezTo>
                    <a:pt x="268" y="375"/>
                    <a:pt x="268" y="375"/>
                    <a:pt x="268" y="375"/>
                  </a:cubicBezTo>
                  <a:cubicBezTo>
                    <a:pt x="269" y="373"/>
                    <a:pt x="269" y="370"/>
                    <a:pt x="268" y="368"/>
                  </a:cubicBezTo>
                  <a:cubicBezTo>
                    <a:pt x="266" y="366"/>
                    <a:pt x="264" y="365"/>
                    <a:pt x="262" y="365"/>
                  </a:cubicBezTo>
                  <a:cubicBezTo>
                    <a:pt x="259" y="365"/>
                    <a:pt x="257" y="366"/>
                    <a:pt x="256" y="368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44" y="368"/>
                    <a:pt x="237" y="360"/>
                    <a:pt x="231" y="351"/>
                  </a:cubicBezTo>
                  <a:cubicBezTo>
                    <a:pt x="230" y="351"/>
                    <a:pt x="230" y="351"/>
                    <a:pt x="230" y="351"/>
                  </a:cubicBezTo>
                  <a:cubicBezTo>
                    <a:pt x="236" y="348"/>
                    <a:pt x="236" y="348"/>
                    <a:pt x="236" y="348"/>
                  </a:cubicBezTo>
                  <a:cubicBezTo>
                    <a:pt x="238" y="347"/>
                    <a:pt x="239" y="344"/>
                    <a:pt x="239" y="342"/>
                  </a:cubicBezTo>
                  <a:cubicBezTo>
                    <a:pt x="239" y="340"/>
                    <a:pt x="238" y="337"/>
                    <a:pt x="236" y="336"/>
                  </a:cubicBezTo>
                  <a:cubicBezTo>
                    <a:pt x="234" y="335"/>
                    <a:pt x="231" y="335"/>
                    <a:pt x="229" y="336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19" y="330"/>
                    <a:pt x="216" y="319"/>
                    <a:pt x="215" y="308"/>
                  </a:cubicBezTo>
                  <a:cubicBezTo>
                    <a:pt x="222" y="308"/>
                    <a:pt x="222" y="308"/>
                    <a:pt x="222" y="308"/>
                  </a:cubicBezTo>
                  <a:cubicBezTo>
                    <a:pt x="225" y="308"/>
                    <a:pt x="228" y="305"/>
                    <a:pt x="228" y="302"/>
                  </a:cubicBezTo>
                  <a:cubicBezTo>
                    <a:pt x="228" y="298"/>
                    <a:pt x="225" y="295"/>
                    <a:pt x="222" y="295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16" y="284"/>
                    <a:pt x="219" y="274"/>
                    <a:pt x="224" y="264"/>
                  </a:cubicBezTo>
                  <a:cubicBezTo>
                    <a:pt x="229" y="267"/>
                    <a:pt x="229" y="267"/>
                    <a:pt x="229" y="267"/>
                  </a:cubicBezTo>
                  <a:cubicBezTo>
                    <a:pt x="231" y="268"/>
                    <a:pt x="234" y="269"/>
                    <a:pt x="236" y="267"/>
                  </a:cubicBezTo>
                  <a:cubicBezTo>
                    <a:pt x="238" y="266"/>
                    <a:pt x="239" y="264"/>
                    <a:pt x="239" y="261"/>
                  </a:cubicBezTo>
                  <a:cubicBezTo>
                    <a:pt x="239" y="259"/>
                    <a:pt x="238" y="257"/>
                    <a:pt x="236" y="256"/>
                  </a:cubicBezTo>
                  <a:cubicBezTo>
                    <a:pt x="230" y="253"/>
                    <a:pt x="230" y="253"/>
                    <a:pt x="230" y="253"/>
                  </a:cubicBezTo>
                  <a:cubicBezTo>
                    <a:pt x="236" y="244"/>
                    <a:pt x="244" y="236"/>
                    <a:pt x="253" y="230"/>
                  </a:cubicBezTo>
                  <a:cubicBezTo>
                    <a:pt x="256" y="235"/>
                    <a:pt x="256" y="235"/>
                    <a:pt x="256" y="235"/>
                  </a:cubicBezTo>
                  <a:cubicBezTo>
                    <a:pt x="258" y="239"/>
                    <a:pt x="262" y="240"/>
                    <a:pt x="265" y="238"/>
                  </a:cubicBezTo>
                  <a:cubicBezTo>
                    <a:pt x="268" y="236"/>
                    <a:pt x="269" y="232"/>
                    <a:pt x="268" y="229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19"/>
                    <a:pt x="285" y="216"/>
                    <a:pt x="295" y="215"/>
                  </a:cubicBezTo>
                  <a:cubicBezTo>
                    <a:pt x="295" y="221"/>
                    <a:pt x="295" y="221"/>
                    <a:pt x="295" y="221"/>
                  </a:cubicBezTo>
                  <a:cubicBezTo>
                    <a:pt x="295" y="225"/>
                    <a:pt x="298" y="228"/>
                    <a:pt x="302" y="228"/>
                  </a:cubicBezTo>
                  <a:cubicBezTo>
                    <a:pt x="306" y="228"/>
                    <a:pt x="309" y="225"/>
                    <a:pt x="309" y="221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319" y="216"/>
                    <a:pt x="330" y="219"/>
                    <a:pt x="340" y="223"/>
                  </a:cubicBezTo>
                  <a:cubicBezTo>
                    <a:pt x="336" y="229"/>
                    <a:pt x="336" y="229"/>
                    <a:pt x="336" y="229"/>
                  </a:cubicBezTo>
                  <a:cubicBezTo>
                    <a:pt x="335" y="231"/>
                    <a:pt x="335" y="233"/>
                    <a:pt x="336" y="235"/>
                  </a:cubicBezTo>
                  <a:cubicBezTo>
                    <a:pt x="338" y="237"/>
                    <a:pt x="340" y="239"/>
                    <a:pt x="342" y="239"/>
                  </a:cubicBezTo>
                  <a:cubicBezTo>
                    <a:pt x="345" y="239"/>
                    <a:pt x="347" y="237"/>
                    <a:pt x="348" y="235"/>
                  </a:cubicBezTo>
                  <a:cubicBezTo>
                    <a:pt x="351" y="230"/>
                    <a:pt x="351" y="230"/>
                    <a:pt x="351" y="230"/>
                  </a:cubicBezTo>
                  <a:cubicBezTo>
                    <a:pt x="360" y="236"/>
                    <a:pt x="368" y="244"/>
                    <a:pt x="374" y="253"/>
                  </a:cubicBezTo>
                  <a:cubicBezTo>
                    <a:pt x="368" y="256"/>
                    <a:pt x="368" y="256"/>
                    <a:pt x="368" y="256"/>
                  </a:cubicBezTo>
                  <a:cubicBezTo>
                    <a:pt x="366" y="257"/>
                    <a:pt x="365" y="259"/>
                    <a:pt x="365" y="261"/>
                  </a:cubicBezTo>
                  <a:cubicBezTo>
                    <a:pt x="365" y="264"/>
                    <a:pt x="366" y="266"/>
                    <a:pt x="368" y="267"/>
                  </a:cubicBezTo>
                  <a:cubicBezTo>
                    <a:pt x="370" y="269"/>
                    <a:pt x="373" y="268"/>
                    <a:pt x="375" y="267"/>
                  </a:cubicBezTo>
                  <a:cubicBezTo>
                    <a:pt x="380" y="264"/>
                    <a:pt x="380" y="264"/>
                    <a:pt x="380" y="264"/>
                  </a:cubicBezTo>
                  <a:cubicBezTo>
                    <a:pt x="385" y="274"/>
                    <a:pt x="388" y="284"/>
                    <a:pt x="389" y="295"/>
                  </a:cubicBezTo>
                  <a:cubicBezTo>
                    <a:pt x="382" y="295"/>
                    <a:pt x="382" y="295"/>
                    <a:pt x="382" y="295"/>
                  </a:cubicBezTo>
                  <a:cubicBezTo>
                    <a:pt x="379" y="295"/>
                    <a:pt x="376" y="298"/>
                    <a:pt x="376" y="302"/>
                  </a:cubicBezTo>
                  <a:cubicBezTo>
                    <a:pt x="376" y="305"/>
                    <a:pt x="379" y="308"/>
                    <a:pt x="382" y="308"/>
                  </a:cubicBezTo>
                  <a:cubicBezTo>
                    <a:pt x="389" y="308"/>
                    <a:pt x="389" y="308"/>
                    <a:pt x="389" y="308"/>
                  </a:cubicBezTo>
                  <a:cubicBezTo>
                    <a:pt x="388" y="319"/>
                    <a:pt x="385" y="330"/>
                    <a:pt x="380" y="339"/>
                  </a:cubicBezTo>
                  <a:cubicBezTo>
                    <a:pt x="375" y="336"/>
                    <a:pt x="375" y="336"/>
                    <a:pt x="375" y="336"/>
                  </a:cubicBezTo>
                  <a:cubicBezTo>
                    <a:pt x="373" y="335"/>
                    <a:pt x="370" y="335"/>
                    <a:pt x="368" y="336"/>
                  </a:cubicBezTo>
                  <a:cubicBezTo>
                    <a:pt x="366" y="337"/>
                    <a:pt x="365" y="339"/>
                    <a:pt x="365" y="342"/>
                  </a:cubicBezTo>
                  <a:cubicBezTo>
                    <a:pt x="365" y="344"/>
                    <a:pt x="366" y="346"/>
                    <a:pt x="368" y="348"/>
                  </a:cubicBezTo>
                  <a:cubicBezTo>
                    <a:pt x="374" y="351"/>
                    <a:pt x="374" y="351"/>
                    <a:pt x="374" y="351"/>
                  </a:cubicBezTo>
                  <a:cubicBezTo>
                    <a:pt x="368" y="360"/>
                    <a:pt x="360" y="367"/>
                    <a:pt x="351" y="373"/>
                  </a:cubicBezTo>
                  <a:close/>
                  <a:moveTo>
                    <a:pt x="351" y="373"/>
                  </a:moveTo>
                  <a:cubicBezTo>
                    <a:pt x="351" y="373"/>
                    <a:pt x="351" y="373"/>
                    <a:pt x="351" y="3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63" name="Freeform 569">
              <a:extLst>
                <a:ext uri="{FF2B5EF4-FFF2-40B4-BE49-F238E27FC236}">
                  <a16:creationId xmlns:a16="http://schemas.microsoft.com/office/drawing/2014/main" xmlns="" id="{68D6C36F-BDD4-75C0-A8D3-A6E52BA5A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63" y="5254626"/>
              <a:ext cx="20638" cy="9525"/>
            </a:xfrm>
            <a:custGeom>
              <a:avLst/>
              <a:gdLst>
                <a:gd name="T0" fmla="*/ 20 w 27"/>
                <a:gd name="T1" fmla="*/ 0 h 13"/>
                <a:gd name="T2" fmla="*/ 7 w 27"/>
                <a:gd name="T3" fmla="*/ 0 h 13"/>
                <a:gd name="T4" fmla="*/ 0 w 27"/>
                <a:gd name="T5" fmla="*/ 7 h 13"/>
                <a:gd name="T6" fmla="*/ 7 w 27"/>
                <a:gd name="T7" fmla="*/ 13 h 13"/>
                <a:gd name="T8" fmla="*/ 20 w 27"/>
                <a:gd name="T9" fmla="*/ 13 h 13"/>
                <a:gd name="T10" fmla="*/ 27 w 27"/>
                <a:gd name="T11" fmla="*/ 7 h 13"/>
                <a:gd name="T12" fmla="*/ 20 w 27"/>
                <a:gd name="T13" fmla="*/ 0 h 13"/>
                <a:gd name="T14" fmla="*/ 20 w 27"/>
                <a:gd name="T15" fmla="*/ 0 h 13"/>
                <a:gd name="T16" fmla="*/ 20 w 2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4" y="13"/>
                    <a:pt x="27" y="10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64" name="Freeform 570">
              <a:extLst>
                <a:ext uri="{FF2B5EF4-FFF2-40B4-BE49-F238E27FC236}">
                  <a16:creationId xmlns:a16="http://schemas.microsoft.com/office/drawing/2014/main" xmlns="" id="{B507F8D4-AEA7-6027-01D6-5144E659B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5" y="5254626"/>
              <a:ext cx="74613" cy="9525"/>
            </a:xfrm>
            <a:custGeom>
              <a:avLst/>
              <a:gdLst>
                <a:gd name="T0" fmla="*/ 101 w 101"/>
                <a:gd name="T1" fmla="*/ 7 h 13"/>
                <a:gd name="T2" fmla="*/ 94 w 101"/>
                <a:gd name="T3" fmla="*/ 0 h 13"/>
                <a:gd name="T4" fmla="*/ 7 w 101"/>
                <a:gd name="T5" fmla="*/ 0 h 13"/>
                <a:gd name="T6" fmla="*/ 0 w 101"/>
                <a:gd name="T7" fmla="*/ 7 h 13"/>
                <a:gd name="T8" fmla="*/ 7 w 101"/>
                <a:gd name="T9" fmla="*/ 13 h 13"/>
                <a:gd name="T10" fmla="*/ 94 w 101"/>
                <a:gd name="T11" fmla="*/ 13 h 13"/>
                <a:gd name="T12" fmla="*/ 101 w 101"/>
                <a:gd name="T13" fmla="*/ 7 h 13"/>
                <a:gd name="T14" fmla="*/ 101 w 101"/>
                <a:gd name="T15" fmla="*/ 7 h 13"/>
                <a:gd name="T16" fmla="*/ 101 w 101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3">
                  <a:moveTo>
                    <a:pt x="101" y="7"/>
                  </a:moveTo>
                  <a:cubicBezTo>
                    <a:pt x="101" y="3"/>
                    <a:pt x="98" y="0"/>
                    <a:pt x="9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8" y="13"/>
                    <a:pt x="101" y="10"/>
                    <a:pt x="101" y="7"/>
                  </a:cubicBezTo>
                  <a:close/>
                  <a:moveTo>
                    <a:pt x="101" y="7"/>
                  </a:moveTo>
                  <a:cubicBezTo>
                    <a:pt x="101" y="7"/>
                    <a:pt x="101" y="7"/>
                    <a:pt x="10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65" name="Freeform 571">
              <a:extLst>
                <a:ext uri="{FF2B5EF4-FFF2-40B4-BE49-F238E27FC236}">
                  <a16:creationId xmlns:a16="http://schemas.microsoft.com/office/drawing/2014/main" xmlns="" id="{18D94263-3D6F-C6A1-8B16-2EF9605A2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825" y="5387976"/>
              <a:ext cx="14288" cy="9525"/>
            </a:xfrm>
            <a:custGeom>
              <a:avLst/>
              <a:gdLst>
                <a:gd name="T0" fmla="*/ 13 w 20"/>
                <a:gd name="T1" fmla="*/ 0 h 13"/>
                <a:gd name="T2" fmla="*/ 7 w 20"/>
                <a:gd name="T3" fmla="*/ 0 h 13"/>
                <a:gd name="T4" fmla="*/ 0 w 20"/>
                <a:gd name="T5" fmla="*/ 6 h 13"/>
                <a:gd name="T6" fmla="*/ 7 w 20"/>
                <a:gd name="T7" fmla="*/ 13 h 13"/>
                <a:gd name="T8" fmla="*/ 13 w 20"/>
                <a:gd name="T9" fmla="*/ 13 h 13"/>
                <a:gd name="T10" fmla="*/ 20 w 20"/>
                <a:gd name="T11" fmla="*/ 6 h 13"/>
                <a:gd name="T12" fmla="*/ 13 w 20"/>
                <a:gd name="T13" fmla="*/ 0 h 13"/>
                <a:gd name="T14" fmla="*/ 13 w 20"/>
                <a:gd name="T15" fmla="*/ 0 h 13"/>
                <a:gd name="T16" fmla="*/ 13 w 2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1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" y="13"/>
                    <a:pt x="20" y="10"/>
                    <a:pt x="20" y="6"/>
                  </a:cubicBezTo>
                  <a:cubicBezTo>
                    <a:pt x="20" y="3"/>
                    <a:pt x="17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  <p:sp>
          <p:nvSpPr>
            <p:cNvPr id="166" name="Freeform 572">
              <a:extLst>
                <a:ext uri="{FF2B5EF4-FFF2-40B4-BE49-F238E27FC236}">
                  <a16:creationId xmlns:a16="http://schemas.microsoft.com/office/drawing/2014/main" xmlns="" id="{788962BA-4A4D-2642-A4D0-578D8D286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638" y="5387976"/>
              <a:ext cx="41275" cy="9525"/>
            </a:xfrm>
            <a:custGeom>
              <a:avLst/>
              <a:gdLst>
                <a:gd name="T0" fmla="*/ 47 w 54"/>
                <a:gd name="T1" fmla="*/ 0 h 13"/>
                <a:gd name="T2" fmla="*/ 7 w 54"/>
                <a:gd name="T3" fmla="*/ 0 h 13"/>
                <a:gd name="T4" fmla="*/ 0 w 54"/>
                <a:gd name="T5" fmla="*/ 6 h 13"/>
                <a:gd name="T6" fmla="*/ 7 w 54"/>
                <a:gd name="T7" fmla="*/ 13 h 13"/>
                <a:gd name="T8" fmla="*/ 47 w 54"/>
                <a:gd name="T9" fmla="*/ 13 h 13"/>
                <a:gd name="T10" fmla="*/ 54 w 54"/>
                <a:gd name="T11" fmla="*/ 6 h 13"/>
                <a:gd name="T12" fmla="*/ 47 w 54"/>
                <a:gd name="T13" fmla="*/ 0 h 13"/>
                <a:gd name="T14" fmla="*/ 47 w 54"/>
                <a:gd name="T15" fmla="*/ 0 h 13"/>
                <a:gd name="T16" fmla="*/ 47 w 5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">
                  <a:moveTo>
                    <a:pt x="4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51" y="13"/>
                    <a:pt x="54" y="10"/>
                    <a:pt x="54" y="6"/>
                  </a:cubicBezTo>
                  <a:cubicBezTo>
                    <a:pt x="54" y="3"/>
                    <a:pt x="51" y="0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ru-RU" sz="2398"/>
            </a:p>
          </p:txBody>
        </p:sp>
      </p:grp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FE19A185-3331-957A-9BD0-1F97A326E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56" y="5674295"/>
            <a:ext cx="723101" cy="921600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F96AAFFF-126B-4E7B-9DF9-382971989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40" y="4267834"/>
            <a:ext cx="1038979" cy="1038979"/>
          </a:xfrm>
          <a:prstGeom prst="rect">
            <a:avLst/>
          </a:prstGeom>
        </p:spPr>
      </p:pic>
      <p:sp>
        <p:nvSpPr>
          <p:cNvPr id="64" name="Заголовок 4">
            <a:extLst>
              <a:ext uri="{FF2B5EF4-FFF2-40B4-BE49-F238E27FC236}">
                <a16:creationId xmlns:a16="http://schemas.microsoft.com/office/drawing/2014/main" xmlns="" id="{E8FF8C1F-F0E6-4011-8569-6846BBBDCF51}"/>
              </a:ext>
            </a:extLst>
          </p:cNvPr>
          <p:cNvSpPr txBox="1">
            <a:spLocks/>
          </p:cNvSpPr>
          <p:nvPr/>
        </p:nvSpPr>
        <p:spPr>
          <a:xfrm>
            <a:off x="737347" y="256352"/>
            <a:ext cx="6715121" cy="18525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7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000" dirty="0" smtClean="0">
                <a:solidFill>
                  <a:srgbClr val="404040"/>
                </a:solidFill>
                <a:latin typeface="+mj-lt"/>
              </a:rPr>
              <a:t>УМК «Интегральный кот» – это учебно-методический комплекс для изучения электроники, механики, программирования и робототехники на основе конструктора из отечественных компонентов</a:t>
            </a:r>
            <a:endParaRPr lang="ru-RU" sz="2000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: шеврон 2">
            <a:extLst>
              <a:ext uri="{FF2B5EF4-FFF2-40B4-BE49-F238E27FC236}">
                <a16:creationId xmlns:a16="http://schemas.microsoft.com/office/drawing/2014/main" xmlns="" id="{842F5367-8C24-E80D-BE98-1C861E12BBE0}"/>
              </a:ext>
            </a:extLst>
          </p:cNvPr>
          <p:cNvSpPr/>
          <p:nvPr/>
        </p:nvSpPr>
        <p:spPr>
          <a:xfrm>
            <a:off x="526265" y="2088970"/>
            <a:ext cx="4172166" cy="123357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8">
              <a:solidFill>
                <a:schemeClr val="tx1"/>
              </a:solidFill>
            </a:endParaRPr>
          </a:p>
        </p:txBody>
      </p:sp>
      <p:sp>
        <p:nvSpPr>
          <p:cNvPr id="20" name="Стрелка: шеврон 2">
            <a:extLst>
              <a:ext uri="{FF2B5EF4-FFF2-40B4-BE49-F238E27FC236}">
                <a16:creationId xmlns:a16="http://schemas.microsoft.com/office/drawing/2014/main" xmlns="" id="{842F5367-8C24-E80D-BE98-1C861E12BBE0}"/>
              </a:ext>
            </a:extLst>
          </p:cNvPr>
          <p:cNvSpPr/>
          <p:nvPr/>
        </p:nvSpPr>
        <p:spPr>
          <a:xfrm>
            <a:off x="1922436" y="3704244"/>
            <a:ext cx="4012096" cy="123357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8">
              <a:solidFill>
                <a:schemeClr val="tx1"/>
              </a:solidFill>
            </a:endParaRPr>
          </a:p>
        </p:txBody>
      </p:sp>
      <p:sp>
        <p:nvSpPr>
          <p:cNvPr id="19" name="Стрелка: шеврон 2">
            <a:extLst>
              <a:ext uri="{FF2B5EF4-FFF2-40B4-BE49-F238E27FC236}">
                <a16:creationId xmlns:a16="http://schemas.microsoft.com/office/drawing/2014/main" xmlns="" id="{842F5367-8C24-E80D-BE98-1C861E12BBE0}"/>
              </a:ext>
            </a:extLst>
          </p:cNvPr>
          <p:cNvSpPr/>
          <p:nvPr/>
        </p:nvSpPr>
        <p:spPr>
          <a:xfrm>
            <a:off x="6056208" y="3704244"/>
            <a:ext cx="3380169" cy="1233576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8">
              <a:solidFill>
                <a:schemeClr val="tx1"/>
              </a:solidFill>
            </a:endParaRPr>
          </a:p>
        </p:txBody>
      </p:sp>
      <p:sp>
        <p:nvSpPr>
          <p:cNvPr id="18" name="Стрелка: шеврон 2">
            <a:extLst>
              <a:ext uri="{FF2B5EF4-FFF2-40B4-BE49-F238E27FC236}">
                <a16:creationId xmlns:a16="http://schemas.microsoft.com/office/drawing/2014/main" xmlns="" id="{842F5367-8C24-E80D-BE98-1C861E12BBE0}"/>
              </a:ext>
            </a:extLst>
          </p:cNvPr>
          <p:cNvSpPr/>
          <p:nvPr/>
        </p:nvSpPr>
        <p:spPr>
          <a:xfrm>
            <a:off x="4489358" y="2069364"/>
            <a:ext cx="3380169" cy="123357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8">
              <a:solidFill>
                <a:schemeClr val="tx1"/>
              </a:solidFill>
            </a:endParaRPr>
          </a:p>
        </p:txBody>
      </p:sp>
      <p:sp>
        <p:nvSpPr>
          <p:cNvPr id="17" name="Стрелка: шеврон 2">
            <a:extLst>
              <a:ext uri="{FF2B5EF4-FFF2-40B4-BE49-F238E27FC236}">
                <a16:creationId xmlns:a16="http://schemas.microsoft.com/office/drawing/2014/main" xmlns="" id="{842F5367-8C24-E80D-BE98-1C861E12BBE0}"/>
              </a:ext>
            </a:extLst>
          </p:cNvPr>
          <p:cNvSpPr/>
          <p:nvPr/>
        </p:nvSpPr>
        <p:spPr>
          <a:xfrm>
            <a:off x="7623058" y="2049758"/>
            <a:ext cx="4152602" cy="123357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8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C8F7B5-3A7C-496E-9ECB-356EE267F458}"/>
              </a:ext>
            </a:extLst>
          </p:cNvPr>
          <p:cNvSpPr txBox="1"/>
          <p:nvPr/>
        </p:nvSpPr>
        <p:spPr>
          <a:xfrm>
            <a:off x="8067653" y="2262443"/>
            <a:ext cx="3441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Проектная и </a:t>
            </a:r>
            <a:r>
              <a:rPr lang="ru-RU" sz="2400" b="1" dirty="0" smtClean="0"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исследовательская</a:t>
            </a: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xmlns="" id="{F891819E-D1A0-13F7-B89E-F78AF1FBEADD}"/>
              </a:ext>
            </a:extLst>
          </p:cNvPr>
          <p:cNvSpPr txBox="1">
            <a:spLocks/>
          </p:cNvSpPr>
          <p:nvPr/>
        </p:nvSpPr>
        <p:spPr>
          <a:xfrm>
            <a:off x="37896" y="493080"/>
            <a:ext cx="9051636" cy="548394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97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технологии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E88E2F-EBE2-BFCC-B4D8-FDF35F078257}"/>
              </a:ext>
            </a:extLst>
          </p:cNvPr>
          <p:cNvSpPr txBox="1"/>
          <p:nvPr/>
        </p:nvSpPr>
        <p:spPr>
          <a:xfrm>
            <a:off x="2384471" y="3684638"/>
            <a:ext cx="3289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2400" b="1" dirty="0"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2400" b="1" dirty="0" smtClean="0"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события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88E2F-EBE2-BFCC-B4D8-FDF35F078257}"/>
              </a:ext>
            </a:extLst>
          </p:cNvPr>
          <p:cNvSpPr txBox="1"/>
          <p:nvPr/>
        </p:nvSpPr>
        <p:spPr>
          <a:xfrm>
            <a:off x="887219" y="2474925"/>
            <a:ext cx="3483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Кейс-технология</a:t>
            </a:r>
            <a:endParaRPr lang="ru-RU" sz="2400" dirty="0" smtClean="0">
              <a:latin typeface="Arial" panose="020B0604020202020204" pitchFamily="34" charset="0"/>
              <a:ea typeface="Rosatom" panose="020B050304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C8F7B5-3A7C-496E-9ECB-356EE267F458}"/>
              </a:ext>
            </a:extLst>
          </p:cNvPr>
          <p:cNvSpPr txBox="1"/>
          <p:nvPr/>
        </p:nvSpPr>
        <p:spPr>
          <a:xfrm>
            <a:off x="4611241" y="2076834"/>
            <a:ext cx="2889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Технические средства обучения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C8F7B5-3A7C-496E-9ECB-356EE267F458}"/>
              </a:ext>
            </a:extLst>
          </p:cNvPr>
          <p:cNvSpPr txBox="1"/>
          <p:nvPr/>
        </p:nvSpPr>
        <p:spPr>
          <a:xfrm>
            <a:off x="6447520" y="3929847"/>
            <a:ext cx="2508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Портфолио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F891819E-D1A0-13F7-B89E-F78AF1FBEADD}"/>
              </a:ext>
            </a:extLst>
          </p:cNvPr>
          <p:cNvSpPr txBox="1">
            <a:spLocks/>
          </p:cNvSpPr>
          <p:nvPr/>
        </p:nvSpPr>
        <p:spPr>
          <a:xfrm>
            <a:off x="512617" y="418054"/>
            <a:ext cx="7208983" cy="1533576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>
                <a:latin typeface="+mn-lt"/>
                <a:cs typeface="Arial" panose="020B0604020202020204" pitchFamily="34" charset="0"/>
              </a:rPr>
              <a:t>Кейс-технология-</a:t>
            </a:r>
            <a:r>
              <a:rPr lang="ru-RU" sz="2400" b="1" dirty="0">
                <a:latin typeface="+mn-lt"/>
              </a:rPr>
              <a:t>избыточное количество кейсов, которые можно варьировать в зависимости от возраста, степени подготовки обучающихся и задач для создания неограниченного пространства для творчества юного </a:t>
            </a:r>
            <a:r>
              <a:rPr lang="ru-RU" sz="2400" b="1" dirty="0" smtClean="0">
                <a:latin typeface="+mn-lt"/>
              </a:rPr>
              <a:t>робототехника</a:t>
            </a:r>
            <a:endParaRPr lang="ru-RU" sz="2400" b="1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278" y="1953194"/>
            <a:ext cx="3374104" cy="253231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/>
        </p:blipFill>
        <p:spPr bwMode="auto">
          <a:xfrm>
            <a:off x="9089409" y="4135272"/>
            <a:ext cx="2585823" cy="238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74" y="2059674"/>
            <a:ext cx="5951465" cy="44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4">
            <a:extLst>
              <a:ext uri="{FF2B5EF4-FFF2-40B4-BE49-F238E27FC236}">
                <a16:creationId xmlns:a16="http://schemas.microsoft.com/office/drawing/2014/main" xmlns="" id="{F891819E-D1A0-13F7-B89E-F78AF1FBEADD}"/>
              </a:ext>
            </a:extLst>
          </p:cNvPr>
          <p:cNvSpPr txBox="1">
            <a:spLocks/>
          </p:cNvSpPr>
          <p:nvPr/>
        </p:nvSpPr>
        <p:spPr>
          <a:xfrm>
            <a:off x="360219" y="265655"/>
            <a:ext cx="5685740" cy="1258346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sz="2800" b="1" i="1" dirty="0" smtClean="0">
                <a:latin typeface="+mn-lt"/>
                <a:cs typeface="Arial" panose="020B0604020202020204" pitchFamily="34" charset="0"/>
              </a:rPr>
              <a:t>обучения</a:t>
            </a:r>
            <a:endParaRPr lang="ru-RU" sz="2800" b="1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0" y="2071308"/>
            <a:ext cx="5063067" cy="3797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9" y="2071308"/>
            <a:ext cx="5072743" cy="3804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9" y="2095153"/>
            <a:ext cx="5063067" cy="3797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766517"/>
            <a:ext cx="5230777" cy="3923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F891819E-D1A0-13F7-B89E-F78AF1FBEADD}"/>
              </a:ext>
            </a:extLst>
          </p:cNvPr>
          <p:cNvSpPr txBox="1">
            <a:spLocks/>
          </p:cNvSpPr>
          <p:nvPr/>
        </p:nvSpPr>
        <p:spPr>
          <a:xfrm>
            <a:off x="545910" y="418054"/>
            <a:ext cx="8557147" cy="1226019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i="1" dirty="0" smtClean="0">
                <a:latin typeface="+mn-lt"/>
                <a:cs typeface="Arial" panose="020B0604020202020204" pitchFamily="34" charset="0"/>
              </a:rPr>
              <a:t>Проектная и исследовательская</a:t>
            </a:r>
          </a:p>
          <a:p>
            <a:pPr algn="l"/>
            <a:r>
              <a:rPr lang="ru-RU" sz="3200" b="1" i="1" dirty="0" smtClean="0">
                <a:latin typeface="+mn-lt"/>
                <a:cs typeface="Arial" panose="020B0604020202020204" pitchFamily="34" charset="0"/>
              </a:rPr>
              <a:t>деятельность</a:t>
            </a:r>
            <a:endParaRPr lang="ru-RU" sz="3200" b="1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53" y="1766517"/>
            <a:ext cx="5230777" cy="3923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4474029"/>
            <a:ext cx="1615923" cy="1211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46" y="4644144"/>
            <a:ext cx="2133601" cy="1600201"/>
          </a:xfrm>
          <a:prstGeom prst="rect">
            <a:avLst/>
          </a:prstGeo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1274618" y="6244345"/>
            <a:ext cx="10704946" cy="5265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7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 smtClean="0">
                <a:solidFill>
                  <a:srgbClr val="404040"/>
                </a:solidFill>
                <a:latin typeface="+mj-lt"/>
              </a:rPr>
              <a:t>Выставки			   Конкурсы		 Мастер-классы		        Семинары	</a:t>
            </a:r>
            <a:endParaRPr lang="ru-RU" sz="1800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8" y="4644144"/>
            <a:ext cx="2133601" cy="16002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тол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52DD672-EAD1-57DF-A7D8-D5BBF54E8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21" y="4655886"/>
            <a:ext cx="2133603" cy="1600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569" y="4609317"/>
            <a:ext cx="2195694" cy="1646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1136750"/>
            <a:ext cx="6546648" cy="3345370"/>
          </a:xfrm>
          <a:prstGeom prst="rect">
            <a:avLst/>
          </a:prstGeom>
        </p:spPr>
      </p:pic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F891819E-D1A0-13F7-B89E-F78AF1FBEADD}"/>
              </a:ext>
            </a:extLst>
          </p:cNvPr>
          <p:cNvSpPr txBox="1">
            <a:spLocks/>
          </p:cNvSpPr>
          <p:nvPr/>
        </p:nvSpPr>
        <p:spPr>
          <a:xfrm>
            <a:off x="512618" y="418054"/>
            <a:ext cx="4502727" cy="1226019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latin typeface="+mn-lt"/>
                <a:cs typeface="Arial" panose="020B0604020202020204" pitchFamily="34" charset="0"/>
              </a:rPr>
              <a:t>Технология</a:t>
            </a:r>
          </a:p>
          <a:p>
            <a:pPr algn="l"/>
            <a:r>
              <a:rPr lang="ru-RU" sz="2800" b="1" i="1" dirty="0" smtClean="0">
                <a:latin typeface="+mn-lt"/>
                <a:cs typeface="Arial" panose="020B0604020202020204" pitchFamily="34" charset="0"/>
              </a:rPr>
              <a:t>Образовательного</a:t>
            </a:r>
          </a:p>
          <a:p>
            <a:pPr algn="l"/>
            <a:r>
              <a:rPr lang="ru-RU" sz="2800" b="1" i="1" dirty="0" smtClean="0">
                <a:latin typeface="+mn-lt"/>
                <a:cs typeface="Arial" panose="020B0604020202020204" pitchFamily="34" charset="0"/>
              </a:rPr>
              <a:t>события</a:t>
            </a:r>
            <a:endParaRPr lang="ru-RU" sz="2800" b="1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4">
            <a:extLst>
              <a:ext uri="{FF2B5EF4-FFF2-40B4-BE49-F238E27FC236}">
                <a16:creationId xmlns:a16="http://schemas.microsoft.com/office/drawing/2014/main" xmlns="" id="{F891819E-D1A0-13F7-B89E-F78AF1FBEADD}"/>
              </a:ext>
            </a:extLst>
          </p:cNvPr>
          <p:cNvSpPr txBox="1">
            <a:spLocks/>
          </p:cNvSpPr>
          <p:nvPr/>
        </p:nvSpPr>
        <p:spPr>
          <a:xfrm>
            <a:off x="360218" y="265654"/>
            <a:ext cx="7287491" cy="464019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latin typeface="+mn-lt"/>
                <a:cs typeface="Arial" panose="020B0604020202020204" pitchFamily="34" charset="0"/>
              </a:rPr>
              <a:t>Портфолио</a:t>
            </a:r>
            <a:endParaRPr lang="ru-RU" sz="2800" b="1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60">
            <a:off x="5474854" y="3020752"/>
            <a:ext cx="3151909" cy="31519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319">
            <a:off x="7236690" y="1594577"/>
            <a:ext cx="4153907" cy="2852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377">
            <a:off x="754356" y="1594577"/>
            <a:ext cx="4915944" cy="3480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">
            <a:extLst>
              <a:ext uri="{FF2B5EF4-FFF2-40B4-BE49-F238E27FC236}">
                <a16:creationId xmlns:a16="http://schemas.microsoft.com/office/drawing/2014/main" xmlns="" id="{F891819E-D1A0-13F7-B89E-F78AF1FBEADD}"/>
              </a:ext>
            </a:extLst>
          </p:cNvPr>
          <p:cNvSpPr txBox="1">
            <a:spLocks/>
          </p:cNvSpPr>
          <p:nvPr/>
        </p:nvSpPr>
        <p:spPr>
          <a:xfrm>
            <a:off x="1" y="204373"/>
            <a:ext cx="10021454" cy="548394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cs typeface="Arial" panose="020B0604020202020204" pitchFamily="34" charset="0"/>
              </a:rPr>
              <a:t>Результаты апробации</a:t>
            </a:r>
            <a:endParaRPr lang="ru-RU" sz="3600" b="1" dirty="0"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241842"/>
            <a:ext cx="1021851" cy="10218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8764" y="1009172"/>
            <a:ext cx="11693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CB8AF"/>
                </a:solidFill>
                <a:latin typeface="+mj-lt"/>
                <a:ea typeface="Rosatom" panose="020B0503040504020204" pitchFamily="34" charset="0"/>
                <a:cs typeface="Arial" panose="020B0604020202020204" pitchFamily="34" charset="0"/>
              </a:rPr>
              <a:t>Проведено занятий: 10 000 человеко-часов</a:t>
            </a:r>
          </a:p>
          <a:p>
            <a:endParaRPr lang="ru-RU" sz="3200" b="1" dirty="0">
              <a:solidFill>
                <a:srgbClr val="6CB8AF"/>
              </a:solidFill>
              <a:latin typeface="+mj-lt"/>
              <a:ea typeface="Rosatom" panose="020B0503040504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6CB8AF"/>
                </a:solidFill>
                <a:latin typeface="+mj-lt"/>
                <a:ea typeface="Rosatom" panose="020B0503040504020204" pitchFamily="34" charset="0"/>
                <a:cs typeface="Arial" panose="020B0604020202020204" pitchFamily="34" charset="0"/>
              </a:rPr>
              <a:t>Увеличение количества участников образовательных событий</a:t>
            </a:r>
            <a:endParaRPr lang="en-US" sz="3200" b="1" dirty="0">
              <a:solidFill>
                <a:srgbClr val="6CB8AF"/>
              </a:solidFill>
              <a:latin typeface="+mj-lt"/>
              <a:ea typeface="Rosatom" panose="020B050304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807"/>
            <a:ext cx="6345828" cy="3784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48" y="2886507"/>
            <a:ext cx="6109514" cy="3643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28" y="3335014"/>
            <a:ext cx="1270000" cy="127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81" y="3438249"/>
            <a:ext cx="1270000" cy="127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668502" y="3365363"/>
            <a:ext cx="841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CB8AF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х3</a:t>
            </a:r>
            <a:endParaRPr lang="en-US" sz="4000" b="1" dirty="0">
              <a:solidFill>
                <a:srgbClr val="6CB8AF"/>
              </a:solidFill>
              <a:latin typeface="Arial" panose="020B0604020202020204" pitchFamily="34" charset="0"/>
              <a:ea typeface="Rosatom" panose="020B0503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1886" y="3305244"/>
            <a:ext cx="952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CB8AF"/>
                </a:solidFill>
                <a:latin typeface="Arial" panose="020B0604020202020204" pitchFamily="34" charset="0"/>
                <a:ea typeface="Rosatom" panose="020B0503040504020204" pitchFamily="34" charset="0"/>
                <a:cs typeface="Arial" panose="020B0604020202020204" pitchFamily="34" charset="0"/>
              </a:rPr>
              <a:t>х2</a:t>
            </a:r>
            <a:endParaRPr lang="en-US" sz="4000" b="1" dirty="0">
              <a:solidFill>
                <a:srgbClr val="6CB8AF"/>
              </a:solidFill>
              <a:latin typeface="Arial" panose="020B0604020202020204" pitchFamily="34" charset="0"/>
              <a:ea typeface="Rosatom" panose="020B050304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0" y="256352"/>
            <a:ext cx="1618364" cy="10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170</Words>
  <Application>Microsoft Office PowerPoint</Application>
  <PresentationFormat>Широкоэкранный</PresentationFormat>
  <Paragraphs>52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Rosatom</vt:lpstr>
      <vt:lpstr>Тема Office</vt:lpstr>
      <vt:lpstr>Панель методик и технологий образовательной практики  </vt:lpstr>
      <vt:lpstr>Для педагога    Для обучающегося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Новгородский Кванториум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подачи материалов в Деловую программу Форума «НАУКА и ТЕХНОЛОГИИ в ОБРАЗОВАНИИ»</dc:title>
  <dc:creator>Студент</dc:creator>
  <cp:lastModifiedBy>Татьяна Сарычева</cp:lastModifiedBy>
  <cp:revision>116</cp:revision>
  <dcterms:created xsi:type="dcterms:W3CDTF">2023-03-27T14:49:13Z</dcterms:created>
  <dcterms:modified xsi:type="dcterms:W3CDTF">2023-05-01T17:45:16Z</dcterms:modified>
</cp:coreProperties>
</file>