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9" r:id="rId13"/>
    <p:sldId id="260" r:id="rId14"/>
    <p:sldId id="261" r:id="rId15"/>
    <p:sldId id="262" r:id="rId16"/>
    <p:sldId id="263" r:id="rId17"/>
    <p:sldId id="277" r:id="rId18"/>
    <p:sldId id="278" r:id="rId19"/>
    <p:sldId id="280" r:id="rId20"/>
    <p:sldId id="281" r:id="rId21"/>
    <p:sldId id="264" r:id="rId22"/>
    <p:sldId id="265" r:id="rId23"/>
    <p:sldId id="266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9900"/>
    <a:srgbClr val="008000"/>
    <a:srgbClr val="FF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612342807113064"/>
          <c:y val="5.0998740063317172E-2"/>
          <c:w val="0.66539768674563993"/>
          <c:h val="0.730982489129157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Начальный этап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EBDA-4574-955A-37023F99067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EBDA-4574-955A-37023F99067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2-EBDA-4574-955A-37023F99067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DA-4574-955A-37023F9906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DA-4574-955A-37023F99067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DA-4574-955A-37023F990672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0.37000000000000038</c:v>
                </c:pt>
                <c:pt idx="2">
                  <c:v>0.49000000000000032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DA-4574-955A-37023F990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0396529476290971"/>
          <c:y val="0.67082252243594875"/>
          <c:w val="0.29543074859573076"/>
          <c:h val="0.2678931381057700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Начальный этап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0.16</c:v>
                </c:pt>
                <c:pt idx="1">
                  <c:v>0.36000000000000032</c:v>
                </c:pt>
                <c:pt idx="2">
                  <c:v>0.48000000000000032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B-42A1-A8ED-8A6A24184A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Заключительный этап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0.52</c:v>
                </c:pt>
                <c:pt idx="1">
                  <c:v>0.42000000000000032</c:v>
                </c:pt>
                <c:pt idx="2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CB-42A1-A8ED-8A6A24184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995840"/>
        <c:axId val="122997376"/>
      </c:barChart>
      <c:catAx>
        <c:axId val="12299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997376"/>
        <c:crosses val="autoZero"/>
        <c:auto val="1"/>
        <c:lblAlgn val="ctr"/>
        <c:lblOffset val="100"/>
        <c:noMultiLvlLbl val="0"/>
      </c:catAx>
      <c:valAx>
        <c:axId val="1229973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995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63911351089134"/>
          <c:y val="0.46173397003487432"/>
          <c:w val="0.19675134413788922"/>
          <c:h val="0.2446990510766093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A3714-5CED-4A29-A42C-88D1E9656686}" type="doc">
      <dgm:prSet loTypeId="urn:microsoft.com/office/officeart/2005/8/layout/arrow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B0CB253-5FF4-4015-B6B9-7B3D290A1709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«Формирование положительного опыта безопасного поведения»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AB169A1-3E71-4FFC-A58A-988AD384F4B7}" type="parTrans" cxnId="{52011CB9-C322-46C7-96A4-B5AB0F85C4B7}">
      <dgm:prSet/>
      <dgm:spPr/>
      <dgm:t>
        <a:bodyPr/>
        <a:lstStyle/>
        <a:p>
          <a:endParaRPr lang="ru-RU"/>
        </a:p>
      </dgm:t>
    </dgm:pt>
    <dgm:pt modelId="{896AF6C1-44B1-4803-A568-1C5DDA70C4F7}" type="sibTrans" cxnId="{52011CB9-C322-46C7-96A4-B5AB0F85C4B7}">
      <dgm:prSet/>
      <dgm:spPr/>
      <dgm:t>
        <a:bodyPr/>
        <a:lstStyle/>
        <a:p>
          <a:endParaRPr lang="ru-RU"/>
        </a:p>
      </dgm:t>
    </dgm:pt>
    <dgm:pt modelId="{817AC902-C753-426F-A7A5-A4E0C6CC8DC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«Овладение основными культурными способами деятельности»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2A9F3ED-B266-433F-9BEE-3D22CD63D238}" type="parTrans" cxnId="{7319B06C-F167-4149-AE7D-8C35636CA157}">
      <dgm:prSet/>
      <dgm:spPr/>
      <dgm:t>
        <a:bodyPr/>
        <a:lstStyle/>
        <a:p>
          <a:endParaRPr lang="ru-RU"/>
        </a:p>
      </dgm:t>
    </dgm:pt>
    <dgm:pt modelId="{A5CF4233-DA94-44D6-835B-07BDFD804664}" type="sibTrans" cxnId="{7319B06C-F167-4149-AE7D-8C35636CA157}">
      <dgm:prSet/>
      <dgm:spPr/>
      <dgm:t>
        <a:bodyPr/>
        <a:lstStyle/>
        <a:p>
          <a:endParaRPr lang="ru-RU"/>
        </a:p>
      </dgm:t>
    </dgm:pt>
    <dgm:pt modelId="{35C10971-1941-4A4D-AD2D-52D75C3A449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Следование социальным нормам и правилам безопасного поведения»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7528F8B-F2A4-4D96-BB14-296542EA5D31}" type="parTrans" cxnId="{29E2D895-A7A3-40C2-A3C3-C5355BF571AF}">
      <dgm:prSet/>
      <dgm:spPr/>
      <dgm:t>
        <a:bodyPr/>
        <a:lstStyle/>
        <a:p>
          <a:endParaRPr lang="ru-RU"/>
        </a:p>
      </dgm:t>
    </dgm:pt>
    <dgm:pt modelId="{98091A05-DEE7-4251-A5F6-6E1CFDF2FF41}" type="sibTrans" cxnId="{29E2D895-A7A3-40C2-A3C3-C5355BF571AF}">
      <dgm:prSet/>
      <dgm:spPr/>
      <dgm:t>
        <a:bodyPr/>
        <a:lstStyle/>
        <a:p>
          <a:endParaRPr lang="ru-RU"/>
        </a:p>
      </dgm:t>
    </dgm:pt>
    <dgm:pt modelId="{07EBF556-28AE-4222-9D0D-B74F665635F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«Владение представлениями о правилах дорожного движения»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D088CB1-AFEC-4870-BF65-71AE4164D59F}" type="parTrans" cxnId="{FE4440DF-E506-48E5-97DF-731F2BA29234}">
      <dgm:prSet/>
      <dgm:spPr/>
      <dgm:t>
        <a:bodyPr/>
        <a:lstStyle/>
        <a:p>
          <a:endParaRPr lang="ru-RU"/>
        </a:p>
      </dgm:t>
    </dgm:pt>
    <dgm:pt modelId="{84EBB3F8-72F5-4821-BB32-11FEA9ACD052}" type="sibTrans" cxnId="{FE4440DF-E506-48E5-97DF-731F2BA29234}">
      <dgm:prSet/>
      <dgm:spPr/>
      <dgm:t>
        <a:bodyPr/>
        <a:lstStyle/>
        <a:p>
          <a:endParaRPr lang="ru-RU"/>
        </a:p>
      </dgm:t>
    </dgm:pt>
    <dgm:pt modelId="{915F4A70-1075-4811-A8C5-E1D3FC755D99}" type="pres">
      <dgm:prSet presAssocID="{6F3A3714-5CED-4A29-A42C-88D1E96566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C1A27C-ADA6-4585-82EE-2708FEA29ED8}" type="pres">
      <dgm:prSet presAssocID="{FB0CB253-5FF4-4015-B6B9-7B3D290A1709}" presName="arrow" presStyleLbl="node1" presStyleIdx="0" presStyleCnt="4" custScaleX="15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BF178-88B2-4433-BFA1-C6B70DCF3F4A}" type="pres">
      <dgm:prSet presAssocID="{817AC902-C753-426F-A7A5-A4E0C6CC8DC3}" presName="arrow" presStyleLbl="node1" presStyleIdx="1" presStyleCnt="4" custScaleX="124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ECF50-4592-4218-B2A3-CECACC3FF363}" type="pres">
      <dgm:prSet presAssocID="{35C10971-1941-4A4D-AD2D-52D75C3A449E}" presName="arrow" presStyleLbl="node1" presStyleIdx="2" presStyleCnt="4" custScaleX="151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79EEB-9BF4-4E2E-A254-721007CE481C}" type="pres">
      <dgm:prSet presAssocID="{07EBF556-28AE-4222-9D0D-B74F665635F3}" presName="arrow" presStyleLbl="node1" presStyleIdx="3" presStyleCnt="4" custScaleX="124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E2D895-A7A3-40C2-A3C3-C5355BF571AF}" srcId="{6F3A3714-5CED-4A29-A42C-88D1E9656686}" destId="{35C10971-1941-4A4D-AD2D-52D75C3A449E}" srcOrd="2" destOrd="0" parTransId="{37528F8B-F2A4-4D96-BB14-296542EA5D31}" sibTransId="{98091A05-DEE7-4251-A5F6-6E1CFDF2FF41}"/>
    <dgm:cxn modelId="{085EF2D6-0083-4E90-B27D-F33A1D9B7FB9}" type="presOf" srcId="{817AC902-C753-426F-A7A5-A4E0C6CC8DC3}" destId="{A16BF178-88B2-4433-BFA1-C6B70DCF3F4A}" srcOrd="0" destOrd="0" presId="urn:microsoft.com/office/officeart/2005/8/layout/arrow5"/>
    <dgm:cxn modelId="{7319B06C-F167-4149-AE7D-8C35636CA157}" srcId="{6F3A3714-5CED-4A29-A42C-88D1E9656686}" destId="{817AC902-C753-426F-A7A5-A4E0C6CC8DC3}" srcOrd="1" destOrd="0" parTransId="{32A9F3ED-B266-433F-9BEE-3D22CD63D238}" sibTransId="{A5CF4233-DA94-44D6-835B-07BDFD804664}"/>
    <dgm:cxn modelId="{2D0BC92A-784D-4596-9F60-73F6C4F7CB78}" type="presOf" srcId="{07EBF556-28AE-4222-9D0D-B74F665635F3}" destId="{26A79EEB-9BF4-4E2E-A254-721007CE481C}" srcOrd="0" destOrd="0" presId="urn:microsoft.com/office/officeart/2005/8/layout/arrow5"/>
    <dgm:cxn modelId="{FE4440DF-E506-48E5-97DF-731F2BA29234}" srcId="{6F3A3714-5CED-4A29-A42C-88D1E9656686}" destId="{07EBF556-28AE-4222-9D0D-B74F665635F3}" srcOrd="3" destOrd="0" parTransId="{5D088CB1-AFEC-4870-BF65-71AE4164D59F}" sibTransId="{84EBB3F8-72F5-4821-BB32-11FEA9ACD052}"/>
    <dgm:cxn modelId="{D8FC007B-BC4A-4213-89EE-60A0170984C9}" type="presOf" srcId="{35C10971-1941-4A4D-AD2D-52D75C3A449E}" destId="{84DECF50-4592-4218-B2A3-CECACC3FF363}" srcOrd="0" destOrd="0" presId="urn:microsoft.com/office/officeart/2005/8/layout/arrow5"/>
    <dgm:cxn modelId="{F01C822A-AD24-4980-9EB8-913AFBAC4D97}" type="presOf" srcId="{6F3A3714-5CED-4A29-A42C-88D1E9656686}" destId="{915F4A70-1075-4811-A8C5-E1D3FC755D99}" srcOrd="0" destOrd="0" presId="urn:microsoft.com/office/officeart/2005/8/layout/arrow5"/>
    <dgm:cxn modelId="{52011CB9-C322-46C7-96A4-B5AB0F85C4B7}" srcId="{6F3A3714-5CED-4A29-A42C-88D1E9656686}" destId="{FB0CB253-5FF4-4015-B6B9-7B3D290A1709}" srcOrd="0" destOrd="0" parTransId="{9AB169A1-3E71-4FFC-A58A-988AD384F4B7}" sibTransId="{896AF6C1-44B1-4803-A568-1C5DDA70C4F7}"/>
    <dgm:cxn modelId="{F8DA12EB-41B9-412C-A463-5986BF340EBB}" type="presOf" srcId="{FB0CB253-5FF4-4015-B6B9-7B3D290A1709}" destId="{9EC1A27C-ADA6-4585-82EE-2708FEA29ED8}" srcOrd="0" destOrd="0" presId="urn:microsoft.com/office/officeart/2005/8/layout/arrow5"/>
    <dgm:cxn modelId="{B5417791-BE99-45F0-91E7-52A24EC3D9F0}" type="presParOf" srcId="{915F4A70-1075-4811-A8C5-E1D3FC755D99}" destId="{9EC1A27C-ADA6-4585-82EE-2708FEA29ED8}" srcOrd="0" destOrd="0" presId="urn:microsoft.com/office/officeart/2005/8/layout/arrow5"/>
    <dgm:cxn modelId="{4A079A87-B550-4283-BBA2-89B7B493F8AB}" type="presParOf" srcId="{915F4A70-1075-4811-A8C5-E1D3FC755D99}" destId="{A16BF178-88B2-4433-BFA1-C6B70DCF3F4A}" srcOrd="1" destOrd="0" presId="urn:microsoft.com/office/officeart/2005/8/layout/arrow5"/>
    <dgm:cxn modelId="{A57C9F3E-55F8-465B-8455-F4D59672063F}" type="presParOf" srcId="{915F4A70-1075-4811-A8C5-E1D3FC755D99}" destId="{84DECF50-4592-4218-B2A3-CECACC3FF363}" srcOrd="2" destOrd="0" presId="urn:microsoft.com/office/officeart/2005/8/layout/arrow5"/>
    <dgm:cxn modelId="{6B142B8B-2648-470D-B4E0-0F45FAB2399A}" type="presParOf" srcId="{915F4A70-1075-4811-A8C5-E1D3FC755D99}" destId="{26A79EEB-9BF4-4E2E-A254-721007CE481C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1DBE9-AA77-4A34-9755-9864926BBAFD}" type="doc">
      <dgm:prSet loTypeId="urn:microsoft.com/office/officeart/2005/8/layout/radial5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8FF7DF-2682-4EB3-80A3-97CB88929D7E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Этапы создания мультфильма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9B65C5E-D277-466E-B96E-BB856CAAD298}" type="parTrans" cxnId="{293E71BC-9A55-4434-AEB8-0EEDA3ABD87D}">
      <dgm:prSet/>
      <dgm:spPr/>
      <dgm:t>
        <a:bodyPr/>
        <a:lstStyle/>
        <a:p>
          <a:endParaRPr lang="ru-RU"/>
        </a:p>
      </dgm:t>
    </dgm:pt>
    <dgm:pt modelId="{25EFD023-3C3F-466F-A67E-B3DF21DEDDD3}" type="sibTrans" cxnId="{293E71BC-9A55-4434-AEB8-0EEDA3ABD87D}">
      <dgm:prSet/>
      <dgm:spPr/>
      <dgm:t>
        <a:bodyPr/>
        <a:lstStyle/>
        <a:p>
          <a:endParaRPr lang="ru-RU"/>
        </a:p>
      </dgm:t>
    </dgm:pt>
    <dgm:pt modelId="{73323CD5-0794-416B-904A-91CF47CF599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1. </a:t>
          </a:r>
          <a:r>
            <a:rPr lang="ru-RU" sz="1000" dirty="0" smtClean="0">
              <a:solidFill>
                <a:srgbClr val="002060"/>
              </a:solidFill>
            </a:rPr>
            <a:t>Создание сценария</a:t>
          </a:r>
          <a:endParaRPr lang="ru-RU" sz="1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8C1EAC-7AB1-48D7-A648-1858DB10AACD}" type="parTrans" cxnId="{686DA3C8-B51D-482F-AEFC-48E5A664E790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A8808BED-30D8-4EEE-A969-01E227D30A0A}" type="sibTrans" cxnId="{686DA3C8-B51D-482F-AEFC-48E5A664E790}">
      <dgm:prSet/>
      <dgm:spPr/>
      <dgm:t>
        <a:bodyPr/>
        <a:lstStyle/>
        <a:p>
          <a:endParaRPr lang="ru-RU"/>
        </a:p>
      </dgm:t>
    </dgm:pt>
    <dgm:pt modelId="{EDFB6935-D4D7-49B0-8C56-7E9E5687723A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2. Конструирование декораций</a:t>
          </a:r>
          <a:endParaRPr lang="ru-RU" sz="1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5DB755-4E74-4685-BB5D-58B94C495CDC}" type="parTrans" cxnId="{816BB999-1EB4-4123-AC89-2FD33F010913}">
      <dgm:prSet/>
      <dgm:spPr/>
      <dgm:t>
        <a:bodyPr/>
        <a:lstStyle/>
        <a:p>
          <a:endParaRPr lang="ru-RU"/>
        </a:p>
      </dgm:t>
    </dgm:pt>
    <dgm:pt modelId="{01EE3F8F-BB3D-425E-B154-8760E41C0798}" type="sibTrans" cxnId="{816BB999-1EB4-4123-AC89-2FD33F010913}">
      <dgm:prSet/>
      <dgm:spPr/>
      <dgm:t>
        <a:bodyPr/>
        <a:lstStyle/>
        <a:p>
          <a:endParaRPr lang="ru-RU"/>
        </a:p>
      </dgm:t>
    </dgm:pt>
    <dgm:pt modelId="{4A4BD024-1EE0-4BD3-82E5-B64205F77D14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3. </a:t>
          </a:r>
          <a:r>
            <a:rPr lang="ru-RU" sz="1000" dirty="0" smtClean="0">
              <a:solidFill>
                <a:srgbClr val="002060"/>
              </a:solidFill>
            </a:rPr>
            <a:t>Создание героев мультфильма </a:t>
          </a:r>
          <a:endParaRPr lang="ru-RU" sz="1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D9B703-5BFE-4E30-94FA-EAA2B0D40170}" type="parTrans" cxnId="{216B4CC7-ED40-45B2-A0D7-8F4220F5B4F4}">
      <dgm:prSet/>
      <dgm:spPr/>
      <dgm:t>
        <a:bodyPr/>
        <a:lstStyle/>
        <a:p>
          <a:endParaRPr lang="ru-RU"/>
        </a:p>
      </dgm:t>
    </dgm:pt>
    <dgm:pt modelId="{F19F723D-60BB-4E96-B13D-6C015B4A28B9}" type="sibTrans" cxnId="{216B4CC7-ED40-45B2-A0D7-8F4220F5B4F4}">
      <dgm:prSet/>
      <dgm:spPr/>
      <dgm:t>
        <a:bodyPr/>
        <a:lstStyle/>
        <a:p>
          <a:endParaRPr lang="ru-RU"/>
        </a:p>
      </dgm:t>
    </dgm:pt>
    <dgm:pt modelId="{D83E2080-63DF-4CBF-88EA-1A5D1BBF736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4. </a:t>
          </a:r>
          <a:r>
            <a:rPr lang="ru-RU" sz="1000" dirty="0" smtClean="0">
              <a:solidFill>
                <a:srgbClr val="002060"/>
              </a:solidFill>
            </a:rPr>
            <a:t>Знакомство с правилами мультипликации</a:t>
          </a:r>
          <a:endParaRPr lang="ru-RU" sz="1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E548A1-F923-4035-9739-7877CF3DF2E9}" type="parTrans" cxnId="{12C25733-C212-463A-AD69-F9085D43BDD9}">
      <dgm:prSet/>
      <dgm:spPr/>
      <dgm:t>
        <a:bodyPr/>
        <a:lstStyle/>
        <a:p>
          <a:endParaRPr lang="ru-RU"/>
        </a:p>
      </dgm:t>
    </dgm:pt>
    <dgm:pt modelId="{F8EB76E2-DFD4-41F0-AA43-C2466B993893}" type="sibTrans" cxnId="{12C25733-C212-463A-AD69-F9085D43BDD9}">
      <dgm:prSet/>
      <dgm:spPr/>
      <dgm:t>
        <a:bodyPr/>
        <a:lstStyle/>
        <a:p>
          <a:endParaRPr lang="ru-RU"/>
        </a:p>
      </dgm:t>
    </dgm:pt>
    <dgm:pt modelId="{67F2D24A-E1DB-42F7-9AB0-4D22130AC022}">
      <dgm:prSet custT="1"/>
      <dgm:spPr>
        <a:solidFill>
          <a:srgbClr val="FFC000"/>
        </a:solidFill>
      </dgm:spPr>
      <dgm:t>
        <a:bodyPr/>
        <a:lstStyle/>
        <a:p>
          <a:r>
            <a:rPr lang="ru-RU" sz="1000" b="1" dirty="0" smtClean="0">
              <a:solidFill>
                <a:srgbClr val="002060"/>
              </a:solidFill>
            </a:rPr>
            <a:t>5. </a:t>
          </a:r>
          <a:r>
            <a:rPr lang="ru-RU" sz="1000" dirty="0" smtClean="0">
              <a:solidFill>
                <a:srgbClr val="002060"/>
              </a:solidFill>
            </a:rPr>
            <a:t>Работа с </a:t>
          </a:r>
          <a:r>
            <a:rPr lang="ru-RU" sz="1000" dirty="0" err="1" smtClean="0">
              <a:solidFill>
                <a:srgbClr val="002060"/>
              </a:solidFill>
            </a:rPr>
            <a:t>мульт-ным</a:t>
          </a:r>
          <a:r>
            <a:rPr lang="ru-RU" sz="1000" dirty="0" smtClean="0">
              <a:solidFill>
                <a:srgbClr val="002060"/>
              </a:solidFill>
            </a:rPr>
            <a:t> оборудованием</a:t>
          </a:r>
          <a:endParaRPr lang="ru-RU" sz="1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DB5D64-3EE9-4C58-803E-8A3FB2FB8A2E}" type="parTrans" cxnId="{86DC34DF-9031-4080-942B-8D054544BB92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66F996FA-F647-41E3-848D-57FD1C0A5CFB}" type="sibTrans" cxnId="{86DC34DF-9031-4080-942B-8D054544BB92}">
      <dgm:prSet/>
      <dgm:spPr/>
      <dgm:t>
        <a:bodyPr/>
        <a:lstStyle/>
        <a:p>
          <a:endParaRPr lang="ru-RU"/>
        </a:p>
      </dgm:t>
    </dgm:pt>
    <dgm:pt modelId="{4D471163-4ED1-40EC-A146-F4CDF2416E9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000" dirty="0" smtClean="0">
              <a:solidFill>
                <a:srgbClr val="002060"/>
              </a:solidFill>
            </a:rPr>
            <a:t>Ролевое озвучивание</a:t>
          </a:r>
          <a:endParaRPr lang="ru-RU" sz="1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A682EF-9DBB-47D1-8C35-ABECE2D998AA}" type="parTrans" cxnId="{971BE3E8-516A-4AB8-AE8B-6897D5BE5B4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4086535-EF33-4009-804B-F0AB2323196E}" type="sibTrans" cxnId="{971BE3E8-516A-4AB8-AE8B-6897D5BE5B42}">
      <dgm:prSet/>
      <dgm:spPr/>
      <dgm:t>
        <a:bodyPr/>
        <a:lstStyle/>
        <a:p>
          <a:endParaRPr lang="ru-RU"/>
        </a:p>
      </dgm:t>
    </dgm:pt>
    <dgm:pt modelId="{A766FB87-C0CD-4B07-937F-06AE0D323824}" type="pres">
      <dgm:prSet presAssocID="{2301DBE9-AA77-4A34-9755-9864926BBA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39D5F3-8C51-435B-8D50-F8BEC7B3BA46}" type="pres">
      <dgm:prSet presAssocID="{2E8FF7DF-2682-4EB3-80A3-97CB88929D7E}" presName="centerShape" presStyleLbl="node0" presStyleIdx="0" presStyleCnt="1"/>
      <dgm:spPr/>
      <dgm:t>
        <a:bodyPr/>
        <a:lstStyle/>
        <a:p>
          <a:endParaRPr lang="ru-RU"/>
        </a:p>
      </dgm:t>
    </dgm:pt>
    <dgm:pt modelId="{2693ED6F-5BC5-4D19-B2F8-81053CE54A32}" type="pres">
      <dgm:prSet presAssocID="{FF8C1EAC-7AB1-48D7-A648-1858DB10AACD}" presName="parTrans" presStyleLbl="sibTrans2D1" presStyleIdx="0" presStyleCnt="6"/>
      <dgm:spPr/>
      <dgm:t>
        <a:bodyPr/>
        <a:lstStyle/>
        <a:p>
          <a:endParaRPr lang="ru-RU"/>
        </a:p>
      </dgm:t>
    </dgm:pt>
    <dgm:pt modelId="{EB4A7CF4-0523-48BD-97B0-0AAC5B19E66D}" type="pres">
      <dgm:prSet presAssocID="{FF8C1EAC-7AB1-48D7-A648-1858DB10AAC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5183DB03-1174-41BB-B6BB-BB56ED5DABE4}" type="pres">
      <dgm:prSet presAssocID="{73323CD5-0794-416B-904A-91CF47CF5999}" presName="node" presStyleLbl="node1" presStyleIdx="0" presStyleCnt="6" custScaleX="119271" custRadScaleRad="99374" custRadScaleInc="-1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981CB-DC27-4DC0-A03D-BBF962024A13}" type="pres">
      <dgm:prSet presAssocID="{ED5DB755-4E74-4685-BB5D-58B94C495CDC}" presName="parTrans" presStyleLbl="sibTrans2D1" presStyleIdx="1" presStyleCnt="6"/>
      <dgm:spPr/>
      <dgm:t>
        <a:bodyPr/>
        <a:lstStyle/>
        <a:p>
          <a:endParaRPr lang="ru-RU"/>
        </a:p>
      </dgm:t>
    </dgm:pt>
    <dgm:pt modelId="{EC652CBF-046A-4BBD-A274-D4AE784B7D08}" type="pres">
      <dgm:prSet presAssocID="{ED5DB755-4E74-4685-BB5D-58B94C495CD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D4E260A-40D2-4FD4-98D9-9D8BF13298B0}" type="pres">
      <dgm:prSet presAssocID="{EDFB6935-D4D7-49B0-8C56-7E9E5687723A}" presName="node" presStyleLbl="node1" presStyleIdx="1" presStyleCnt="6" custScaleX="118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DF3AB-D86F-48BD-B0BD-8AD97D670A8F}" type="pres">
      <dgm:prSet presAssocID="{E1D9B703-5BFE-4E30-94FA-EAA2B0D40170}" presName="parTrans" presStyleLbl="sibTrans2D1" presStyleIdx="2" presStyleCnt="6"/>
      <dgm:spPr/>
      <dgm:t>
        <a:bodyPr/>
        <a:lstStyle/>
        <a:p>
          <a:endParaRPr lang="ru-RU"/>
        </a:p>
      </dgm:t>
    </dgm:pt>
    <dgm:pt modelId="{3D49B7D8-82F0-43AA-A957-72E10E7F95BA}" type="pres">
      <dgm:prSet presAssocID="{E1D9B703-5BFE-4E30-94FA-EAA2B0D4017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7452ADB7-171B-422C-9F99-F5990CD9DA2C}" type="pres">
      <dgm:prSet presAssocID="{4A4BD024-1EE0-4BD3-82E5-B64205F77D14}" presName="node" presStyleLbl="node1" presStyleIdx="2" presStyleCnt="6" custScaleX="119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1FBB2-5F50-4C44-A7B2-8261790271F7}" type="pres">
      <dgm:prSet presAssocID="{DBE548A1-F923-4035-9739-7877CF3DF2E9}" presName="parTrans" presStyleLbl="sibTrans2D1" presStyleIdx="3" presStyleCnt="6"/>
      <dgm:spPr/>
      <dgm:t>
        <a:bodyPr/>
        <a:lstStyle/>
        <a:p>
          <a:endParaRPr lang="ru-RU"/>
        </a:p>
      </dgm:t>
    </dgm:pt>
    <dgm:pt modelId="{6007230B-D978-4DF0-8F08-7AE69646BB05}" type="pres">
      <dgm:prSet presAssocID="{DBE548A1-F923-4035-9739-7877CF3DF2E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E969B05-9072-444C-A615-3B3E2D4D6AEF}" type="pres">
      <dgm:prSet presAssocID="{D83E2080-63DF-4CBF-88EA-1A5D1BBF7360}" presName="node" presStyleLbl="node1" presStyleIdx="3" presStyleCnt="6" custScaleX="119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8C844-4A07-4690-97A1-7F2BF99DA74E}" type="pres">
      <dgm:prSet presAssocID="{A6DB5D64-3EE9-4C58-803E-8A3FB2FB8A2E}" presName="parTrans" presStyleLbl="sibTrans2D1" presStyleIdx="4" presStyleCnt="6"/>
      <dgm:spPr/>
      <dgm:t>
        <a:bodyPr/>
        <a:lstStyle/>
        <a:p>
          <a:endParaRPr lang="ru-RU"/>
        </a:p>
      </dgm:t>
    </dgm:pt>
    <dgm:pt modelId="{76701BAE-F1F4-4104-8E23-F57B198854EF}" type="pres">
      <dgm:prSet presAssocID="{A6DB5D64-3EE9-4C58-803E-8A3FB2FB8A2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514A1DB-308A-4092-833D-3BBADF5701AC}" type="pres">
      <dgm:prSet presAssocID="{67F2D24A-E1DB-42F7-9AB0-4D22130AC022}" presName="node" presStyleLbl="node1" presStyleIdx="4" presStyleCnt="6" custScaleX="114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4D955-BF25-4962-B090-4255F6AAE1B9}" type="pres">
      <dgm:prSet presAssocID="{38A682EF-9DBB-47D1-8C35-ABECE2D998AA}" presName="parTrans" presStyleLbl="sibTrans2D1" presStyleIdx="5" presStyleCnt="6"/>
      <dgm:spPr/>
      <dgm:t>
        <a:bodyPr/>
        <a:lstStyle/>
        <a:p>
          <a:endParaRPr lang="ru-RU"/>
        </a:p>
      </dgm:t>
    </dgm:pt>
    <dgm:pt modelId="{444FD50F-C436-4560-BC1C-CEBD88369339}" type="pres">
      <dgm:prSet presAssocID="{38A682EF-9DBB-47D1-8C35-ABECE2D998AA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B942AC27-216B-40AA-8524-FBC65025815D}" type="pres">
      <dgm:prSet presAssocID="{4D471163-4ED1-40EC-A146-F4CDF2416E93}" presName="node" presStyleLbl="node1" presStyleIdx="5" presStyleCnt="6" custScaleX="118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B48763-F106-446D-8D3F-2154310CF191}" type="presOf" srcId="{2301DBE9-AA77-4A34-9755-9864926BBAFD}" destId="{A766FB87-C0CD-4B07-937F-06AE0D323824}" srcOrd="0" destOrd="0" presId="urn:microsoft.com/office/officeart/2005/8/layout/radial5"/>
    <dgm:cxn modelId="{BFDF5FDA-3CAA-47C7-87AA-E855C24F7C78}" type="presOf" srcId="{38A682EF-9DBB-47D1-8C35-ABECE2D998AA}" destId="{AF04D955-BF25-4962-B090-4255F6AAE1B9}" srcOrd="0" destOrd="0" presId="urn:microsoft.com/office/officeart/2005/8/layout/radial5"/>
    <dgm:cxn modelId="{D6847B0E-F39C-43F7-AB7E-F4E1AC2CC10E}" type="presOf" srcId="{73323CD5-0794-416B-904A-91CF47CF5999}" destId="{5183DB03-1174-41BB-B6BB-BB56ED5DABE4}" srcOrd="0" destOrd="0" presId="urn:microsoft.com/office/officeart/2005/8/layout/radial5"/>
    <dgm:cxn modelId="{686DA3C8-B51D-482F-AEFC-48E5A664E790}" srcId="{2E8FF7DF-2682-4EB3-80A3-97CB88929D7E}" destId="{73323CD5-0794-416B-904A-91CF47CF5999}" srcOrd="0" destOrd="0" parTransId="{FF8C1EAC-7AB1-48D7-A648-1858DB10AACD}" sibTransId="{A8808BED-30D8-4EEE-A969-01E227D30A0A}"/>
    <dgm:cxn modelId="{816BB999-1EB4-4123-AC89-2FD33F010913}" srcId="{2E8FF7DF-2682-4EB3-80A3-97CB88929D7E}" destId="{EDFB6935-D4D7-49B0-8C56-7E9E5687723A}" srcOrd="1" destOrd="0" parTransId="{ED5DB755-4E74-4685-BB5D-58B94C495CDC}" sibTransId="{01EE3F8F-BB3D-425E-B154-8760E41C0798}"/>
    <dgm:cxn modelId="{B5897A71-DCD7-454D-B754-E5D25EF76F29}" type="presOf" srcId="{FF8C1EAC-7AB1-48D7-A648-1858DB10AACD}" destId="{EB4A7CF4-0523-48BD-97B0-0AAC5B19E66D}" srcOrd="1" destOrd="0" presId="urn:microsoft.com/office/officeart/2005/8/layout/radial5"/>
    <dgm:cxn modelId="{84A3DC9A-7134-43EE-A530-B6846FB1DD32}" type="presOf" srcId="{A6DB5D64-3EE9-4C58-803E-8A3FB2FB8A2E}" destId="{14A8C844-4A07-4690-97A1-7F2BF99DA74E}" srcOrd="0" destOrd="0" presId="urn:microsoft.com/office/officeart/2005/8/layout/radial5"/>
    <dgm:cxn modelId="{E7580769-AEBA-403B-929E-7C6CA116CE20}" type="presOf" srcId="{DBE548A1-F923-4035-9739-7877CF3DF2E9}" destId="{6007230B-D978-4DF0-8F08-7AE69646BB05}" srcOrd="1" destOrd="0" presId="urn:microsoft.com/office/officeart/2005/8/layout/radial5"/>
    <dgm:cxn modelId="{293E71BC-9A55-4434-AEB8-0EEDA3ABD87D}" srcId="{2301DBE9-AA77-4A34-9755-9864926BBAFD}" destId="{2E8FF7DF-2682-4EB3-80A3-97CB88929D7E}" srcOrd="0" destOrd="0" parTransId="{99B65C5E-D277-466E-B96E-BB856CAAD298}" sibTransId="{25EFD023-3C3F-466F-A67E-B3DF21DEDDD3}"/>
    <dgm:cxn modelId="{B19B436B-A851-4260-A8DB-DA70B1CB4675}" type="presOf" srcId="{DBE548A1-F923-4035-9739-7877CF3DF2E9}" destId="{C281FBB2-5F50-4C44-A7B2-8261790271F7}" srcOrd="0" destOrd="0" presId="urn:microsoft.com/office/officeart/2005/8/layout/radial5"/>
    <dgm:cxn modelId="{971BE3E8-516A-4AB8-AE8B-6897D5BE5B42}" srcId="{2E8FF7DF-2682-4EB3-80A3-97CB88929D7E}" destId="{4D471163-4ED1-40EC-A146-F4CDF2416E93}" srcOrd="5" destOrd="0" parTransId="{38A682EF-9DBB-47D1-8C35-ABECE2D998AA}" sibTransId="{94086535-EF33-4009-804B-F0AB2323196E}"/>
    <dgm:cxn modelId="{D63BC885-4A29-4207-82DE-FCE87D0A80C6}" type="presOf" srcId="{FF8C1EAC-7AB1-48D7-A648-1858DB10AACD}" destId="{2693ED6F-5BC5-4D19-B2F8-81053CE54A32}" srcOrd="0" destOrd="0" presId="urn:microsoft.com/office/officeart/2005/8/layout/radial5"/>
    <dgm:cxn modelId="{216B4CC7-ED40-45B2-A0D7-8F4220F5B4F4}" srcId="{2E8FF7DF-2682-4EB3-80A3-97CB88929D7E}" destId="{4A4BD024-1EE0-4BD3-82E5-B64205F77D14}" srcOrd="2" destOrd="0" parTransId="{E1D9B703-5BFE-4E30-94FA-EAA2B0D40170}" sibTransId="{F19F723D-60BB-4E96-B13D-6C015B4A28B9}"/>
    <dgm:cxn modelId="{12C25733-C212-463A-AD69-F9085D43BDD9}" srcId="{2E8FF7DF-2682-4EB3-80A3-97CB88929D7E}" destId="{D83E2080-63DF-4CBF-88EA-1A5D1BBF7360}" srcOrd="3" destOrd="0" parTransId="{DBE548A1-F923-4035-9739-7877CF3DF2E9}" sibTransId="{F8EB76E2-DFD4-41F0-AA43-C2466B993893}"/>
    <dgm:cxn modelId="{EC1E074D-D618-4181-A16A-B9786B6D753F}" type="presOf" srcId="{ED5DB755-4E74-4685-BB5D-58B94C495CDC}" destId="{B3C981CB-DC27-4DC0-A03D-BBF962024A13}" srcOrd="0" destOrd="0" presId="urn:microsoft.com/office/officeart/2005/8/layout/radial5"/>
    <dgm:cxn modelId="{86DC34DF-9031-4080-942B-8D054544BB92}" srcId="{2E8FF7DF-2682-4EB3-80A3-97CB88929D7E}" destId="{67F2D24A-E1DB-42F7-9AB0-4D22130AC022}" srcOrd="4" destOrd="0" parTransId="{A6DB5D64-3EE9-4C58-803E-8A3FB2FB8A2E}" sibTransId="{66F996FA-F647-41E3-848D-57FD1C0A5CFB}"/>
    <dgm:cxn modelId="{2A861723-D26B-488F-B49B-EC157653A0FC}" type="presOf" srcId="{4D471163-4ED1-40EC-A146-F4CDF2416E93}" destId="{B942AC27-216B-40AA-8524-FBC65025815D}" srcOrd="0" destOrd="0" presId="urn:microsoft.com/office/officeart/2005/8/layout/radial5"/>
    <dgm:cxn modelId="{6F1B6B92-3342-462C-95A2-4A456AA7FE8E}" type="presOf" srcId="{E1D9B703-5BFE-4E30-94FA-EAA2B0D40170}" destId="{3D49B7D8-82F0-43AA-A957-72E10E7F95BA}" srcOrd="1" destOrd="0" presId="urn:microsoft.com/office/officeart/2005/8/layout/radial5"/>
    <dgm:cxn modelId="{B101797F-FD8C-4B57-A413-5CD61E8B8FC7}" type="presOf" srcId="{EDFB6935-D4D7-49B0-8C56-7E9E5687723A}" destId="{AD4E260A-40D2-4FD4-98D9-9D8BF13298B0}" srcOrd="0" destOrd="0" presId="urn:microsoft.com/office/officeart/2005/8/layout/radial5"/>
    <dgm:cxn modelId="{F8269DF3-9180-4480-85A0-F4D955072F1F}" type="presOf" srcId="{ED5DB755-4E74-4685-BB5D-58B94C495CDC}" destId="{EC652CBF-046A-4BBD-A274-D4AE784B7D08}" srcOrd="1" destOrd="0" presId="urn:microsoft.com/office/officeart/2005/8/layout/radial5"/>
    <dgm:cxn modelId="{3D392478-DE7D-4BD9-9852-5AB9627D04B0}" type="presOf" srcId="{2E8FF7DF-2682-4EB3-80A3-97CB88929D7E}" destId="{3D39D5F3-8C51-435B-8D50-F8BEC7B3BA46}" srcOrd="0" destOrd="0" presId="urn:microsoft.com/office/officeart/2005/8/layout/radial5"/>
    <dgm:cxn modelId="{3DE59A93-C772-4C22-9718-084D34EFDBFF}" type="presOf" srcId="{D83E2080-63DF-4CBF-88EA-1A5D1BBF7360}" destId="{8E969B05-9072-444C-A615-3B3E2D4D6AEF}" srcOrd="0" destOrd="0" presId="urn:microsoft.com/office/officeart/2005/8/layout/radial5"/>
    <dgm:cxn modelId="{A63DACB1-C916-482B-A234-20EA4CC03FC5}" type="presOf" srcId="{67F2D24A-E1DB-42F7-9AB0-4D22130AC022}" destId="{F514A1DB-308A-4092-833D-3BBADF5701AC}" srcOrd="0" destOrd="0" presId="urn:microsoft.com/office/officeart/2005/8/layout/radial5"/>
    <dgm:cxn modelId="{FFA48BF6-3167-4B20-8723-C135CFF64CC1}" type="presOf" srcId="{38A682EF-9DBB-47D1-8C35-ABECE2D998AA}" destId="{444FD50F-C436-4560-BC1C-CEBD88369339}" srcOrd="1" destOrd="0" presId="urn:microsoft.com/office/officeart/2005/8/layout/radial5"/>
    <dgm:cxn modelId="{6395F7E0-79EA-4599-BD05-DE402493E301}" type="presOf" srcId="{E1D9B703-5BFE-4E30-94FA-EAA2B0D40170}" destId="{364DF3AB-D86F-48BD-B0BD-8AD97D670A8F}" srcOrd="0" destOrd="0" presId="urn:microsoft.com/office/officeart/2005/8/layout/radial5"/>
    <dgm:cxn modelId="{C7A8AE86-4819-42D7-BA6D-5B84264DC260}" type="presOf" srcId="{A6DB5D64-3EE9-4C58-803E-8A3FB2FB8A2E}" destId="{76701BAE-F1F4-4104-8E23-F57B198854EF}" srcOrd="1" destOrd="0" presId="urn:microsoft.com/office/officeart/2005/8/layout/radial5"/>
    <dgm:cxn modelId="{6E53613E-ABBE-4E16-A1AB-393EBFF3B8B1}" type="presOf" srcId="{4A4BD024-1EE0-4BD3-82E5-B64205F77D14}" destId="{7452ADB7-171B-422C-9F99-F5990CD9DA2C}" srcOrd="0" destOrd="0" presId="urn:microsoft.com/office/officeart/2005/8/layout/radial5"/>
    <dgm:cxn modelId="{C2CCB934-356A-4EAD-BE2E-37ADC4433413}" type="presParOf" srcId="{A766FB87-C0CD-4B07-937F-06AE0D323824}" destId="{3D39D5F3-8C51-435B-8D50-F8BEC7B3BA46}" srcOrd="0" destOrd="0" presId="urn:microsoft.com/office/officeart/2005/8/layout/radial5"/>
    <dgm:cxn modelId="{E8023498-08F8-4216-A35D-8051FAF20132}" type="presParOf" srcId="{A766FB87-C0CD-4B07-937F-06AE0D323824}" destId="{2693ED6F-5BC5-4D19-B2F8-81053CE54A32}" srcOrd="1" destOrd="0" presId="urn:microsoft.com/office/officeart/2005/8/layout/radial5"/>
    <dgm:cxn modelId="{940EB6BC-81B5-468A-9216-60F4E1A127B7}" type="presParOf" srcId="{2693ED6F-5BC5-4D19-B2F8-81053CE54A32}" destId="{EB4A7CF4-0523-48BD-97B0-0AAC5B19E66D}" srcOrd="0" destOrd="0" presId="urn:microsoft.com/office/officeart/2005/8/layout/radial5"/>
    <dgm:cxn modelId="{D2F64067-D69C-4E47-B61A-6D3E75464406}" type="presParOf" srcId="{A766FB87-C0CD-4B07-937F-06AE0D323824}" destId="{5183DB03-1174-41BB-B6BB-BB56ED5DABE4}" srcOrd="2" destOrd="0" presId="urn:microsoft.com/office/officeart/2005/8/layout/radial5"/>
    <dgm:cxn modelId="{6AB0D6DB-4D70-42F2-9615-0ECF27B2F2CF}" type="presParOf" srcId="{A766FB87-C0CD-4B07-937F-06AE0D323824}" destId="{B3C981CB-DC27-4DC0-A03D-BBF962024A13}" srcOrd="3" destOrd="0" presId="urn:microsoft.com/office/officeart/2005/8/layout/radial5"/>
    <dgm:cxn modelId="{27096E23-B055-495D-A503-E10968D9A4DB}" type="presParOf" srcId="{B3C981CB-DC27-4DC0-A03D-BBF962024A13}" destId="{EC652CBF-046A-4BBD-A274-D4AE784B7D08}" srcOrd="0" destOrd="0" presId="urn:microsoft.com/office/officeart/2005/8/layout/radial5"/>
    <dgm:cxn modelId="{3E3728A2-A95A-4DDC-B69B-64A0F76A37BC}" type="presParOf" srcId="{A766FB87-C0CD-4B07-937F-06AE0D323824}" destId="{AD4E260A-40D2-4FD4-98D9-9D8BF13298B0}" srcOrd="4" destOrd="0" presId="urn:microsoft.com/office/officeart/2005/8/layout/radial5"/>
    <dgm:cxn modelId="{D0DBD1D4-BC8F-4D46-9E9C-C56B4BFD0C41}" type="presParOf" srcId="{A766FB87-C0CD-4B07-937F-06AE0D323824}" destId="{364DF3AB-D86F-48BD-B0BD-8AD97D670A8F}" srcOrd="5" destOrd="0" presId="urn:microsoft.com/office/officeart/2005/8/layout/radial5"/>
    <dgm:cxn modelId="{5B6A66D4-CAA9-4DFA-B0CD-6DFD89E33FC4}" type="presParOf" srcId="{364DF3AB-D86F-48BD-B0BD-8AD97D670A8F}" destId="{3D49B7D8-82F0-43AA-A957-72E10E7F95BA}" srcOrd="0" destOrd="0" presId="urn:microsoft.com/office/officeart/2005/8/layout/radial5"/>
    <dgm:cxn modelId="{A52F6925-089B-4D2F-8EFE-636F953C0D22}" type="presParOf" srcId="{A766FB87-C0CD-4B07-937F-06AE0D323824}" destId="{7452ADB7-171B-422C-9F99-F5990CD9DA2C}" srcOrd="6" destOrd="0" presId="urn:microsoft.com/office/officeart/2005/8/layout/radial5"/>
    <dgm:cxn modelId="{8BB36217-7B96-4D87-BD1D-B162884AC1CD}" type="presParOf" srcId="{A766FB87-C0CD-4B07-937F-06AE0D323824}" destId="{C281FBB2-5F50-4C44-A7B2-8261790271F7}" srcOrd="7" destOrd="0" presId="urn:microsoft.com/office/officeart/2005/8/layout/radial5"/>
    <dgm:cxn modelId="{FF32423A-3959-42CA-9D59-CDEACC50C32D}" type="presParOf" srcId="{C281FBB2-5F50-4C44-A7B2-8261790271F7}" destId="{6007230B-D978-4DF0-8F08-7AE69646BB05}" srcOrd="0" destOrd="0" presId="urn:microsoft.com/office/officeart/2005/8/layout/radial5"/>
    <dgm:cxn modelId="{E9173E28-A48E-4FA4-BE53-E4F4840A6D71}" type="presParOf" srcId="{A766FB87-C0CD-4B07-937F-06AE0D323824}" destId="{8E969B05-9072-444C-A615-3B3E2D4D6AEF}" srcOrd="8" destOrd="0" presId="urn:microsoft.com/office/officeart/2005/8/layout/radial5"/>
    <dgm:cxn modelId="{09DB9DBD-B32D-4FD6-9CD6-D8D2D4637618}" type="presParOf" srcId="{A766FB87-C0CD-4B07-937F-06AE0D323824}" destId="{14A8C844-4A07-4690-97A1-7F2BF99DA74E}" srcOrd="9" destOrd="0" presId="urn:microsoft.com/office/officeart/2005/8/layout/radial5"/>
    <dgm:cxn modelId="{7CCBBDAD-A7E6-45D7-8850-B8E90DD5AF1C}" type="presParOf" srcId="{14A8C844-4A07-4690-97A1-7F2BF99DA74E}" destId="{76701BAE-F1F4-4104-8E23-F57B198854EF}" srcOrd="0" destOrd="0" presId="urn:microsoft.com/office/officeart/2005/8/layout/radial5"/>
    <dgm:cxn modelId="{C69620E4-AE0C-47BA-AA63-4CB9DE90525B}" type="presParOf" srcId="{A766FB87-C0CD-4B07-937F-06AE0D323824}" destId="{F514A1DB-308A-4092-833D-3BBADF5701AC}" srcOrd="10" destOrd="0" presId="urn:microsoft.com/office/officeart/2005/8/layout/radial5"/>
    <dgm:cxn modelId="{803912B2-B353-4DD2-A6EB-B310F4821893}" type="presParOf" srcId="{A766FB87-C0CD-4B07-937F-06AE0D323824}" destId="{AF04D955-BF25-4962-B090-4255F6AAE1B9}" srcOrd="11" destOrd="0" presId="urn:microsoft.com/office/officeart/2005/8/layout/radial5"/>
    <dgm:cxn modelId="{78415905-CF4B-4D8D-9D7B-17B70BB2023D}" type="presParOf" srcId="{AF04D955-BF25-4962-B090-4255F6AAE1B9}" destId="{444FD50F-C436-4560-BC1C-CEBD88369339}" srcOrd="0" destOrd="0" presId="urn:microsoft.com/office/officeart/2005/8/layout/radial5"/>
    <dgm:cxn modelId="{D85590A1-8E3A-4CDF-B1E8-40AFF8C03E55}" type="presParOf" srcId="{A766FB87-C0CD-4B07-937F-06AE0D323824}" destId="{B942AC27-216B-40AA-8524-FBC65025815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6BFBFC-895C-47BF-9252-32648DDF8884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4817B476-C24E-4513-9D16-1E84EA68C8E4}">
      <dgm:prSet phldrT="[Текст]"/>
      <dgm:spPr>
        <a:solidFill>
          <a:srgbClr val="008000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 мультфильмов по ПДД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79BCDAF-BE6B-4DB3-8A24-C58D99B65562}" type="parTrans" cxnId="{DA1D3BAE-3B14-4BC7-BF81-1844A20B0BE2}">
      <dgm:prSet/>
      <dgm:spPr/>
      <dgm:t>
        <a:bodyPr/>
        <a:lstStyle/>
        <a:p>
          <a:endParaRPr lang="ru-RU"/>
        </a:p>
      </dgm:t>
    </dgm:pt>
    <dgm:pt modelId="{48EB9BBC-BF37-440E-88ED-582BFDE03A98}" type="sibTrans" cxnId="{DA1D3BAE-3B14-4BC7-BF81-1844A20B0BE2}">
      <dgm:prSet/>
      <dgm:spPr>
        <a:solidFill>
          <a:srgbClr val="008000"/>
        </a:solidFill>
      </dgm:spPr>
      <dgm:t>
        <a:bodyPr/>
        <a:lstStyle/>
        <a:p>
          <a:endParaRPr lang="ru-RU"/>
        </a:p>
      </dgm:t>
    </dgm:pt>
    <dgm:pt modelId="{DF68B681-D62C-4A12-908B-34DBC2BB02A4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К моделированию Д-Т ситуаций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25AC3B90-A625-4540-936B-5C4A4A74E8A1}" type="parTrans" cxnId="{94D8D501-56FA-454E-A742-61DA67E02055}">
      <dgm:prSet/>
      <dgm:spPr/>
      <dgm:t>
        <a:bodyPr/>
        <a:lstStyle/>
        <a:p>
          <a:endParaRPr lang="ru-RU"/>
        </a:p>
      </dgm:t>
    </dgm:pt>
    <dgm:pt modelId="{3BDC8093-E7DE-4A34-8E62-F9982E13124F}" type="sibTrans" cxnId="{94D8D501-56FA-454E-A742-61DA67E02055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4902A843-93EF-402D-AE00-0E5D91358EB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От традиционного изучения ПДД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B7B9983A-3104-4A65-83A1-818F28D6FD91}" type="parTrans" cxnId="{F0033ED0-E285-432D-A56D-2EB118FF751A}">
      <dgm:prSet/>
      <dgm:spPr/>
      <dgm:t>
        <a:bodyPr/>
        <a:lstStyle/>
        <a:p>
          <a:endParaRPr lang="ru-RU"/>
        </a:p>
      </dgm:t>
    </dgm:pt>
    <dgm:pt modelId="{787C6459-D659-455C-8F6E-C09ADF73DFD0}" type="sibTrans" cxnId="{F0033ED0-E285-432D-A56D-2EB118FF751A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D12B9C2C-AD21-4239-9D74-2BCC9B60D3E2}" type="pres">
      <dgm:prSet presAssocID="{A46BFBFC-895C-47BF-9252-32648DDF888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73B558-48D6-4831-994D-5E2DBB0DD31B}" type="pres">
      <dgm:prSet presAssocID="{4817B476-C24E-4513-9D16-1E84EA68C8E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C85EA-B050-4272-8DC3-85072A51B884}" type="pres">
      <dgm:prSet presAssocID="{4817B476-C24E-4513-9D16-1E84EA68C8E4}" presName="gear1srcNode" presStyleLbl="node1" presStyleIdx="0" presStyleCnt="3"/>
      <dgm:spPr/>
      <dgm:t>
        <a:bodyPr/>
        <a:lstStyle/>
        <a:p>
          <a:endParaRPr lang="ru-RU"/>
        </a:p>
      </dgm:t>
    </dgm:pt>
    <dgm:pt modelId="{AC711348-A84C-46AB-81E9-955E88989CE9}" type="pres">
      <dgm:prSet presAssocID="{4817B476-C24E-4513-9D16-1E84EA68C8E4}" presName="gear1dstNode" presStyleLbl="node1" presStyleIdx="0" presStyleCnt="3"/>
      <dgm:spPr/>
      <dgm:t>
        <a:bodyPr/>
        <a:lstStyle/>
        <a:p>
          <a:endParaRPr lang="ru-RU"/>
        </a:p>
      </dgm:t>
    </dgm:pt>
    <dgm:pt modelId="{5E7BE12F-9058-4E2F-AD00-D4DBE8AC74C8}" type="pres">
      <dgm:prSet presAssocID="{DF68B681-D62C-4A12-908B-34DBC2BB02A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28550-B230-4419-8950-49DA78B9A0E4}" type="pres">
      <dgm:prSet presAssocID="{DF68B681-D62C-4A12-908B-34DBC2BB02A4}" presName="gear2srcNode" presStyleLbl="node1" presStyleIdx="1" presStyleCnt="3"/>
      <dgm:spPr/>
      <dgm:t>
        <a:bodyPr/>
        <a:lstStyle/>
        <a:p>
          <a:endParaRPr lang="ru-RU"/>
        </a:p>
      </dgm:t>
    </dgm:pt>
    <dgm:pt modelId="{FAA8EC24-C6ED-4D36-A22B-2268347878F8}" type="pres">
      <dgm:prSet presAssocID="{DF68B681-D62C-4A12-908B-34DBC2BB02A4}" presName="gear2dstNode" presStyleLbl="node1" presStyleIdx="1" presStyleCnt="3"/>
      <dgm:spPr/>
      <dgm:t>
        <a:bodyPr/>
        <a:lstStyle/>
        <a:p>
          <a:endParaRPr lang="ru-RU"/>
        </a:p>
      </dgm:t>
    </dgm:pt>
    <dgm:pt modelId="{049BB68A-A309-43AC-B06F-70110AA89F25}" type="pres">
      <dgm:prSet presAssocID="{4902A843-93EF-402D-AE00-0E5D91358EB5}" presName="gear3" presStyleLbl="node1" presStyleIdx="2" presStyleCnt="3"/>
      <dgm:spPr/>
      <dgm:t>
        <a:bodyPr/>
        <a:lstStyle/>
        <a:p>
          <a:endParaRPr lang="ru-RU"/>
        </a:p>
      </dgm:t>
    </dgm:pt>
    <dgm:pt modelId="{906FCE74-80C7-4803-BE91-49CB22E20D64}" type="pres">
      <dgm:prSet presAssocID="{4902A843-93EF-402D-AE00-0E5D91358EB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1839C-032E-4AB0-96FF-1C4A5F269337}" type="pres">
      <dgm:prSet presAssocID="{4902A843-93EF-402D-AE00-0E5D91358EB5}" presName="gear3srcNode" presStyleLbl="node1" presStyleIdx="2" presStyleCnt="3"/>
      <dgm:spPr/>
      <dgm:t>
        <a:bodyPr/>
        <a:lstStyle/>
        <a:p>
          <a:endParaRPr lang="ru-RU"/>
        </a:p>
      </dgm:t>
    </dgm:pt>
    <dgm:pt modelId="{CC014F42-3D5C-4A36-8ACE-9A8B8EF9B371}" type="pres">
      <dgm:prSet presAssocID="{4902A843-93EF-402D-AE00-0E5D91358EB5}" presName="gear3dstNode" presStyleLbl="node1" presStyleIdx="2" presStyleCnt="3"/>
      <dgm:spPr/>
      <dgm:t>
        <a:bodyPr/>
        <a:lstStyle/>
        <a:p>
          <a:endParaRPr lang="ru-RU"/>
        </a:p>
      </dgm:t>
    </dgm:pt>
    <dgm:pt modelId="{5BCB7FD7-F17F-4154-8E16-CA7FE0BFBB47}" type="pres">
      <dgm:prSet presAssocID="{48EB9BBC-BF37-440E-88ED-582BFDE03A9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1AE8E9A0-5BAF-429A-B038-2552F49EEB6D}" type="pres">
      <dgm:prSet presAssocID="{3BDC8093-E7DE-4A34-8E62-F9982E13124F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8E28EAF5-B3BA-41A6-B34E-781F89CA9120}" type="pres">
      <dgm:prSet presAssocID="{787C6459-D659-455C-8F6E-C09ADF73DFD0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0ADA0E5-FB9D-4EB3-B19C-DAB29BB2B6FE}" type="presOf" srcId="{4902A843-93EF-402D-AE00-0E5D91358EB5}" destId="{CC014F42-3D5C-4A36-8ACE-9A8B8EF9B371}" srcOrd="3" destOrd="0" presId="urn:microsoft.com/office/officeart/2005/8/layout/gear1"/>
    <dgm:cxn modelId="{97370FFF-47FC-449A-8CC9-295E83400CCD}" type="presOf" srcId="{4902A843-93EF-402D-AE00-0E5D91358EB5}" destId="{049BB68A-A309-43AC-B06F-70110AA89F25}" srcOrd="0" destOrd="0" presId="urn:microsoft.com/office/officeart/2005/8/layout/gear1"/>
    <dgm:cxn modelId="{D57F4591-F638-49E3-BC12-5667562A8C89}" type="presOf" srcId="{4902A843-93EF-402D-AE00-0E5D91358EB5}" destId="{B761839C-032E-4AB0-96FF-1C4A5F269337}" srcOrd="2" destOrd="0" presId="urn:microsoft.com/office/officeart/2005/8/layout/gear1"/>
    <dgm:cxn modelId="{DA1D3BAE-3B14-4BC7-BF81-1844A20B0BE2}" srcId="{A46BFBFC-895C-47BF-9252-32648DDF8884}" destId="{4817B476-C24E-4513-9D16-1E84EA68C8E4}" srcOrd="0" destOrd="0" parTransId="{D79BCDAF-BE6B-4DB3-8A24-C58D99B65562}" sibTransId="{48EB9BBC-BF37-440E-88ED-582BFDE03A98}"/>
    <dgm:cxn modelId="{FF4D817B-21E9-4B73-9D67-F3A23F1C4897}" type="presOf" srcId="{48EB9BBC-BF37-440E-88ED-582BFDE03A98}" destId="{5BCB7FD7-F17F-4154-8E16-CA7FE0BFBB47}" srcOrd="0" destOrd="0" presId="urn:microsoft.com/office/officeart/2005/8/layout/gear1"/>
    <dgm:cxn modelId="{F0033ED0-E285-432D-A56D-2EB118FF751A}" srcId="{A46BFBFC-895C-47BF-9252-32648DDF8884}" destId="{4902A843-93EF-402D-AE00-0E5D91358EB5}" srcOrd="2" destOrd="0" parTransId="{B7B9983A-3104-4A65-83A1-818F28D6FD91}" sibTransId="{787C6459-D659-455C-8F6E-C09ADF73DFD0}"/>
    <dgm:cxn modelId="{18678AFD-B2C3-4F35-9572-6CD57E76428C}" type="presOf" srcId="{DF68B681-D62C-4A12-908B-34DBC2BB02A4}" destId="{C9E28550-B230-4419-8950-49DA78B9A0E4}" srcOrd="1" destOrd="0" presId="urn:microsoft.com/office/officeart/2005/8/layout/gear1"/>
    <dgm:cxn modelId="{89F8D074-8A2B-42EB-B9C5-F4C01849D0EF}" type="presOf" srcId="{787C6459-D659-455C-8F6E-C09ADF73DFD0}" destId="{8E28EAF5-B3BA-41A6-B34E-781F89CA9120}" srcOrd="0" destOrd="0" presId="urn:microsoft.com/office/officeart/2005/8/layout/gear1"/>
    <dgm:cxn modelId="{974CBAB9-4FC3-43D9-9A53-C6C4680FE7ED}" type="presOf" srcId="{3BDC8093-E7DE-4A34-8E62-F9982E13124F}" destId="{1AE8E9A0-5BAF-429A-B038-2552F49EEB6D}" srcOrd="0" destOrd="0" presId="urn:microsoft.com/office/officeart/2005/8/layout/gear1"/>
    <dgm:cxn modelId="{ECE072D8-933D-4CF4-B320-E5812BF80B34}" type="presOf" srcId="{DF68B681-D62C-4A12-908B-34DBC2BB02A4}" destId="{FAA8EC24-C6ED-4D36-A22B-2268347878F8}" srcOrd="2" destOrd="0" presId="urn:microsoft.com/office/officeart/2005/8/layout/gear1"/>
    <dgm:cxn modelId="{94D8D501-56FA-454E-A742-61DA67E02055}" srcId="{A46BFBFC-895C-47BF-9252-32648DDF8884}" destId="{DF68B681-D62C-4A12-908B-34DBC2BB02A4}" srcOrd="1" destOrd="0" parTransId="{25AC3B90-A625-4540-936B-5C4A4A74E8A1}" sibTransId="{3BDC8093-E7DE-4A34-8E62-F9982E13124F}"/>
    <dgm:cxn modelId="{6D872FC9-DDDA-4882-B914-680F47AA38A4}" type="presOf" srcId="{DF68B681-D62C-4A12-908B-34DBC2BB02A4}" destId="{5E7BE12F-9058-4E2F-AD00-D4DBE8AC74C8}" srcOrd="0" destOrd="0" presId="urn:microsoft.com/office/officeart/2005/8/layout/gear1"/>
    <dgm:cxn modelId="{0A00174E-92A6-4B00-B3DD-5A3D704F9D82}" type="presOf" srcId="{4817B476-C24E-4513-9D16-1E84EA68C8E4}" destId="{49AC85EA-B050-4272-8DC3-85072A51B884}" srcOrd="1" destOrd="0" presId="urn:microsoft.com/office/officeart/2005/8/layout/gear1"/>
    <dgm:cxn modelId="{8D575934-591F-4615-AA6B-5F015B595602}" type="presOf" srcId="{4817B476-C24E-4513-9D16-1E84EA68C8E4}" destId="{1D73B558-48D6-4831-994D-5E2DBB0DD31B}" srcOrd="0" destOrd="0" presId="urn:microsoft.com/office/officeart/2005/8/layout/gear1"/>
    <dgm:cxn modelId="{719F60F2-9494-4385-93F6-1035FAB2169B}" type="presOf" srcId="{A46BFBFC-895C-47BF-9252-32648DDF8884}" destId="{D12B9C2C-AD21-4239-9D74-2BCC9B60D3E2}" srcOrd="0" destOrd="0" presId="urn:microsoft.com/office/officeart/2005/8/layout/gear1"/>
    <dgm:cxn modelId="{599D8F6E-A621-492A-A67E-09DDAD355440}" type="presOf" srcId="{4902A843-93EF-402D-AE00-0E5D91358EB5}" destId="{906FCE74-80C7-4803-BE91-49CB22E20D64}" srcOrd="1" destOrd="0" presId="urn:microsoft.com/office/officeart/2005/8/layout/gear1"/>
    <dgm:cxn modelId="{5E010DD6-E21D-4760-A9AB-65153E231F44}" type="presOf" srcId="{4817B476-C24E-4513-9D16-1E84EA68C8E4}" destId="{AC711348-A84C-46AB-81E9-955E88989CE9}" srcOrd="2" destOrd="0" presId="urn:microsoft.com/office/officeart/2005/8/layout/gear1"/>
    <dgm:cxn modelId="{5806C72E-F7A7-4437-A969-7E62CD59456A}" type="presParOf" srcId="{D12B9C2C-AD21-4239-9D74-2BCC9B60D3E2}" destId="{1D73B558-48D6-4831-994D-5E2DBB0DD31B}" srcOrd="0" destOrd="0" presId="urn:microsoft.com/office/officeart/2005/8/layout/gear1"/>
    <dgm:cxn modelId="{105BBE31-3696-4244-AC04-666745E3B8FA}" type="presParOf" srcId="{D12B9C2C-AD21-4239-9D74-2BCC9B60D3E2}" destId="{49AC85EA-B050-4272-8DC3-85072A51B884}" srcOrd="1" destOrd="0" presId="urn:microsoft.com/office/officeart/2005/8/layout/gear1"/>
    <dgm:cxn modelId="{B290A5E1-5BC8-4690-965C-D75151786044}" type="presParOf" srcId="{D12B9C2C-AD21-4239-9D74-2BCC9B60D3E2}" destId="{AC711348-A84C-46AB-81E9-955E88989CE9}" srcOrd="2" destOrd="0" presId="urn:microsoft.com/office/officeart/2005/8/layout/gear1"/>
    <dgm:cxn modelId="{698DE2EA-1BD5-4F74-B659-F25CE43E16B4}" type="presParOf" srcId="{D12B9C2C-AD21-4239-9D74-2BCC9B60D3E2}" destId="{5E7BE12F-9058-4E2F-AD00-D4DBE8AC74C8}" srcOrd="3" destOrd="0" presId="urn:microsoft.com/office/officeart/2005/8/layout/gear1"/>
    <dgm:cxn modelId="{176E530C-20A8-4D80-A67B-5BE14EF4C727}" type="presParOf" srcId="{D12B9C2C-AD21-4239-9D74-2BCC9B60D3E2}" destId="{C9E28550-B230-4419-8950-49DA78B9A0E4}" srcOrd="4" destOrd="0" presId="urn:microsoft.com/office/officeart/2005/8/layout/gear1"/>
    <dgm:cxn modelId="{CD5B9A42-0D27-47B3-B3F8-E3EA0A3D1EC0}" type="presParOf" srcId="{D12B9C2C-AD21-4239-9D74-2BCC9B60D3E2}" destId="{FAA8EC24-C6ED-4D36-A22B-2268347878F8}" srcOrd="5" destOrd="0" presId="urn:microsoft.com/office/officeart/2005/8/layout/gear1"/>
    <dgm:cxn modelId="{5C2A5B16-4BDA-46C0-9007-872C692607E1}" type="presParOf" srcId="{D12B9C2C-AD21-4239-9D74-2BCC9B60D3E2}" destId="{049BB68A-A309-43AC-B06F-70110AA89F25}" srcOrd="6" destOrd="0" presId="urn:microsoft.com/office/officeart/2005/8/layout/gear1"/>
    <dgm:cxn modelId="{C7DC7488-88D4-436A-BF93-E613BCBCB262}" type="presParOf" srcId="{D12B9C2C-AD21-4239-9D74-2BCC9B60D3E2}" destId="{906FCE74-80C7-4803-BE91-49CB22E20D64}" srcOrd="7" destOrd="0" presId="urn:microsoft.com/office/officeart/2005/8/layout/gear1"/>
    <dgm:cxn modelId="{798E6906-4763-43F9-AEAA-4D59C370DA93}" type="presParOf" srcId="{D12B9C2C-AD21-4239-9D74-2BCC9B60D3E2}" destId="{B761839C-032E-4AB0-96FF-1C4A5F269337}" srcOrd="8" destOrd="0" presId="urn:microsoft.com/office/officeart/2005/8/layout/gear1"/>
    <dgm:cxn modelId="{DC2CFDEC-C050-4EE2-B6FD-06AFDAC2781F}" type="presParOf" srcId="{D12B9C2C-AD21-4239-9D74-2BCC9B60D3E2}" destId="{CC014F42-3D5C-4A36-8ACE-9A8B8EF9B371}" srcOrd="9" destOrd="0" presId="urn:microsoft.com/office/officeart/2005/8/layout/gear1"/>
    <dgm:cxn modelId="{EC307EBB-1084-4F95-AFD2-EC33D0E54A61}" type="presParOf" srcId="{D12B9C2C-AD21-4239-9D74-2BCC9B60D3E2}" destId="{5BCB7FD7-F17F-4154-8E16-CA7FE0BFBB47}" srcOrd="10" destOrd="0" presId="urn:microsoft.com/office/officeart/2005/8/layout/gear1"/>
    <dgm:cxn modelId="{857AF24D-6B47-419C-8CEF-DDCE670E96E7}" type="presParOf" srcId="{D12B9C2C-AD21-4239-9D74-2BCC9B60D3E2}" destId="{1AE8E9A0-5BAF-429A-B038-2552F49EEB6D}" srcOrd="11" destOrd="0" presId="urn:microsoft.com/office/officeart/2005/8/layout/gear1"/>
    <dgm:cxn modelId="{84C48F92-804E-4883-8437-57978692BF78}" type="presParOf" srcId="{D12B9C2C-AD21-4239-9D74-2BCC9B60D3E2}" destId="{8E28EAF5-B3BA-41A6-B34E-781F89CA912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1A27C-ADA6-4585-82EE-2708FEA29ED8}">
      <dsp:nvSpPr>
        <dsp:cNvPr id="0" name=""/>
        <dsp:cNvSpPr/>
      </dsp:nvSpPr>
      <dsp:spPr>
        <a:xfrm>
          <a:off x="1656184" y="1193"/>
          <a:ext cx="3096343" cy="195265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«Формирование положительного опыта безопасного поведения»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0270" y="1193"/>
        <a:ext cx="1548171" cy="1610940"/>
      </dsp:txXfrm>
    </dsp:sp>
    <dsp:sp modelId="{A16BF178-88B2-4433-BFA1-C6B70DCF3F4A}">
      <dsp:nvSpPr>
        <dsp:cNvPr id="0" name=""/>
        <dsp:cNvSpPr/>
      </dsp:nvSpPr>
      <dsp:spPr>
        <a:xfrm rot="5400000">
          <a:off x="3459736" y="1471944"/>
          <a:ext cx="2430742" cy="1952654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«Овладение основными культурными способами деятельности»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040495" y="1840586"/>
        <a:ext cx="1610940" cy="1215371"/>
      </dsp:txXfrm>
    </dsp:sp>
    <dsp:sp modelId="{84DECF50-4592-4218-B2A3-CECACC3FF363}">
      <dsp:nvSpPr>
        <dsp:cNvPr id="0" name=""/>
        <dsp:cNvSpPr/>
      </dsp:nvSpPr>
      <dsp:spPr>
        <a:xfrm rot="10800000">
          <a:off x="1722984" y="2942696"/>
          <a:ext cx="2962743" cy="1952654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Следование социальным нормам и правилам безопасного поведения» 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463670" y="3284410"/>
        <a:ext cx="1481371" cy="1610940"/>
      </dsp:txXfrm>
    </dsp:sp>
    <dsp:sp modelId="{26A79EEB-9BF4-4E2E-A254-721007CE481C}">
      <dsp:nvSpPr>
        <dsp:cNvPr id="0" name=""/>
        <dsp:cNvSpPr/>
      </dsp:nvSpPr>
      <dsp:spPr>
        <a:xfrm rot="16200000">
          <a:off x="518233" y="1471944"/>
          <a:ext cx="2430742" cy="1952654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«Владение представлениями о правилах дорожного движения»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757278" y="1840585"/>
        <a:ext cx="1610940" cy="1215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9D5F3-8C51-435B-8D50-F8BEC7B3BA46}">
      <dsp:nvSpPr>
        <dsp:cNvPr id="0" name=""/>
        <dsp:cNvSpPr/>
      </dsp:nvSpPr>
      <dsp:spPr>
        <a:xfrm>
          <a:off x="1917864" y="1599816"/>
          <a:ext cx="1015209" cy="1015209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itchFamily="18" charset="0"/>
              <a:cs typeface="Times New Roman" pitchFamily="18" charset="0"/>
            </a:rPr>
            <a:t>Этапы создания мультфильма</a:t>
          </a:r>
          <a:endParaRPr lang="ru-RU" sz="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66538" y="1748490"/>
        <a:ext cx="717861" cy="717861"/>
      </dsp:txXfrm>
    </dsp:sp>
    <dsp:sp modelId="{2693ED6F-5BC5-4D19-B2F8-81053CE54A32}">
      <dsp:nvSpPr>
        <dsp:cNvPr id="0" name=""/>
        <dsp:cNvSpPr/>
      </dsp:nvSpPr>
      <dsp:spPr>
        <a:xfrm rot="16181496">
          <a:off x="2294311" y="1178765"/>
          <a:ext cx="254346" cy="37662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2332668" y="1292240"/>
        <a:ext cx="178042" cy="225972"/>
      </dsp:txXfrm>
    </dsp:sp>
    <dsp:sp modelId="{5183DB03-1174-41BB-B6BB-BB56ED5DABE4}">
      <dsp:nvSpPr>
        <dsp:cNvPr id="0" name=""/>
        <dsp:cNvSpPr/>
      </dsp:nvSpPr>
      <dsp:spPr>
        <a:xfrm>
          <a:off x="1756585" y="12230"/>
          <a:ext cx="1321173" cy="1107707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1. </a:t>
          </a:r>
          <a:r>
            <a:rPr lang="ru-RU" sz="1000" kern="1200" dirty="0" smtClean="0">
              <a:solidFill>
                <a:srgbClr val="002060"/>
              </a:solidFill>
            </a:rPr>
            <a:t>Создание сценария</a:t>
          </a:r>
          <a:endParaRPr lang="ru-RU" sz="1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50066" y="174450"/>
        <a:ext cx="934211" cy="783267"/>
      </dsp:txXfrm>
    </dsp:sp>
    <dsp:sp modelId="{B3C981CB-DC27-4DC0-A03D-BBF962024A13}">
      <dsp:nvSpPr>
        <dsp:cNvPr id="0" name=""/>
        <dsp:cNvSpPr/>
      </dsp:nvSpPr>
      <dsp:spPr>
        <a:xfrm rot="19800000">
          <a:off x="2929757" y="1564115"/>
          <a:ext cx="221164" cy="376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934202" y="1656026"/>
        <a:ext cx="154815" cy="225972"/>
      </dsp:txXfrm>
    </dsp:sp>
    <dsp:sp modelId="{AD4E260A-40D2-4FD4-98D9-9D8BF13298B0}">
      <dsp:nvSpPr>
        <dsp:cNvPr id="0" name=""/>
        <dsp:cNvSpPr/>
      </dsp:nvSpPr>
      <dsp:spPr>
        <a:xfrm>
          <a:off x="3111337" y="778032"/>
          <a:ext cx="1314793" cy="1107707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2. Конструирование декораций</a:t>
          </a:r>
          <a:endParaRPr lang="ru-RU" sz="1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03884" y="940252"/>
        <a:ext cx="929699" cy="783267"/>
      </dsp:txXfrm>
    </dsp:sp>
    <dsp:sp modelId="{364DF3AB-D86F-48BD-B0BD-8AD97D670A8F}">
      <dsp:nvSpPr>
        <dsp:cNvPr id="0" name=""/>
        <dsp:cNvSpPr/>
      </dsp:nvSpPr>
      <dsp:spPr>
        <a:xfrm rot="1800000">
          <a:off x="2929439" y="2273609"/>
          <a:ext cx="220078" cy="376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933862" y="2332427"/>
        <a:ext cx="154055" cy="225972"/>
      </dsp:txXfrm>
    </dsp:sp>
    <dsp:sp modelId="{7452ADB7-171B-422C-9F99-F5990CD9DA2C}">
      <dsp:nvSpPr>
        <dsp:cNvPr id="0" name=""/>
        <dsp:cNvSpPr/>
      </dsp:nvSpPr>
      <dsp:spPr>
        <a:xfrm>
          <a:off x="3108169" y="2329101"/>
          <a:ext cx="1321129" cy="1107707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3. </a:t>
          </a:r>
          <a:r>
            <a:rPr lang="ru-RU" sz="1000" kern="1200" dirty="0" smtClean="0">
              <a:solidFill>
                <a:srgbClr val="002060"/>
              </a:solidFill>
            </a:rPr>
            <a:t>Создание героев мультфильма </a:t>
          </a:r>
          <a:endParaRPr lang="ru-RU" sz="1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01644" y="2491321"/>
        <a:ext cx="934179" cy="783267"/>
      </dsp:txXfrm>
    </dsp:sp>
    <dsp:sp modelId="{C281FBB2-5F50-4C44-A7B2-8261790271F7}">
      <dsp:nvSpPr>
        <dsp:cNvPr id="0" name=""/>
        <dsp:cNvSpPr/>
      </dsp:nvSpPr>
      <dsp:spPr>
        <a:xfrm rot="5400000">
          <a:off x="2295722" y="2664176"/>
          <a:ext cx="259493" cy="376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34646" y="2700576"/>
        <a:ext cx="181645" cy="225972"/>
      </dsp:txXfrm>
    </dsp:sp>
    <dsp:sp modelId="{8E969B05-9072-444C-A615-3B3E2D4D6AEF}">
      <dsp:nvSpPr>
        <dsp:cNvPr id="0" name=""/>
        <dsp:cNvSpPr/>
      </dsp:nvSpPr>
      <dsp:spPr>
        <a:xfrm>
          <a:off x="1761232" y="3104636"/>
          <a:ext cx="1328473" cy="1107707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4. </a:t>
          </a:r>
          <a:r>
            <a:rPr lang="ru-RU" sz="1000" kern="1200" dirty="0" smtClean="0">
              <a:solidFill>
                <a:srgbClr val="002060"/>
              </a:solidFill>
            </a:rPr>
            <a:t>Знакомство с правилами мультипликации</a:t>
          </a:r>
          <a:endParaRPr lang="ru-RU" sz="1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55782" y="3266856"/>
        <a:ext cx="939373" cy="783267"/>
      </dsp:txXfrm>
    </dsp:sp>
    <dsp:sp modelId="{14A8C844-4A07-4690-97A1-7F2BF99DA74E}">
      <dsp:nvSpPr>
        <dsp:cNvPr id="0" name=""/>
        <dsp:cNvSpPr/>
      </dsp:nvSpPr>
      <dsp:spPr>
        <a:xfrm rot="9000000">
          <a:off x="1689683" y="2277764"/>
          <a:ext cx="229159" cy="37662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1753826" y="2335901"/>
        <a:ext cx="160411" cy="225972"/>
      </dsp:txXfrm>
    </dsp:sp>
    <dsp:sp modelId="{F514A1DB-308A-4092-833D-3BBADF5701AC}">
      <dsp:nvSpPr>
        <dsp:cNvPr id="0" name=""/>
        <dsp:cNvSpPr/>
      </dsp:nvSpPr>
      <dsp:spPr>
        <a:xfrm>
          <a:off x="447697" y="2329101"/>
          <a:ext cx="1269011" cy="1107707"/>
        </a:xfrm>
        <a:prstGeom prst="ellipse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</a:rPr>
            <a:t>5. </a:t>
          </a:r>
          <a:r>
            <a:rPr lang="ru-RU" sz="1000" kern="1200" dirty="0" smtClean="0">
              <a:solidFill>
                <a:srgbClr val="002060"/>
              </a:solidFill>
            </a:rPr>
            <a:t>Работа с </a:t>
          </a:r>
          <a:r>
            <a:rPr lang="ru-RU" sz="1000" kern="1200" dirty="0" err="1" smtClean="0">
              <a:solidFill>
                <a:srgbClr val="002060"/>
              </a:solidFill>
            </a:rPr>
            <a:t>мульт-ным</a:t>
          </a:r>
          <a:r>
            <a:rPr lang="ru-RU" sz="1000" kern="1200" dirty="0" smtClean="0">
              <a:solidFill>
                <a:srgbClr val="002060"/>
              </a:solidFill>
            </a:rPr>
            <a:t> оборудованием</a:t>
          </a:r>
          <a:endParaRPr lang="ru-RU" sz="1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3539" y="2491321"/>
        <a:ext cx="897327" cy="783267"/>
      </dsp:txXfrm>
    </dsp:sp>
    <dsp:sp modelId="{AF04D955-BF25-4962-B090-4255F6AAE1B9}">
      <dsp:nvSpPr>
        <dsp:cNvPr id="0" name=""/>
        <dsp:cNvSpPr/>
      </dsp:nvSpPr>
      <dsp:spPr>
        <a:xfrm rot="12600000">
          <a:off x="1698379" y="1563535"/>
          <a:ext cx="222430" cy="376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1760638" y="1655541"/>
        <a:ext cx="155701" cy="225972"/>
      </dsp:txXfrm>
    </dsp:sp>
    <dsp:sp modelId="{B942AC27-216B-40AA-8524-FBC65025815D}">
      <dsp:nvSpPr>
        <dsp:cNvPr id="0" name=""/>
        <dsp:cNvSpPr/>
      </dsp:nvSpPr>
      <dsp:spPr>
        <a:xfrm>
          <a:off x="428484" y="778032"/>
          <a:ext cx="1307438" cy="1107707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000" kern="1200" dirty="0" smtClean="0">
              <a:solidFill>
                <a:srgbClr val="002060"/>
              </a:solidFill>
            </a:rPr>
            <a:t>Ролевое озвучивание</a:t>
          </a:r>
          <a:endParaRPr lang="ru-RU" sz="1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9954" y="940252"/>
        <a:ext cx="924498" cy="783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3B558-48D6-4831-994D-5E2DBB0DD31B}">
      <dsp:nvSpPr>
        <dsp:cNvPr id="0" name=""/>
        <dsp:cNvSpPr/>
      </dsp:nvSpPr>
      <dsp:spPr>
        <a:xfrm>
          <a:off x="2005664" y="1497664"/>
          <a:ext cx="1830479" cy="1830479"/>
        </a:xfrm>
        <a:prstGeom prst="gear9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 мультфильмов по ПДД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3672" y="1926445"/>
        <a:ext cx="1094463" cy="940904"/>
      </dsp:txXfrm>
    </dsp:sp>
    <dsp:sp modelId="{5E7BE12F-9058-4E2F-AD00-D4DBE8AC74C8}">
      <dsp:nvSpPr>
        <dsp:cNvPr id="0" name=""/>
        <dsp:cNvSpPr/>
      </dsp:nvSpPr>
      <dsp:spPr>
        <a:xfrm>
          <a:off x="940658" y="1065006"/>
          <a:ext cx="1331257" cy="1331257"/>
        </a:xfrm>
        <a:prstGeom prst="gear6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К моделированию Д-Т ситуаций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5806" y="1402180"/>
        <a:ext cx="660961" cy="656909"/>
      </dsp:txXfrm>
    </dsp:sp>
    <dsp:sp modelId="{049BB68A-A309-43AC-B06F-70110AA89F25}">
      <dsp:nvSpPr>
        <dsp:cNvPr id="0" name=""/>
        <dsp:cNvSpPr/>
      </dsp:nvSpPr>
      <dsp:spPr>
        <a:xfrm rot="20700000">
          <a:off x="1686298" y="146574"/>
          <a:ext cx="1304360" cy="1304360"/>
        </a:xfrm>
        <a:prstGeom prst="gear6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От традиционного изучения ПДД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1972383" y="432658"/>
        <a:ext cx="732191" cy="732191"/>
      </dsp:txXfrm>
    </dsp:sp>
    <dsp:sp modelId="{5BCB7FD7-F17F-4154-8E16-CA7FE0BFBB47}">
      <dsp:nvSpPr>
        <dsp:cNvPr id="0" name=""/>
        <dsp:cNvSpPr/>
      </dsp:nvSpPr>
      <dsp:spPr>
        <a:xfrm>
          <a:off x="1855638" y="1226684"/>
          <a:ext cx="2343013" cy="2343013"/>
        </a:xfrm>
        <a:prstGeom prst="circularArrow">
          <a:avLst>
            <a:gd name="adj1" fmla="val 4688"/>
            <a:gd name="adj2" fmla="val 299029"/>
            <a:gd name="adj3" fmla="val 2491306"/>
            <a:gd name="adj4" fmla="val 15915907"/>
            <a:gd name="adj5" fmla="val 5469"/>
          </a:avLst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8E9A0-5BAF-429A-B038-2552F49EEB6D}">
      <dsp:nvSpPr>
        <dsp:cNvPr id="0" name=""/>
        <dsp:cNvSpPr/>
      </dsp:nvSpPr>
      <dsp:spPr>
        <a:xfrm>
          <a:off x="704895" y="774166"/>
          <a:ext cx="1702345" cy="170234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8EAF5-B3BA-41A6-B34E-781F89CA9120}">
      <dsp:nvSpPr>
        <dsp:cNvPr id="0" name=""/>
        <dsp:cNvSpPr/>
      </dsp:nvSpPr>
      <dsp:spPr>
        <a:xfrm>
          <a:off x="1384586" y="-135412"/>
          <a:ext cx="1835471" cy="18354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AFC66-0D86-4DF1-94D4-0B568F9735C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922D1-F77B-4E84-880C-89A48606F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291" indent="-2835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294" indent="-226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011" indent="-226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1729" indent="-226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447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164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2881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599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19039E0-845E-40C3-9D90-1DBEA8A0527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3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291" indent="-2835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294" indent="-2268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011" indent="-2268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1729" indent="-2268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447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164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2881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599" indent="-2268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19039E0-845E-40C3-9D90-1DBEA8A0527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3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1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youtu.be/rvixn14Ilh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850" y="2924175"/>
            <a:ext cx="8458200" cy="208915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Презентация проекта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</a:b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«</a:t>
            </a:r>
            <a:r>
              <a:rPr lang="ru-RU" sz="2400" b="1" dirty="0" smtClean="0"/>
              <a:t>Формирование основ безопасного поведения и соблюдения ПДД детьми дошкольного возраста посредством применения технологии Мультистудия</a:t>
            </a: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»</a:t>
            </a:r>
            <a:endParaRPr lang="ru-RU" sz="2700" b="1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5013325"/>
            <a:ext cx="65190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Воспитатель первой квалификационной категории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МБДОУ «Детский сад «Россияночка»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 п. Чернянка Белгородской области»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Малахова Валентина Сергеевна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6357938"/>
            <a:ext cx="67865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Чернянка, 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2022год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9" descr="i?id=35587639-54-7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7544" y="188640"/>
            <a:ext cx="136683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288" y="2205038"/>
            <a:ext cx="8458200" cy="71990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Муниципальное бюджетное дошкольное образовательное учреждение «Детский сад «Россияночка» п. Чернянка Белгородской области»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932040" y="1628800"/>
            <a:ext cx="4078288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 в предметную область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(описание ситуации «Как есть»)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2276872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 по внедрению технологии мультистудия в образовательное пространство ДОУ по изучению ПДД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140968"/>
            <a:ext cx="3456384" cy="93610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детей с технологией создания мультипликационных фильмов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293096"/>
            <a:ext cx="3456384" cy="93610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пробных короткометражных мультипликационных фильмов по готовому сценарию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445224"/>
            <a:ext cx="3456384" cy="93610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мультипликационных фильмов по ПДД с соблюдением всех этапов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996952"/>
            <a:ext cx="2376264" cy="788098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этапа внедрения технологии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841954">
            <a:off x="2503381" y="3524075"/>
            <a:ext cx="288032" cy="720080"/>
          </a:xfrm>
          <a:prstGeom prst="curved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156176" y="3501008"/>
            <a:ext cx="576064" cy="1440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924944"/>
            <a:ext cx="1512168" cy="1233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трелка вправо 13"/>
          <p:cNvSpPr/>
          <p:nvPr/>
        </p:nvSpPr>
        <p:spPr>
          <a:xfrm>
            <a:off x="5580112" y="4653136"/>
            <a:ext cx="576064" cy="1440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716016" y="5733256"/>
            <a:ext cx="576064" cy="1440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149080"/>
            <a:ext cx="198291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301208"/>
            <a:ext cx="201622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D:\Россияночка\фото новое\ПДД\IMG-51936a3008ee192a3e69a7c4437c0c3f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1756443" cy="108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Выгнутая влево стрелка 8"/>
          <p:cNvSpPr/>
          <p:nvPr/>
        </p:nvSpPr>
        <p:spPr>
          <a:xfrm rot="1841954">
            <a:off x="1855310" y="4604198"/>
            <a:ext cx="288032" cy="720080"/>
          </a:xfrm>
          <a:prstGeom prst="curved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3573016"/>
            <a:ext cx="4857784" cy="1323439"/>
          </a:xfrm>
          <a:prstGeom prst="rect">
            <a:avLst/>
          </a:prstGeom>
          <a:noFill/>
          <a:ln w="38100" cap="rnd" cmpd="thickThin">
            <a:solidFill>
              <a:srgbClr val="002060"/>
            </a:solidFill>
            <a:prstDash val="sysDot"/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Создание мультипликационных фильмов в обучении дошкольников правилам дорожного движения и формировании навыков безопасного поведения на дорогах, дает им возможность  адаптироваться в любой ситуации на улицах поселка</a:t>
            </a:r>
            <a:endParaRPr lang="ru-RU" sz="1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728857">
            <a:off x="2674845" y="1996158"/>
            <a:ext cx="3777720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сценария мультфильма по ПДД  должно быть ориентировано  на максимальную самостоятельность и творческую деятельность ребенка.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864989">
            <a:off x="301217" y="5209044"/>
            <a:ext cx="3413888" cy="830997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основе сюжета должно лежать противоречие, которое бросает вызов любознательности.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724560">
            <a:off x="3582846" y="2788350"/>
            <a:ext cx="2985580" cy="532736"/>
          </a:xfrm>
          <a:prstGeom prst="rightArrow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Самостоятельность и уверенность в себе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875440" flipH="1">
            <a:off x="204544" y="4649468"/>
            <a:ext cx="2902355" cy="570296"/>
          </a:xfrm>
          <a:prstGeom prst="rightArrow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Бережливость и ответственность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737421" flipH="1">
            <a:off x="6217879" y="5701485"/>
            <a:ext cx="2577991" cy="676012"/>
          </a:xfrm>
          <a:prstGeom prst="rightArrow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Инициативность и активность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07316">
            <a:off x="269845" y="2437036"/>
            <a:ext cx="2028428" cy="1365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3016">
            <a:off x="6804248" y="2204864"/>
            <a:ext cx="2166544" cy="139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229200"/>
            <a:ext cx="2445753" cy="138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9723238">
            <a:off x="6149685" y="4614742"/>
            <a:ext cx="2927418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Сюжет мультфильма должен быть основан на реальной дорожно-транспортной ситуации.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564904"/>
            <a:ext cx="4320480" cy="189507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Сильные стороны</a:t>
            </a:r>
          </a:p>
          <a:p>
            <a:pPr algn="just"/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Смена процесса обучения на процесс </a:t>
            </a:r>
            <a:r>
              <a:rPr lang="ru-RU" sz="11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самоучения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Изменение роли педагога в совместной деятельности с детьми. Стимулирование положительных  сторон личности дошкольников через создание возможностей и следствий собственного выбора, выстраивание положительной системы ценностей, наращивание способности к осознанному, ответственному выбору и самореализации в деятельности по изучению ПДД. Формирование положительных моделей поведения, расширение зоны ответственности  каждого ребёнка.</a:t>
            </a:r>
            <a:endPara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>
              <a:solidFill>
                <a:srgbClr val="339933"/>
              </a:solidFill>
              <a:latin typeface="Franklin Gothic Boo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581128"/>
            <a:ext cx="4320480" cy="208245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Возможности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Образовательный эффект: овладение детьми приёмами создания мультипликационного фильма.  Формирование положительных качеств личности дошкольников.  Оздоровительный эффект:  появление у детей чувства эмоционального комфорта и психологической защищённости, через моделирование возможных способов реагирования при движении по улицам посёлка. Воспитательный эффект: общее социально-нравственное воспитание детей дошкольного возраста. Создание безопасной и комфортной среды пребывания ребёнка в детском саду. Пополнение и обогащение предметно-развивающей среды. 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564904"/>
            <a:ext cx="4104456" cy="1872208"/>
          </a:xfrm>
          <a:prstGeom prst="rect">
            <a:avLst/>
          </a:prstGeom>
          <a:solidFill>
            <a:schemeClr val="bg1"/>
          </a:solidFill>
          <a:ln w="762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Слабые стороны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ненужных избыточных действий воспитанников и педагогов при организации совместной деятельности. Затруднительно использовать в работе с детьми дошкольного возраста из-за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несформированности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операций мышления: анализ, абстрагирования, конкретизации. Недостаточность инструментов  измерения и методик изучения  результатов практики внедрения технологии мультистудия в  дошкольное образование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4581128"/>
            <a:ext cx="4138364" cy="207483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Риски</a:t>
            </a:r>
          </a:p>
          <a:p>
            <a:pPr algn="just"/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Возможна утрата уникальности субъективного опыта и личного мнения ребёнка.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55776" y="1772816"/>
            <a:ext cx="375476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SWOT -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анализ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485336"/>
              </p:ext>
            </p:extLst>
          </p:nvPr>
        </p:nvGraphicFramePr>
        <p:xfrm>
          <a:off x="100013" y="2466731"/>
          <a:ext cx="8888412" cy="4053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07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 проекта: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Обеспечить положительную динамику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 детей  дошкольного возраста знаний правил  дорожного движения и безопасного поведения на улицах посёлка  с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48% до 80%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94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достижения цели: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технологии мультистудия в образовательный процесс по формированию культуры безопасного поведения дошкольников и изучения правил дорожного движения</a:t>
                      </a:r>
                    </a:p>
                  </a:txBody>
                  <a:tcPr marL="36000" marR="36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проекта: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80% воспитанников знают правила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дорожного движения,  могут ориентироваться в дорожных ситуациях, способны  контролировать своё поведение в качестве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пешехода и пассажира.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Требования к результату: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подобран диагностический материал для проведения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исследования уровня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знаний детей дошкольного возраста правил дорожного движения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разработана система  образовательных мероприятий  по созданию мультипликационных фильмов по ПДД с дошкольниками;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разработана система трансляции полученного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медиапродукта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всем участникам образовательного процесса (детям, родителям, педагогам);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 детей группы, вовлечённых в проект в 2021 до декабря 2022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году – не менее 90 %;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2-х материалов о внедрении проекта в образовательный процесс ДОО размещено в интернет - ресурсах.</a:t>
                      </a:r>
                    </a:p>
                  </a:txBody>
                  <a:tcPr marL="36000" marR="36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2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Пользователи результата :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Педагоги,  воспитанники, родители</a:t>
                      </a:r>
                    </a:p>
                  </a:txBody>
                  <a:tcPr marL="36000" marR="36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835696" y="1772816"/>
            <a:ext cx="5040560" cy="65806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 и результат проекта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058246"/>
              </p:ext>
            </p:extLst>
          </p:nvPr>
        </p:nvGraphicFramePr>
        <p:xfrm>
          <a:off x="395536" y="692696"/>
          <a:ext cx="8464551" cy="3225546"/>
        </p:xfrm>
        <a:graphic>
          <a:graphicData uri="http://schemas.openxmlformats.org/drawingml/2006/table">
            <a:tbl>
              <a:tblPr/>
              <a:tblGrid>
                <a:gridCol w="55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39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22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39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22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39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380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Длительность, дней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работа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06.09.2021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15.10.2021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Проведение анализа образовательной среды группы для разработки и внедрения  технологий проблемных ситуаций при  изучении ПДД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Создание рабочей группы для разработки и внедрения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Разработка методических рекомендаций для педагогов и родителей по использованию материалов проекта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Group 1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721339"/>
              </p:ext>
            </p:extLst>
          </p:nvPr>
        </p:nvGraphicFramePr>
        <p:xfrm>
          <a:off x="395536" y="3933056"/>
          <a:ext cx="8464549" cy="2500763"/>
        </p:xfrm>
        <a:graphic>
          <a:graphicData uri="http://schemas.openxmlformats.org/drawingml/2006/table">
            <a:tbl>
              <a:tblPr/>
              <a:tblGrid>
                <a:gridCol w="555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6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6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3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67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48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3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26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43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26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263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263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263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263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577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1.3.1.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заседания рабочей группы по рассмотрению проекта методических рекомендаций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2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1.3.2.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сферы ответственности между членами рабочей группы за разработку разделов методических рекомендаций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для педагогов по использованию материалов проекта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1.3.3.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Редактирование проекта методических рекомендаций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для педагогов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8640"/>
            <a:ext cx="8686800" cy="66369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блоки работ проекта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772817"/>
            <a:ext cx="914400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 в предметную область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(описание ситуации «Как будет»)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5220072" y="4941168"/>
            <a:ext cx="3312368" cy="1080120"/>
          </a:xfrm>
          <a:prstGeom prst="plaqu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Наглядное моделирование и проигрывание с детьми  дорожно-транспортных ситуаций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>
          <a:xfrm flipH="1">
            <a:off x="5220072" y="2348880"/>
            <a:ext cx="3312368" cy="1080120"/>
          </a:xfrm>
          <a:prstGeom prst="plaqu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Ценность мультипликации заключается в возможности комплексного развивающего взаимодействия ребёнка со взрослым и сверстниками.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5220072" y="3645024"/>
            <a:ext cx="3312368" cy="1080120"/>
          </a:xfrm>
          <a:prstGeom prst="plaqu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Создание психологически комфортных условий для  изучения правил дорожного движения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539552" y="2276872"/>
            <a:ext cx="4320480" cy="208823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Искренний интерес является одним из ведущих мотивов детской деятельности, он вызывает положительное эмоциональное отношение к происходящему, к явлению или действию, что способствует лучшему запоминанию.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User\Downloads\IMG_02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1841">
            <a:off x="490905" y="4369228"/>
            <a:ext cx="2243723" cy="153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:\Россияночка\фото новое\ПДД\Безопасная дорога детям\IMG_39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9751">
            <a:off x="2907937" y="4390617"/>
            <a:ext cx="1440160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897352"/>
              </p:ext>
            </p:extLst>
          </p:nvPr>
        </p:nvGraphicFramePr>
        <p:xfrm>
          <a:off x="251520" y="548680"/>
          <a:ext cx="8587686" cy="3669821"/>
        </p:xfrm>
        <a:graphic>
          <a:graphicData uri="http://schemas.openxmlformats.org/drawingml/2006/table">
            <a:tbl>
              <a:tblPr/>
              <a:tblGrid>
                <a:gridCol w="558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5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5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5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54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54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04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54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549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54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549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549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549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549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390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Длительность, дней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03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04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диагностики уровня </a:t>
                      </a:r>
                      <a:r>
                        <a:rPr lang="ru-RU" sz="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lang="ru-RU" sz="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знаний ПДД у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детей старшего дошкольного возраста по средствам внедрения</a:t>
                      </a:r>
                      <a:r>
                        <a:rPr lang="ru-RU" sz="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технологии мультистудия в образовательную деятельность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18.10.2021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22.12.2022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2.1.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</a:t>
                      </a:r>
                      <a:r>
                        <a:rPr lang="en-US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SWOT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-анализа внедрения 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технологии 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мультистудия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образовательную среду подготовительной к школе группы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2.2.</a:t>
                      </a:r>
                      <a:endParaRPr lang="ru-RU" sz="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диагностического исследования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уровня сформированности  знаний ПДД старших дошкольников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2.3.</a:t>
                      </a:r>
                      <a:endParaRPr lang="ru-RU" sz="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Обработка и анализ результатов диагностического исследования, проводимого в начальной фазе реализации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2.4.</a:t>
                      </a:r>
                      <a:endParaRPr lang="ru-RU" sz="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диагностического исследования в конечной фазе реализации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2.5.</a:t>
                      </a:r>
                      <a:endParaRPr lang="ru-RU" sz="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Обработка и анализ результатов диагностического исследования, проводимого в конечной фазе реализации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Group 1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149638"/>
              </p:ext>
            </p:extLst>
          </p:nvPr>
        </p:nvGraphicFramePr>
        <p:xfrm>
          <a:off x="251520" y="4213750"/>
          <a:ext cx="8587690" cy="2470009"/>
        </p:xfrm>
        <a:graphic>
          <a:graphicData uri="http://schemas.openxmlformats.org/drawingml/2006/table">
            <a:tbl>
              <a:tblPr/>
              <a:tblGrid>
                <a:gridCol w="561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4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8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4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64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4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49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64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17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58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649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649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18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Внедрение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технологии мультистудия в образовательную деятельность</a:t>
                      </a:r>
                      <a:r>
                        <a:rPr lang="ru-RU" sz="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 воспитанию безопасности жизнедеятельности и знанию ПДД с детьми старшего дошкольного возраста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17.11.2021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11.12.2022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3.1.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м</a:t>
                      </a:r>
                      <a:r>
                        <a:rPr lang="ru-RU" sz="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ероприятий  по созданию мультфильмов по ПДД с детьми,  </a:t>
                      </a: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учётом поэтапного  ввода </a:t>
                      </a:r>
                      <a:r>
                        <a:rPr lang="ru-RU" sz="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всех инструментов технологии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j-lt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проведение мероприятий 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использованием технологии мультистудия в соответствии с воспитательной программой ДОО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3.4.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и проведение мероприятий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, развлечений , тематических акций, конкурсов по ПДД и «Зелёный огонёк»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3.5.</a:t>
                      </a:r>
                      <a:endParaRPr lang="ru-RU" sz="9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и проведение мероприятий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 родителями, законными представителями с целью расширения педагогической компетентности родителей в вопросах обучения  детей ПДД.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686800" cy="4335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блоки работ проекта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860692"/>
              </p:ext>
            </p:extLst>
          </p:nvPr>
        </p:nvGraphicFramePr>
        <p:xfrm>
          <a:off x="179512" y="548680"/>
          <a:ext cx="8568955" cy="2859043"/>
        </p:xfrm>
        <a:graphic>
          <a:graphicData uri="http://schemas.openxmlformats.org/drawingml/2006/table">
            <a:tbl>
              <a:tblPr/>
              <a:tblGrid>
                <a:gridCol w="71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327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Длительность, дней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</a:t>
                      </a:r>
                    </a:p>
                  </a:txBody>
                  <a:tcPr marL="91421" marR="914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8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03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04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8" marR="35998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3.5.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мультимедийных</a:t>
                      </a:r>
                      <a:r>
                        <a:rPr lang="ru-RU" sz="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продуктов творческой деятельности детей и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педагогов,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участвующих в реализации</a:t>
                      </a:r>
                      <a:r>
                        <a:rPr lang="ru-RU" sz="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проекта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3.5.1.</a:t>
                      </a:r>
                      <a:endParaRPr lang="ru-RU" sz="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банка   игр и упражнений по технологии мультистудия старших дошкольников для создания мультфильмов по ПДД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3.5.1.1.</a:t>
                      </a:r>
                      <a:endParaRPr lang="ru-RU" sz="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Заседание рабочей группы 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рассмотрению требований к создаваемым материалам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3.5.1.2.</a:t>
                      </a:r>
                      <a:endParaRPr lang="ru-RU" sz="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технической экспертизы материалов (проверка материалов на соответствие требованиям к оформлению)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3.5.1.3.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Размещение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материалов и информации 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сайте 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ДОУ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Group 1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003797"/>
              </p:ext>
            </p:extLst>
          </p:nvPr>
        </p:nvGraphicFramePr>
        <p:xfrm>
          <a:off x="179512" y="3501008"/>
          <a:ext cx="8568952" cy="1157976"/>
        </p:xfrm>
        <a:graphic>
          <a:graphicData uri="http://schemas.openxmlformats.org/drawingml/2006/table">
            <a:tbl>
              <a:tblPr/>
              <a:tblGrid>
                <a:gridCol w="71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595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3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3.6.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Включение детей в  деятельность по созданию мультфильмов по ПДД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3.6.1.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деятельности по съёмке короткометражных мультфильмов по ПДД в </a:t>
                      </a:r>
                      <a:r>
                        <a:rPr lang="en-US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квартале 2021 г.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3.6.2.</a:t>
                      </a:r>
                      <a:endParaRPr lang="ru-RU" sz="8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деятельности по съёмке короткометражных мультфильмов по ПДД в </a:t>
                      </a:r>
                      <a:r>
                        <a:rPr lang="en-US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r>
                        <a:rPr lang="en-US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II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квартале 2022 г.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Group 1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783233"/>
              </p:ext>
            </p:extLst>
          </p:nvPr>
        </p:nvGraphicFramePr>
        <p:xfrm>
          <a:off x="179512" y="4797152"/>
          <a:ext cx="8598632" cy="1152352"/>
        </p:xfrm>
        <a:graphic>
          <a:graphicData uri="http://schemas.openxmlformats.org/drawingml/2006/table">
            <a:tbl>
              <a:tblPr/>
              <a:tblGrid>
                <a:gridCol w="69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570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14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Размещение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сайте ДОУ и</a:t>
                      </a:r>
                      <a:r>
                        <a:rPr lang="ru-RU" sz="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мессенджерах</a:t>
                      </a:r>
                      <a:r>
                        <a:rPr lang="ru-RU" sz="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информации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 реализации проекта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1.12.2022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26.12.2022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4.1</a:t>
                      </a:r>
                      <a:r>
                        <a:rPr lang="ru-RU" sz="800" kern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Размещение </a:t>
                      </a:r>
                      <a:r>
                        <a:rPr lang="ru-RU" sz="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сайте ДОУ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мессенджерах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информации о реализации проекта в </a:t>
                      </a:r>
                      <a:r>
                        <a:rPr lang="en-US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квартале 2021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13.12.2021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17.12.2021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r>
                        <a:rPr lang="ru-RU" sz="800" kern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Размещение </a:t>
                      </a:r>
                      <a:r>
                        <a:rPr lang="ru-RU" sz="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сайте ДОУ и 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мессенджерах</a:t>
                      </a:r>
                      <a:r>
                        <a:rPr lang="ru-RU" sz="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 реализации проекта во </a:t>
                      </a:r>
                      <a:r>
                        <a:rPr lang="en-US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квартале 2022 г.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12.12.2022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16.12.2022</a:t>
                      </a:r>
                      <a:endParaRPr lang="ru-RU" sz="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72833"/>
              </p:ext>
            </p:extLst>
          </p:nvPr>
        </p:nvGraphicFramePr>
        <p:xfrm>
          <a:off x="179512" y="6093296"/>
          <a:ext cx="8569071" cy="288329"/>
        </p:xfrm>
        <a:graphic>
          <a:graphicData uri="http://schemas.openxmlformats.org/drawingml/2006/table">
            <a:tbl>
              <a:tblPr/>
              <a:tblGrid>
                <a:gridCol w="2933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5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5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9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52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52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9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52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52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523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523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523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88329">
                <a:tc>
                  <a:txBody>
                    <a:bodyPr/>
                    <a:lstStyle/>
                    <a:p>
                      <a:pPr marL="2698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т о г о: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338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23528" y="116632"/>
            <a:ext cx="8686800" cy="4335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блоки работ проекта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283968" y="2564904"/>
            <a:ext cx="0" cy="40324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99592" y="1916832"/>
            <a:ext cx="1728192" cy="43204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1988840"/>
            <a:ext cx="1728192" cy="432048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2022-09-07_10-05-18.png"/>
          <p:cNvPicPr>
            <a:picLocks noChangeAspect="1" noChangeArrowheads="1"/>
          </p:cNvPicPr>
          <p:nvPr/>
        </p:nvPicPr>
        <p:blipFill>
          <a:blip r:embed="rId2" cstate="print"/>
          <a:srcRect t="9581"/>
          <a:stretch>
            <a:fillRect/>
          </a:stretch>
        </p:blipFill>
        <p:spPr bwMode="auto">
          <a:xfrm>
            <a:off x="4427984" y="2564904"/>
            <a:ext cx="219296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33056"/>
            <a:ext cx="215403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564904"/>
            <a:ext cx="2160240" cy="1262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933056"/>
            <a:ext cx="2160240" cy="126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301208"/>
            <a:ext cx="2177485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301208"/>
            <a:ext cx="208823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трелка вправо 13"/>
          <p:cNvSpPr/>
          <p:nvPr/>
        </p:nvSpPr>
        <p:spPr>
          <a:xfrm>
            <a:off x="6516216" y="3284984"/>
            <a:ext cx="360040" cy="14401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6588224" y="5949280"/>
            <a:ext cx="360040" cy="14401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516216" y="4581128"/>
            <a:ext cx="360040" cy="14401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D:\Россияночка\фото новое\ПДД\Безопасная дорога детям\IMG_394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933056"/>
            <a:ext cx="187220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D:\Россияночка\фото новое\ПДД\IMG-20211118-WA000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492896"/>
            <a:ext cx="1872207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3" name="Picture 1" descr="D:\Фото\125NIKON\DSCN229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301208"/>
            <a:ext cx="187220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D:\документы 2018-2019 год\фотографии\для Ашота\13 Театральная студия Светофорик 1.JPG"/>
          <p:cNvPicPr>
            <a:picLocks noChangeAspect="1" noChangeArrowheads="1"/>
          </p:cNvPicPr>
          <p:nvPr/>
        </p:nvPicPr>
        <p:blipFill>
          <a:blip r:embed="rId11" cstate="print"/>
          <a:srcRect l="25271"/>
          <a:stretch>
            <a:fillRect/>
          </a:stretch>
        </p:blipFill>
        <p:spPr bwMode="auto">
          <a:xfrm>
            <a:off x="2339752" y="2492896"/>
            <a:ext cx="1703512" cy="128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D:\документы 2018-2019 год\фотографии\для Ашота\11 игровые ситуации 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760" y="3933056"/>
            <a:ext cx="1656183" cy="124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9752" y="5301208"/>
            <a:ext cx="17124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979712" y="1700808"/>
            <a:ext cx="4968552" cy="7199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 в предметную область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(описание ситуации «Как будет»)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5980">
            <a:off x="2653284" y="2464592"/>
            <a:ext cx="2189846" cy="127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2142">
            <a:off x="348326" y="2100276"/>
            <a:ext cx="2384076" cy="1392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48064" y="2348880"/>
            <a:ext cx="3672408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Совместный выбор темы и составление сценария: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основа всей деятельности. Чтобы увлечь детей, необходимо знать, их интересы, переживания, трудности, которые они испытывают при движении по улицам посёлка.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3789040"/>
            <a:ext cx="3672408" cy="1600438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Распределение ролей: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любом детском коллективе есть активные и пассивные дети, в связи с этим вся деятельность выстраивалась с учётом возможностей и особенностей детей, поэтому распределение ролей и обязанностей шло с опорой на имеющиеся умения и способности.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5445224"/>
            <a:ext cx="3672408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Техника безопасности: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Очень важно учить детей не только выставлять кадр и работать с аппаратурой, но и соблюдать правила техники безопасности и уважительного отношения к товарищам по совместной деятельности.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2492896"/>
          <a:ext cx="4344144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3923928" y="1628800"/>
            <a:ext cx="4968552" cy="7199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 в предметную область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(описание ситуации «Как будет»)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877272"/>
            <a:ext cx="4824536" cy="79208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Проект Мультистудия по безопасности дорожного движения: </a:t>
            </a:r>
            <a:r>
              <a:rPr lang="ru-RU" sz="1600" dirty="0" smtClean="0">
                <a:hlinkClick r:id="rId9"/>
              </a:rPr>
              <a:t>https://youtu.be/rvixn14Ilhc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6"/>
          <p:cNvSpPr txBox="1">
            <a:spLocks/>
          </p:cNvSpPr>
          <p:nvPr/>
        </p:nvSpPr>
        <p:spPr>
          <a:xfrm>
            <a:off x="251520" y="2132856"/>
            <a:ext cx="5112568" cy="446449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соответствии 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Федеральным государственным образовательным стандартом дошкольного образования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задачи психолого-педагогической работы по формированию физических, интеллектуальных и личностных качеств детей должны решаться интегративно в ходе освоения всех образовательных областей (линий развития) наряду с задачами, отражающими специфику каждой образовательной области, с обязательным психологическим сопровождением.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Деятельность воспитателя направлена на достижение целей: формирования основ безопасности собственной жизнедеятельности и формирования предпосылок экологического сознания (безопасности окружающего мира). Вся повседневная деятельность человека направлена на удовлетворение физиологических, социальных и духовных потребностей, включая и обеспечение безопасности.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Рисунок 18" descr="https://admtyumen.ru/images/thumbnails/1000_1000/t_-79161309_bod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924944"/>
            <a:ext cx="3153534" cy="216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76872"/>
            <a:ext cx="7632848" cy="792088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3340" tIns="53340" rIns="53340" bIns="53340" spcCol="1270" anchor="ctr"/>
          <a:lstStyle/>
          <a:p>
            <a:pPr algn="ctr" defTabSz="622300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технологии мультистудия по изучению ПДД в образовательную среду ДОУ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22300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2021- 2022 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год)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700808"/>
            <a:ext cx="8964488" cy="5056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 в предметную область (описание ситуации «Как будет»)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3789040"/>
          <a:ext cx="792961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2195736" y="3933056"/>
            <a:ext cx="288032" cy="2232248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3284984"/>
            <a:ext cx="648072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36%</a:t>
            </a:r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3635896" y="3933056"/>
            <a:ext cx="288032" cy="2232248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3284984"/>
            <a:ext cx="648072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6%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 flipV="1">
            <a:off x="4139952" y="3933056"/>
            <a:ext cx="288032" cy="223224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6381328"/>
            <a:ext cx="648072" cy="360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42%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Малахова_Стань заметней_Страница_091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5122">
            <a:off x="329055" y="1676652"/>
            <a:ext cx="201622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Users\User\Downloads\Коркин_Стань заметней_Страница_092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1252">
            <a:off x="311207" y="3966985"/>
            <a:ext cx="201622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ownloads\16624464772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1296">
            <a:off x="6904457" y="1912999"/>
            <a:ext cx="1969917" cy="281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132856"/>
            <a:ext cx="2476206" cy="345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ownloads\16624464772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93046">
            <a:off x="6063674" y="3799711"/>
            <a:ext cx="1982133" cy="2858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User\Downloads\Землякова_Стань заметней_Страница_053 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50449">
            <a:off x="2098761" y="4029061"/>
            <a:ext cx="201622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83768" y="162880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0101" y="2341476"/>
            <a:ext cx="51751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успешнее усваивают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 правилам дорожного движения при создании короткометражных мультипликационных фильмов.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применяют полученные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 жизни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умеют ориентироваться в дорожных ситуациях, с интересом воспринимают информацию о безопасности, осознанно относятся к правилам и нормам поведения на дороге, способны контролировать свои поведенческие реакции, умеют находить выход из проблемной ситуации .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положительная динамика в общей сложности наблюдается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</a:p>
        </p:txBody>
      </p:sp>
      <p:pic>
        <p:nvPicPr>
          <p:cNvPr id="3" name="Рисунок 2" descr="C:\Users\User\Downloads\IMG202111180832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38437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:\Россияночка\фото новое\ПДД\IMG20211118085431.jpg"/>
          <p:cNvPicPr/>
          <p:nvPr/>
        </p:nvPicPr>
        <p:blipFill>
          <a:blip r:embed="rId3" cstate="print"/>
          <a:srcRect l="1786" r="14286"/>
          <a:stretch>
            <a:fillRect/>
          </a:stretch>
        </p:blipFill>
        <p:spPr bwMode="auto">
          <a:xfrm>
            <a:off x="251520" y="4221088"/>
            <a:ext cx="338437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19168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4392">
            <a:off x="319370" y="2460024"/>
            <a:ext cx="295232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1571">
            <a:off x="347034" y="4445418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36912"/>
            <a:ext cx="295232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2260">
            <a:off x="6053047" y="2660089"/>
            <a:ext cx="295232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7804">
            <a:off x="6067919" y="4504002"/>
            <a:ext cx="295232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581128"/>
            <a:ext cx="295232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1520" y="184482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об акциях и мероприятиях по изучению правил дорожного движения и реализации проекта на сайте детского сада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850" y="2924175"/>
            <a:ext cx="8458200" cy="208915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Презентация проекта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</a:b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«</a:t>
            </a:r>
            <a:r>
              <a:rPr lang="ru-RU" sz="2400" b="1" dirty="0" smtClean="0"/>
              <a:t>Формирование основ безопасного поведения и соблюдения ПДД детьми дошкольного возраста посредством применения технологии Мультистудия</a:t>
            </a: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»</a:t>
            </a:r>
            <a:endParaRPr lang="ru-RU" sz="2700" b="1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5013325"/>
            <a:ext cx="65190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Воспитатель первой квалификационной категории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МБДОУ «Детский сад «Россияночка»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 п. Чернянка Белгородской области»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Малахова Валентина Сергеевна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6357938"/>
            <a:ext cx="67865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Чернянка, 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2022год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9" descr="i?id=35587639-54-7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7544" y="188640"/>
            <a:ext cx="1366837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288" y="2205038"/>
            <a:ext cx="8458200" cy="71990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</a:rPr>
              <a:t>Муниципальное бюджетное дошкольное образовательное учреждение «Детский сад «Россияночка» п. Чернянка Белгородской области»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:\Россияночка\фото новое\ПДД\Безопасная дорога детям\20201023_0743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01008"/>
            <a:ext cx="1793421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-540568" y="1844824"/>
          <a:ext cx="640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707904" y="1916832"/>
            <a:ext cx="5184576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 в предметную область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(описание ситуации «Как есть»)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5076056" y="2348880"/>
            <a:ext cx="388843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ln>
                  <a:solidFill>
                    <a:srgbClr val="008000"/>
                  </a:solidFill>
                </a:ln>
                <a:solidFill>
                  <a:srgbClr val="00297A"/>
                </a:solidFill>
                <a:latin typeface="+mn-lt"/>
              </a:rPr>
              <a:t>Стратегические задачи</a:t>
            </a:r>
            <a:endParaRPr lang="ru-RU" altLang="ru-RU" sz="2400" b="1" dirty="0">
              <a:ln>
                <a:solidFill>
                  <a:srgbClr val="008000"/>
                </a:solidFill>
              </a:ln>
              <a:solidFill>
                <a:srgbClr val="00297A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365104"/>
            <a:ext cx="3384376" cy="7386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развивающего вариативного дошкольного образования и обеспечение его открытости.</a:t>
            </a:r>
            <a:endParaRPr lang="ru-RU" altLang="ru-RU" sz="1400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3789040"/>
            <a:ext cx="3384376" cy="5232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преемственности дошкольного и начального образования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2780928"/>
            <a:ext cx="3384376" cy="95410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Обновление содержания образования детей дошкольного возраста по формированию привычки безопасного поведения на улице и дороге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5157192"/>
            <a:ext cx="3384376" cy="73866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Единое образовательное пространство для всех участников образовательных отношений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700808"/>
            <a:ext cx="4078288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 в предметную область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(описание ситуации «Как есть»)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420888"/>
            <a:ext cx="66247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Безопасность жизнедеятельности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наука о безопасном взаимодействии человека с окружающей средой.</a:t>
            </a:r>
          </a:p>
          <a:p>
            <a:pPr algn="just"/>
            <a:r>
              <a:rPr lang="ru-RU" sz="1400" b="1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Безопасность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состояние деятельности, при котором с определённой вероятностью исключено проявление опасностей или отсутствие чрезмерной опасности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57301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8000"/>
                </a:solidFill>
              </a:rPr>
              <a:t>Поэтому необходимо заложение таких индивидуально-психологических особенностей личности детей, как: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149080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ответственности;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внимательности;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самостоятельности;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рационального поведения на улице.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373216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1600" b="1" dirty="0" err="1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мультистудии</a:t>
            </a:r>
            <a:r>
              <a:rPr lang="ru-RU" sz="1600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инновационная современная технология с использованием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технических средств, в основе которой лежит совместная деятельность ребенка и взрослого по созданию совершенно нового продукта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«мультфильма»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ownloads\DSCN11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988840"/>
            <a:ext cx="1800200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User\Downloads\htmlimage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717032"/>
            <a:ext cx="23397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700808"/>
            <a:ext cx="4752528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 в предметную область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(описание ситуации «Как есть»)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20888"/>
            <a:ext cx="522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Формирование навыков безопасного поведения зависит от многих факторов: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140968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нравственного сознания о важности человеческой жизни;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субъективного опыта взаимодействия ребёнка с окружающим миром;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системой ценностей о безопасном поведение.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941168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Возникает необходимость в организации такой системы работы, при которой происходила бы интеграция применяемых инновационных технологий и приемов воспитания культуры безопасного поведения на улицах у детей дошкольного возраста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Россияночка\фото новое\ПДД\IMG202111180854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3044027" cy="1440160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Россияночка\фото новое\ПДД\IMG20211118085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01008"/>
            <a:ext cx="3096344" cy="1440160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:\Россияночка\фото новое\ПДД\IMG202111180831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085184"/>
            <a:ext cx="3096344" cy="1512168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844824"/>
            <a:ext cx="4078288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 в предметную область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(описание ситуации «Как есть»)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492896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УМВД России по Белгородской области за семь месяцев 2022 года было зафиксировано 60 случаев ДТП с участием несовершеннолетних детей. В 30 случаях из них, дети являлись пешеходами. 63 ребёнка признаны пострадавшими. Данная статистика указывает, что дети не способны разрешить конфликт между знаниями правил дорожного движения и их применением в повседневной жизни. В связи с этим дети испытывают трудности в формировании навыка безопасного поведения на дороге в повседневной жизни и часто становятся участниками ДТП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9330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Факторы, мешающие развитию культуры безопасного поведения у дошкольников: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653136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ценностных и нравственных ориентиров;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несамостоятельность детей, зависимость от действий взрослых;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у детей необходимых знаний по ПДД;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неадекватная самооценка себя и своих возможностей в опасной ситуации;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неправильные родительские установки;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негативный пример поведения взрослых;</a:t>
            </a:r>
          </a:p>
        </p:txBody>
      </p:sp>
      <p:pic>
        <p:nvPicPr>
          <p:cNvPr id="6" name="Рисунок 5" descr="https://kolosinform.ru/wp-content/uploads/2020/03/velas-1024x7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7160">
            <a:off x="6637972" y="3890813"/>
            <a:ext cx="1844296" cy="1382543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http://itd3.mycdn.me/image?id=896296697564&amp;t=20&amp;plc=MOBILE&amp;tkn=*8L0ls-J3wmhJ-Duaxvbo7RutP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7279">
            <a:off x="6300192" y="5301208"/>
            <a:ext cx="1933689" cy="1291644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Садик\КОЛЛЕКЦИЯ\для работы\для презинтаций\комп человечки\3d-chelovechek-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1793421" cy="238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44008" y="1772816"/>
            <a:ext cx="4078288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 в предметную область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(описание ситуации «Как есть»)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04864"/>
            <a:ext cx="392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Диагностика  уровня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сформированности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культуры безопасного поведения дошкольников  на начальном этапе: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2492896"/>
            <a:ext cx="45005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Методика А.И.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Замалеевой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Результаты диагностики  показали, что из общего количества детей, принявших участие в исследовании: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- 48%  имеют низкий уровень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знаний, умений и навыков по  правилам дорожного движения и безопасному поведению на дороге и улицах;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- 36% группы справились с понятиями «Транспорт», «Цвета светофора», а также с понятиями тротуар, дорога, проезжая часть.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- 16%  имеют достаточные представления о правилах дорожного движения, умеют правильно рассуждать, хорошо развито логическое мышление.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3284984"/>
          <a:ext cx="3929090" cy="299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772816"/>
            <a:ext cx="4078288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 в предметную область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(описание ситуации «Как есть»)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492896"/>
            <a:ext cx="4750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ФГОС обращает внимание педагогов на необходимость создания условий, открывающих возможности для формирования инициативности и творческих способностей детей.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573016"/>
            <a:ext cx="4608512" cy="2339102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1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мультистудии</a:t>
            </a:r>
            <a:r>
              <a:rPr lang="ru-RU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предполагает использование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мультимедийного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оборудования, что позволяет сочетать вербальную и наглядно-чувствительную информацию, а это способствует усилению мотивации детей. Применение технологии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мультистудии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позволяет моделировать различные ситуации социальной среды, взаимоотношений людей, жизненных ситуаций.</a:t>
            </a:r>
          </a:p>
          <a:p>
            <a:endParaRPr lang="ru-RU" dirty="0"/>
          </a:p>
        </p:txBody>
      </p:sp>
      <p:pic>
        <p:nvPicPr>
          <p:cNvPr id="5" name="Рисунок 4" descr="C:\Users\Леночка\Desktop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965">
            <a:off x="5670087" y="2068531"/>
            <a:ext cx="2752793" cy="175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Леночка\Desktop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2595">
            <a:off x="5476425" y="4054180"/>
            <a:ext cx="2866027" cy="17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16016" y="1844824"/>
            <a:ext cx="4176464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Введение в предметную область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(описание ситуации «Как есть»)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2348880"/>
          <a:ext cx="485778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32" y="2564904"/>
            <a:ext cx="42862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Этапы создания мультипликационного фильма по ПДД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сценария мультфильма с частичным моделированием жизненных ситуаций на дороге, отражающих нежелательные и положительные модели поведения свойственные детям;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конструирование декораций, наполняемость пространства кадра необходимой атрибутикой;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героев детьми по средствам рисования персонажа будущего мультфильма;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обучение перестановке героев в декорациях и знакомство с правилами мультипликации;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обучение работе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мультимедийным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оборудованием: фотокамера, штатив, подсветка, и д.р.;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обучение ролевому озвучиванию героев мультфильма для создания и усиления эмоционального эффекта при просмотре.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2167</Words>
  <Application>Microsoft Office PowerPoint</Application>
  <PresentationFormat>Экран (4:3)</PresentationFormat>
  <Paragraphs>290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Тема Office</vt:lpstr>
      <vt:lpstr>Презентация проекта «Формирование основ безопасного поведения и соблюдения ПДД детьми дошкольного возраста посредством применения технологии Мультистудия»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проекта «Формирование основ безопасного поведения и соблюдения ПДД детьми дошкольного возраста посредством применения технологии Мультистудия»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«Формирование основ безопасного поведения дошкольников посредством применения технологии мультистудия»</dc:title>
  <dc:creator>Леночка</dc:creator>
  <cp:lastModifiedBy>Абрамова Марина Вячеславовна</cp:lastModifiedBy>
  <cp:revision>62</cp:revision>
  <dcterms:created xsi:type="dcterms:W3CDTF">2002-01-08T22:12:32Z</dcterms:created>
  <dcterms:modified xsi:type="dcterms:W3CDTF">2022-12-14T11:36:25Z</dcterms:modified>
</cp:coreProperties>
</file>