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3" r:id="rId19"/>
    <p:sldId id="276" r:id="rId20"/>
    <p:sldId id="278" r:id="rId21"/>
    <p:sldId id="280" r:id="rId22"/>
    <p:sldId id="277" r:id="rId23"/>
    <p:sldId id="279" r:id="rId24"/>
    <p:sldId id="275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87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20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9144000" cy="5143500" type="screen16x9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10" y="-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914400" y="-247650"/>
            <a:ext cx="11469850" cy="563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352550"/>
            <a:ext cx="9806211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КОНКУРС</a:t>
            </a: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«НАВИГАТОРЫ БЕЗОПАСНОСТИ ДОРОЖНОГО ДВИЖЕНИЯ»</a:t>
            </a:r>
          </a:p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ФОРМАТЕ ИГРЫ </a:t>
            </a:r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«ГДЕ ЛОГИКА?»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133350"/>
            <a:ext cx="7110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МБУ ДО «Центр дополнительного образования «Одаренность»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209550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ШИПЫ</a:t>
            </a:r>
            <a:endParaRPr lang="ru-RU" sz="4800" dirty="0"/>
          </a:p>
        </p:txBody>
      </p:sp>
      <p:pic>
        <p:nvPicPr>
          <p:cNvPr id="3" name="Рисунок 2" descr="светофо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200150"/>
            <a:ext cx="5562601" cy="3708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РАУНД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«НАЙДИ ОБЩЕЕ»</a:t>
            </a:r>
            <a:endParaRPr lang="ru-RU" sz="2400" dirty="0"/>
          </a:p>
        </p:txBody>
      </p:sp>
      <p:pic>
        <p:nvPicPr>
          <p:cNvPr id="4" name="Picture 2" descr="https://ae04.alicdn.com/kf/HTB1t4qidrsTMeJjSszgq6ycpFXa1/-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81000" y="819150"/>
            <a:ext cx="3529495" cy="2647121"/>
          </a:xfrm>
          <a:prstGeom prst="rect">
            <a:avLst/>
          </a:prstGeom>
          <a:noFill/>
        </p:spPr>
      </p:pic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img.youscreen.ru/wall/14977067259482/14977067259482_1920x120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41315" y="818845"/>
            <a:ext cx="3642969" cy="2276855"/>
          </a:xfrm>
          <a:prstGeom prst="rect">
            <a:avLst/>
          </a:prstGeom>
          <a:noFill/>
        </p:spPr>
      </p:pic>
      <p:pic>
        <p:nvPicPr>
          <p:cNvPr id="10" name="Рисунок 9" descr="дорог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9550" y="2597150"/>
            <a:ext cx="3111500" cy="248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209550"/>
            <a:ext cx="792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Ж/Д ПЕРЕЕЗД СО ШЛАГБАУМОМ</a:t>
            </a:r>
            <a:endParaRPr lang="ru-RU" sz="4000" dirty="0"/>
          </a:p>
        </p:txBody>
      </p:sp>
      <p:pic>
        <p:nvPicPr>
          <p:cNvPr id="3" name="Рисунок 2" descr="светофо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99" y="1047750"/>
            <a:ext cx="7025923" cy="3952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РАУНД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«НАЙДИ ОБЩЕЕ»</a:t>
            </a:r>
            <a:endParaRPr lang="ru-RU" sz="2400" dirty="0"/>
          </a:p>
        </p:txBody>
      </p:sp>
      <p:pic>
        <p:nvPicPr>
          <p:cNvPr id="4" name="Picture 2" descr="https://ae04.alicdn.com/kf/HTB1t4qidrsTMeJjSszgq6ycpFXa1/-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81000" y="895350"/>
            <a:ext cx="3982483" cy="2239938"/>
          </a:xfrm>
          <a:prstGeom prst="rect">
            <a:avLst/>
          </a:prstGeom>
          <a:noFill/>
        </p:spPr>
      </p:pic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img.youscreen.ru/wall/14977067259482/14977067259482_1920x120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81600" y="819150"/>
            <a:ext cx="3416806" cy="2276855"/>
          </a:xfrm>
          <a:prstGeom prst="rect">
            <a:avLst/>
          </a:prstGeom>
          <a:noFill/>
        </p:spPr>
      </p:pic>
      <p:pic>
        <p:nvPicPr>
          <p:cNvPr id="10" name="Рисунок 9" descr="дорог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7000" y="2419350"/>
            <a:ext cx="3967083" cy="2643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209550"/>
            <a:ext cx="7924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ПЕРЕКРЕСТОК</a:t>
            </a:r>
            <a:endParaRPr lang="ru-RU" sz="4400" dirty="0"/>
          </a:p>
        </p:txBody>
      </p:sp>
      <p:pic>
        <p:nvPicPr>
          <p:cNvPr id="3" name="Рисунок 2" descr="светофо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938826"/>
            <a:ext cx="6310955" cy="4204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1504950"/>
            <a:ext cx="792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 РАУНД </a:t>
            </a:r>
          </a:p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«ДВА В ОДНОМ»</a:t>
            </a: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 РАУНД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«ДВА В ОДНОМ»</a:t>
            </a:r>
            <a:endParaRPr lang="ru-RU" sz="2400" dirty="0"/>
          </a:p>
        </p:txBody>
      </p:sp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Users\user\Downloads\Знак 1 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38150"/>
            <a:ext cx="50292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 РАУНД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«ДВА В ОДНОМ»</a:t>
            </a:r>
            <a:endParaRPr lang="ru-RU" sz="2400" dirty="0"/>
          </a:p>
        </p:txBody>
      </p:sp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автобус остановка.gif"/>
          <p:cNvPicPr>
            <a:picLocks noChangeAspect="1"/>
          </p:cNvPicPr>
          <p:nvPr/>
        </p:nvPicPr>
        <p:blipFill>
          <a:blip r:embed="rId2" cstate="print"/>
          <a:srcRect l="17062" t="3791" r="18483" b="3318"/>
          <a:stretch>
            <a:fillRect/>
          </a:stretch>
        </p:blipFill>
        <p:spPr>
          <a:xfrm>
            <a:off x="914400" y="1047750"/>
            <a:ext cx="2590800" cy="3733800"/>
          </a:xfrm>
          <a:prstGeom prst="rect">
            <a:avLst/>
          </a:prstGeom>
        </p:spPr>
      </p:pic>
      <p:pic>
        <p:nvPicPr>
          <p:cNvPr id="9" name="Рисунок 8" descr="жилая зона.jpg"/>
          <p:cNvPicPr>
            <a:picLocks noChangeAspect="1"/>
          </p:cNvPicPr>
          <p:nvPr/>
        </p:nvPicPr>
        <p:blipFill>
          <a:blip r:embed="rId3" cstate="print">
            <a:lum bright="6000"/>
          </a:blip>
          <a:srcRect l="26849" r="27654"/>
          <a:stretch>
            <a:fillRect/>
          </a:stretch>
        </p:blipFill>
        <p:spPr>
          <a:xfrm>
            <a:off x="4953000" y="1047750"/>
            <a:ext cx="2548186" cy="3733800"/>
          </a:xfrm>
          <a:prstGeom prst="rect">
            <a:avLst/>
          </a:prstGeom>
          <a:effectLst>
            <a:outerShdw dist="50800" sx="1000" sy="1000" algn="ctr" rotWithShape="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 РАУНД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«ДВА В ОДНОМ»</a:t>
            </a:r>
            <a:endParaRPr lang="ru-RU" sz="2400" dirty="0"/>
          </a:p>
        </p:txBody>
      </p:sp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Знак 2.pn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1905000" y="361950"/>
            <a:ext cx="51816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вуковой сигнал.jpg"/>
          <p:cNvPicPr>
            <a:picLocks noChangeAspect="1"/>
          </p:cNvPicPr>
          <p:nvPr/>
        </p:nvPicPr>
        <p:blipFill>
          <a:blip r:embed="rId2" cstate="print"/>
          <a:srcRect l="7687" t="7687" r="7687" b="7687"/>
          <a:stretch>
            <a:fillRect/>
          </a:stretch>
        </p:blipFill>
        <p:spPr>
          <a:xfrm>
            <a:off x="457200" y="819150"/>
            <a:ext cx="3657600" cy="3657600"/>
          </a:xfrm>
          <a:prstGeom prst="rect">
            <a:avLst/>
          </a:prstGeom>
        </p:spPr>
      </p:pic>
      <p:pic>
        <p:nvPicPr>
          <p:cNvPr id="5" name="Рисунок 4" descr="обгон запрещен.jpg"/>
          <p:cNvPicPr>
            <a:picLocks noChangeAspect="1"/>
          </p:cNvPicPr>
          <p:nvPr/>
        </p:nvPicPr>
        <p:blipFill>
          <a:blip r:embed="rId3" cstate="print"/>
          <a:srcRect l="11852" t="11481" r="12593" b="11482"/>
          <a:stretch>
            <a:fillRect/>
          </a:stretch>
        </p:blipFill>
        <p:spPr>
          <a:xfrm>
            <a:off x="4953000" y="819150"/>
            <a:ext cx="3660531" cy="3732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1504950"/>
            <a:ext cx="792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РАУНД </a:t>
            </a:r>
          </a:p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«НАЙДИ ОБЩЕЕ»</a:t>
            </a: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 РАУНД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«ДВА В ОДНОМ»</a:t>
            </a:r>
            <a:endParaRPr lang="ru-RU" sz="2400" dirty="0"/>
          </a:p>
        </p:txBody>
      </p:sp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Знак 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742950"/>
            <a:ext cx="4324350" cy="4324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елосипежная дорожка.png"/>
          <p:cNvPicPr>
            <a:picLocks noChangeAspect="1"/>
          </p:cNvPicPr>
          <p:nvPr/>
        </p:nvPicPr>
        <p:blipFill>
          <a:blip r:embed="rId2" cstate="print"/>
          <a:srcRect l="1111" r="1111"/>
          <a:stretch>
            <a:fillRect/>
          </a:stretch>
        </p:blipFill>
        <p:spPr>
          <a:xfrm>
            <a:off x="381000" y="742950"/>
            <a:ext cx="3781213" cy="3867150"/>
          </a:xfrm>
          <a:prstGeom prst="rect">
            <a:avLst/>
          </a:prstGeom>
        </p:spPr>
      </p:pic>
      <p:pic>
        <p:nvPicPr>
          <p:cNvPr id="5" name="Рисунок 4" descr="пешеходная дорожкаач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742950"/>
            <a:ext cx="38862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400" y="1276350"/>
            <a:ext cx="792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 РАУНД </a:t>
            </a:r>
          </a:p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«НАЙДИ ЛИШНЕЕ»</a:t>
            </a: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 РАУНД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«НАЙДИ ЛИШНЕЕ»</a:t>
            </a:r>
            <a:endParaRPr lang="ru-RU" sz="2400" dirty="0"/>
          </a:p>
        </p:txBody>
      </p:sp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ягуа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819150"/>
            <a:ext cx="3631474" cy="2647950"/>
          </a:xfrm>
          <a:prstGeom prst="rect">
            <a:avLst/>
          </a:prstGeom>
        </p:spPr>
      </p:pic>
      <p:pic>
        <p:nvPicPr>
          <p:cNvPr id="8" name="Рисунок 7" descr="сли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819150"/>
            <a:ext cx="4030084" cy="2571750"/>
          </a:xfrm>
          <a:prstGeom prst="rect">
            <a:avLst/>
          </a:prstGeom>
        </p:spPr>
      </p:pic>
      <p:pic>
        <p:nvPicPr>
          <p:cNvPr id="9" name="Рисунок 8" descr="вишн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00" y="2405566"/>
            <a:ext cx="3962400" cy="2737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ли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590550"/>
            <a:ext cx="6736259" cy="42986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8600" y="133350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СЛИВА НЕ ЯВЛЯЕТСЯ МАРКОЙ АВТОМОБИЛЯ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 РАУНД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«НАЙДИ ЛИШНЕЕ»</a:t>
            </a:r>
            <a:endParaRPr lang="ru-RU" sz="2400" dirty="0"/>
          </a:p>
        </p:txBody>
      </p:sp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ягуар.jpg"/>
          <p:cNvPicPr>
            <a:picLocks noChangeAspect="1"/>
          </p:cNvPicPr>
          <p:nvPr/>
        </p:nvPicPr>
        <p:blipFill>
          <a:blip r:embed="rId2" cstate="print"/>
          <a:srcRect t="14388"/>
          <a:stretch>
            <a:fillRect/>
          </a:stretch>
        </p:blipFill>
        <p:spPr>
          <a:xfrm>
            <a:off x="109498" y="819150"/>
            <a:ext cx="4005302" cy="2571750"/>
          </a:xfrm>
          <a:prstGeom prst="rect">
            <a:avLst/>
          </a:prstGeom>
        </p:spPr>
      </p:pic>
      <p:pic>
        <p:nvPicPr>
          <p:cNvPr id="8" name="Рисунок 7" descr="сли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765800" y="768350"/>
            <a:ext cx="3841750" cy="2571750"/>
          </a:xfrm>
          <a:prstGeom prst="rect">
            <a:avLst/>
          </a:prstGeom>
        </p:spPr>
      </p:pic>
      <p:pic>
        <p:nvPicPr>
          <p:cNvPr id="9" name="Рисунок 8" descr="вишн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1885950"/>
            <a:ext cx="3124200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600" y="133350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ЗАПРЕЩАЮЩИЙ ЗНАК</a:t>
            </a:r>
            <a:endParaRPr lang="ru-RU" sz="2400" dirty="0"/>
          </a:p>
        </p:txBody>
      </p:sp>
      <p:pic>
        <p:nvPicPr>
          <p:cNvPr id="4" name="Рисунок 3" descr="вишн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514350"/>
            <a:ext cx="4495800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 РАУНД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«НАЙДИ ЛИШНЕЕ»</a:t>
            </a:r>
            <a:endParaRPr lang="ru-RU" sz="2400" dirty="0"/>
          </a:p>
        </p:txBody>
      </p:sp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дворник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800" y="189885"/>
            <a:ext cx="1901697" cy="4953615"/>
          </a:xfrm>
          <a:prstGeom prst="rect">
            <a:avLst/>
          </a:prstGeom>
        </p:spPr>
      </p:pic>
      <p:pic>
        <p:nvPicPr>
          <p:cNvPr id="11" name="Рисунок 10" descr="инспектор СВЭ.jpg"/>
          <p:cNvPicPr>
            <a:picLocks noChangeAspect="1"/>
          </p:cNvPicPr>
          <p:nvPr/>
        </p:nvPicPr>
        <p:blipFill>
          <a:blip r:embed="rId3" cstate="print"/>
          <a:srcRect l="11497" r="53949"/>
          <a:stretch>
            <a:fillRect/>
          </a:stretch>
        </p:blipFill>
        <p:spPr>
          <a:xfrm>
            <a:off x="152400" y="285750"/>
            <a:ext cx="2439811" cy="4857750"/>
          </a:xfrm>
          <a:prstGeom prst="rect">
            <a:avLst/>
          </a:prstGeom>
        </p:spPr>
      </p:pic>
      <p:pic>
        <p:nvPicPr>
          <p:cNvPr id="12" name="Рисунок 11" descr="пожарный.jpg"/>
          <p:cNvPicPr>
            <a:picLocks noChangeAspect="1"/>
          </p:cNvPicPr>
          <p:nvPr/>
        </p:nvPicPr>
        <p:blipFill>
          <a:blip r:embed="rId4" cstate="print"/>
          <a:srcRect l="23333" r="27778"/>
          <a:stretch>
            <a:fillRect/>
          </a:stretch>
        </p:blipFill>
        <p:spPr>
          <a:xfrm>
            <a:off x="5011420" y="742950"/>
            <a:ext cx="2151380" cy="4400550"/>
          </a:xfrm>
          <a:prstGeom prst="rect">
            <a:avLst/>
          </a:prstGeom>
        </p:spPr>
      </p:pic>
      <p:pic>
        <p:nvPicPr>
          <p:cNvPr id="13" name="Рисунок 12" descr="летчик.jpg"/>
          <p:cNvPicPr>
            <a:picLocks noChangeAspect="1"/>
          </p:cNvPicPr>
          <p:nvPr/>
        </p:nvPicPr>
        <p:blipFill>
          <a:blip r:embed="rId5" cstate="print"/>
          <a:srcRect l="50987" r="8529"/>
          <a:stretch>
            <a:fillRect/>
          </a:stretch>
        </p:blipFill>
        <p:spPr>
          <a:xfrm>
            <a:off x="2514600" y="742950"/>
            <a:ext cx="2534073" cy="440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81000" y="133350"/>
            <a:ext cx="1005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5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ЛЕТЧИК, ТАК КАК НА ФОРМЕ НЕТ СВЕТОВОЗВРАЩАЮЩИХ ЭЛЕМЕНТОВ</a:t>
            </a:r>
            <a:endParaRPr lang="ru-RU" sz="2350" dirty="0"/>
          </a:p>
        </p:txBody>
      </p:sp>
      <p:pic>
        <p:nvPicPr>
          <p:cNvPr id="5" name="Рисунок 4" descr="летчик.jpg"/>
          <p:cNvPicPr>
            <a:picLocks noChangeAspect="1"/>
          </p:cNvPicPr>
          <p:nvPr/>
        </p:nvPicPr>
        <p:blipFill>
          <a:blip r:embed="rId2" cstate="print"/>
          <a:srcRect l="50987" r="8529"/>
          <a:stretch>
            <a:fillRect/>
          </a:stretch>
        </p:blipFill>
        <p:spPr>
          <a:xfrm>
            <a:off x="3048000" y="590550"/>
            <a:ext cx="2534073" cy="440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 РАУНД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«НАЙДИ ЛИШНЕЕ»</a:t>
            </a:r>
            <a:endParaRPr lang="ru-RU" sz="2400" dirty="0"/>
          </a:p>
        </p:txBody>
      </p:sp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ограничение 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33350"/>
            <a:ext cx="2590800" cy="2590800"/>
          </a:xfrm>
          <a:prstGeom prst="rect">
            <a:avLst/>
          </a:prstGeom>
        </p:spPr>
      </p:pic>
      <p:pic>
        <p:nvPicPr>
          <p:cNvPr id="14" name="Рисунок 13" descr="ограничение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200" y="209550"/>
            <a:ext cx="2800350" cy="2800350"/>
          </a:xfrm>
          <a:prstGeom prst="rect">
            <a:avLst/>
          </a:prstGeom>
        </p:spPr>
      </p:pic>
      <p:pic>
        <p:nvPicPr>
          <p:cNvPr id="16" name="Рисунок 15" descr="ограничение 3.jpg"/>
          <p:cNvPicPr>
            <a:picLocks noChangeAspect="1"/>
          </p:cNvPicPr>
          <p:nvPr/>
        </p:nvPicPr>
        <p:blipFill>
          <a:blip r:embed="rId4" cstate="print"/>
          <a:srcRect l="29953" t="19277" r="35101" b="24819"/>
          <a:stretch>
            <a:fillRect/>
          </a:stretch>
        </p:blipFill>
        <p:spPr>
          <a:xfrm>
            <a:off x="1524000" y="2419350"/>
            <a:ext cx="2514600" cy="2604407"/>
          </a:xfrm>
          <a:prstGeom prst="rect">
            <a:avLst/>
          </a:prstGeom>
        </p:spPr>
      </p:pic>
      <p:pic>
        <p:nvPicPr>
          <p:cNvPr id="18" name="Рисунок 17" descr="движение запрещен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91000" y="2400300"/>
            <a:ext cx="25908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РАУНД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«НАЙДИ ОБЩЕЕ»</a:t>
            </a:r>
            <a:endParaRPr lang="ru-RU" sz="2400" dirty="0"/>
          </a:p>
        </p:txBody>
      </p:sp>
      <p:pic>
        <p:nvPicPr>
          <p:cNvPr id="4" name="Picture 2" descr="https://ae04.alicdn.com/kf/HTB1t4qidrsTMeJjSszgq6ycpFXa1/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19150"/>
            <a:ext cx="3505200" cy="2336800"/>
          </a:xfrm>
          <a:prstGeom prst="rect">
            <a:avLst/>
          </a:prstGeom>
          <a:noFill/>
        </p:spPr>
      </p:pic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img.youscreen.ru/wall/14977067259482/14977067259482_1920x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819150"/>
            <a:ext cx="3657600" cy="2286000"/>
          </a:xfrm>
          <a:prstGeom prst="rect">
            <a:avLst/>
          </a:prstGeom>
          <a:noFill/>
        </p:spPr>
      </p:pic>
      <p:pic>
        <p:nvPicPr>
          <p:cNvPr id="10" name="Рисунок 9" descr="дорог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66975" y="2514600"/>
            <a:ext cx="3857625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81000" y="209550"/>
            <a:ext cx="1005840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5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ЗНАК «ДВИЖЕНИЕ ЗАПРЕЩНО», </a:t>
            </a:r>
          </a:p>
          <a:p>
            <a:pPr algn="ctr"/>
            <a:r>
              <a:rPr lang="ru-RU" sz="235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 КАК ОН НЕ ОГРАНИЧИВАЕТ ГАБАРИТЫ</a:t>
            </a:r>
            <a:endParaRPr lang="ru-RU" sz="2350" dirty="0"/>
          </a:p>
        </p:txBody>
      </p:sp>
      <p:pic>
        <p:nvPicPr>
          <p:cNvPr id="4" name="Рисунок 3" descr="движение запрещен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1047750"/>
            <a:ext cx="3962400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400" y="1276350"/>
            <a:ext cx="792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 РАУНД </a:t>
            </a:r>
          </a:p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«ФОРМУЛА ВСЕГО»</a:t>
            </a: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 РАУНД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«ФОРМУЛА ВСЕГО»</a:t>
            </a:r>
            <a:endParaRPr lang="ru-RU" sz="2400" dirty="0"/>
          </a:p>
        </p:txBody>
      </p:sp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бегут дети.jpg"/>
          <p:cNvPicPr>
            <a:picLocks noChangeAspect="1"/>
          </p:cNvPicPr>
          <p:nvPr/>
        </p:nvPicPr>
        <p:blipFill>
          <a:blip r:embed="rId2" cstate="print"/>
          <a:srcRect l="16183" r="20885"/>
          <a:stretch>
            <a:fillRect/>
          </a:stretch>
        </p:blipFill>
        <p:spPr>
          <a:xfrm>
            <a:off x="304800" y="895350"/>
            <a:ext cx="3733800" cy="3956120"/>
          </a:xfrm>
          <a:prstGeom prst="rect">
            <a:avLst/>
          </a:prstGeom>
        </p:spPr>
      </p:pic>
      <p:sp>
        <p:nvSpPr>
          <p:cNvPr id="12" name="Плюс 11"/>
          <p:cNvSpPr/>
          <p:nvPr/>
        </p:nvSpPr>
        <p:spPr>
          <a:xfrm>
            <a:off x="4267200" y="2114550"/>
            <a:ext cx="1295400" cy="1295400"/>
          </a:xfrm>
          <a:prstGeom prst="mathPl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пирамида.jpeg"/>
          <p:cNvPicPr>
            <a:picLocks noChangeAspect="1"/>
          </p:cNvPicPr>
          <p:nvPr/>
        </p:nvPicPr>
        <p:blipFill>
          <a:blip r:embed="rId3" cstate="print"/>
          <a:srcRect l="26022" r="18925"/>
          <a:stretch>
            <a:fillRect/>
          </a:stretch>
        </p:blipFill>
        <p:spPr>
          <a:xfrm>
            <a:off x="5638800" y="819150"/>
            <a:ext cx="3378364" cy="4090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ДОРОЖНЫЙ ЗНАК «ОСТОРОЖНО, ДЕТИ»</a:t>
            </a:r>
            <a:endParaRPr lang="ru-RU" sz="2400" dirty="0"/>
          </a:p>
        </p:txBody>
      </p:sp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осторожно дет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438150"/>
            <a:ext cx="5140427" cy="4552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 РАУНД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«ФОРМУЛА ВСЕГО»</a:t>
            </a:r>
            <a:endParaRPr lang="ru-RU" sz="2400" dirty="0"/>
          </a:p>
        </p:txBody>
      </p:sp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бегут дети.jpg"/>
          <p:cNvPicPr>
            <a:picLocks noChangeAspect="1"/>
          </p:cNvPicPr>
          <p:nvPr/>
        </p:nvPicPr>
        <p:blipFill>
          <a:blip r:embed="rId2" cstate="print"/>
          <a:srcRect l="26530" r="24490"/>
          <a:stretch>
            <a:fillRect/>
          </a:stretch>
        </p:blipFill>
        <p:spPr>
          <a:xfrm>
            <a:off x="533400" y="983766"/>
            <a:ext cx="3276600" cy="3766314"/>
          </a:xfrm>
          <a:prstGeom prst="rect">
            <a:avLst/>
          </a:prstGeom>
        </p:spPr>
      </p:pic>
      <p:sp>
        <p:nvSpPr>
          <p:cNvPr id="12" name="Плюс 11"/>
          <p:cNvSpPr/>
          <p:nvPr/>
        </p:nvSpPr>
        <p:spPr>
          <a:xfrm>
            <a:off x="4038600" y="2114550"/>
            <a:ext cx="1295400" cy="1295400"/>
          </a:xfrm>
          <a:prstGeom prst="mathPl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пирамида.jpeg"/>
          <p:cNvPicPr>
            <a:picLocks noChangeAspect="1"/>
          </p:cNvPicPr>
          <p:nvPr/>
        </p:nvPicPr>
        <p:blipFill>
          <a:blip r:embed="rId3" cstate="print"/>
          <a:srcRect l="9022" t="26411" r="39101"/>
          <a:stretch>
            <a:fillRect/>
          </a:stretch>
        </p:blipFill>
        <p:spPr>
          <a:xfrm>
            <a:off x="5486400" y="971550"/>
            <a:ext cx="3328321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ДОРОЖНЫЙ ЗНАК «ОПАСНЫЙ ПОВОРОТ»</a:t>
            </a:r>
            <a:endParaRPr lang="ru-RU" sz="2400" dirty="0"/>
          </a:p>
        </p:txBody>
      </p:sp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осторожно дети.png"/>
          <p:cNvPicPr>
            <a:picLocks noChangeAspect="1"/>
          </p:cNvPicPr>
          <p:nvPr/>
        </p:nvPicPr>
        <p:blipFill>
          <a:blip r:embed="rId2" cstate="print"/>
          <a:srcRect l="22235" t="18623" r="14023"/>
          <a:stretch>
            <a:fillRect/>
          </a:stretch>
        </p:blipFill>
        <p:spPr>
          <a:xfrm>
            <a:off x="2209800" y="562751"/>
            <a:ext cx="4724400" cy="4523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 РАУНД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«ФОРМУЛА ВСЕГО»</a:t>
            </a:r>
            <a:endParaRPr lang="ru-RU" sz="2400" dirty="0"/>
          </a:p>
        </p:txBody>
      </p:sp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бегут дет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895351"/>
            <a:ext cx="3609873" cy="3962400"/>
          </a:xfrm>
          <a:prstGeom prst="rect">
            <a:avLst/>
          </a:prstGeom>
        </p:spPr>
      </p:pic>
      <p:sp>
        <p:nvSpPr>
          <p:cNvPr id="12" name="Плюс 11"/>
          <p:cNvSpPr/>
          <p:nvPr/>
        </p:nvSpPr>
        <p:spPr>
          <a:xfrm>
            <a:off x="4038600" y="2114550"/>
            <a:ext cx="1295400" cy="1295400"/>
          </a:xfrm>
          <a:prstGeom prst="mathPl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пирамида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895350"/>
            <a:ext cx="3810000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ДОРОЖНЫЙ ЗНАК «ВЪЕЗД ЗАПРЕЩЕН»</a:t>
            </a:r>
            <a:endParaRPr lang="ru-RU" sz="2400" dirty="0"/>
          </a:p>
        </p:txBody>
      </p:sp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осторожно дети.png"/>
          <p:cNvPicPr>
            <a:picLocks noChangeAspect="1"/>
          </p:cNvPicPr>
          <p:nvPr/>
        </p:nvPicPr>
        <p:blipFill>
          <a:blip r:embed="rId2" cstate="print"/>
          <a:srcRect l="19355" r="19355"/>
          <a:stretch>
            <a:fillRect/>
          </a:stretch>
        </p:blipFill>
        <p:spPr>
          <a:xfrm>
            <a:off x="2514600" y="590550"/>
            <a:ext cx="4038600" cy="4392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 РАУНД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«ФОРМУЛА ВСЕГО»</a:t>
            </a:r>
            <a:endParaRPr lang="ru-RU" sz="2400" dirty="0"/>
          </a:p>
        </p:txBody>
      </p:sp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бегут дет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971550"/>
            <a:ext cx="3886200" cy="3810000"/>
          </a:xfrm>
          <a:prstGeom prst="rect">
            <a:avLst/>
          </a:prstGeom>
        </p:spPr>
      </p:pic>
      <p:sp>
        <p:nvSpPr>
          <p:cNvPr id="12" name="Плюс 11"/>
          <p:cNvSpPr/>
          <p:nvPr/>
        </p:nvSpPr>
        <p:spPr>
          <a:xfrm>
            <a:off x="4038600" y="2114550"/>
            <a:ext cx="1295400" cy="1295400"/>
          </a:xfrm>
          <a:prstGeom prst="mathPl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пирамида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971550"/>
            <a:ext cx="3810000" cy="3886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ДОРОЖНЫЙ ЗНАК «КЕМПИНГ»</a:t>
            </a:r>
            <a:endParaRPr lang="ru-RU" sz="2400" dirty="0"/>
          </a:p>
        </p:txBody>
      </p:sp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осторожно дети.png"/>
          <p:cNvPicPr>
            <a:picLocks noChangeAspect="1"/>
          </p:cNvPicPr>
          <p:nvPr/>
        </p:nvPicPr>
        <p:blipFill>
          <a:blip r:embed="rId2" cstate="print"/>
          <a:srcRect l="22642" t="14482" r="24528" b="15707"/>
          <a:stretch>
            <a:fillRect/>
          </a:stretch>
        </p:blipFill>
        <p:spPr>
          <a:xfrm>
            <a:off x="2590800" y="454479"/>
            <a:ext cx="3505200" cy="4631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-95250"/>
            <a:ext cx="792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СВЕТОФОР</a:t>
            </a:r>
            <a:endParaRPr lang="ru-RU" sz="7200" dirty="0"/>
          </a:p>
        </p:txBody>
      </p:sp>
      <p:pic>
        <p:nvPicPr>
          <p:cNvPr id="3" name="Рисунок 2" descr="светофо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971550"/>
            <a:ext cx="54864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 РАУНД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«ФОРМУЛА ВСЕГО»</a:t>
            </a:r>
            <a:endParaRPr lang="ru-RU" sz="2400" dirty="0"/>
          </a:p>
        </p:txBody>
      </p:sp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бегут дет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971550"/>
            <a:ext cx="3886200" cy="3733800"/>
          </a:xfrm>
          <a:prstGeom prst="rect">
            <a:avLst/>
          </a:prstGeom>
        </p:spPr>
      </p:pic>
      <p:sp>
        <p:nvSpPr>
          <p:cNvPr id="12" name="Плюс 11"/>
          <p:cNvSpPr/>
          <p:nvPr/>
        </p:nvSpPr>
        <p:spPr>
          <a:xfrm>
            <a:off x="4038600" y="2114550"/>
            <a:ext cx="1295400" cy="1295400"/>
          </a:xfrm>
          <a:prstGeom prst="mathPl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пирамида.jpe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1047750"/>
            <a:ext cx="3810000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ДОРОЖНЫЙ ЗНАК «КРУТОЙ ПОДЪЕМ»</a:t>
            </a:r>
            <a:endParaRPr lang="ru-RU" sz="2400" dirty="0"/>
          </a:p>
        </p:txBody>
      </p:sp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осторожно дет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666750"/>
            <a:ext cx="41148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 РАУНД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«ФОРМУЛА ВСЕГО»</a:t>
            </a:r>
            <a:endParaRPr lang="ru-RU" sz="2400" dirty="0"/>
          </a:p>
        </p:txBody>
      </p:sp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бегут дет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359" y="971550"/>
            <a:ext cx="3585882" cy="3733800"/>
          </a:xfrm>
          <a:prstGeom prst="rect">
            <a:avLst/>
          </a:prstGeom>
        </p:spPr>
      </p:pic>
      <p:sp>
        <p:nvSpPr>
          <p:cNvPr id="12" name="Плюс 11"/>
          <p:cNvSpPr/>
          <p:nvPr/>
        </p:nvSpPr>
        <p:spPr>
          <a:xfrm>
            <a:off x="4038600" y="2114550"/>
            <a:ext cx="1295400" cy="1295400"/>
          </a:xfrm>
          <a:prstGeom prst="mathPl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пирамида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4421" y="1047750"/>
            <a:ext cx="3556757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ДОРОЖНЫЙ ЗНАК «КРУГОВОЕ ДВИЖЕНИЕ»</a:t>
            </a:r>
            <a:endParaRPr lang="ru-RU" sz="2400" dirty="0"/>
          </a:p>
        </p:txBody>
      </p:sp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осторожно дет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666750"/>
            <a:ext cx="41148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400" y="1276350"/>
            <a:ext cx="792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 РАУНД </a:t>
            </a:r>
          </a:p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«КИНОРЕБУС»</a:t>
            </a: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кот леополдь не держится за руль и ноги не на педалях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214296"/>
            <a:ext cx="5309798" cy="3688563"/>
          </a:xfrm>
          <a:prstGeom prst="rect">
            <a:avLst/>
          </a:prstGeom>
        </p:spPr>
      </p:pic>
      <p:pic>
        <p:nvPicPr>
          <p:cNvPr id="8" name="Рисунок 7" descr="фотоплен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0"/>
            <a:ext cx="7366020" cy="414338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117035" y="4381082"/>
            <a:ext cx="2624971" cy="89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 t="7909" r="2470" b="25684"/>
          <a:stretch>
            <a:fillRect/>
          </a:stretch>
        </p:blipFill>
        <p:spPr>
          <a:xfrm>
            <a:off x="392877" y="321453"/>
            <a:ext cx="6282944" cy="239317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57290" y="892957"/>
            <a:ext cx="4071966" cy="1705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ru-RU" sz="2700" dirty="0" smtClean="0"/>
              <a:t>Правильный ответ:</a:t>
            </a:r>
          </a:p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ru-RU" sz="2700" dirty="0" smtClean="0"/>
              <a:t>Кот из мультфильма «Кот Леопольд» нарушает Правила для велосипедистов – бросил руль и убрал ноги с педалей</a:t>
            </a:r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2143108" y="1893089"/>
            <a:ext cx="2714644" cy="3893374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ru-RU" sz="25000" b="1" dirty="0" smtClean="0">
                <a:solidFill>
                  <a:srgbClr val="FF0000"/>
                </a:solidFill>
              </a:rPr>
              <a:t>Х</a:t>
            </a:r>
            <a:endParaRPr lang="ru-RU" sz="25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i46.fastpic.org/big/2012/1106/f2/40d88560b7cc27fa0bbcf36f1b8060f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571486"/>
            <a:ext cx="6215107" cy="3629037"/>
          </a:xfrm>
          <a:prstGeom prst="rect">
            <a:avLst/>
          </a:prstGeom>
          <a:noFill/>
        </p:spPr>
      </p:pic>
      <p:pic>
        <p:nvPicPr>
          <p:cNvPr id="8" name="Рисунок 7" descr="фотоплен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4972" y="321453"/>
            <a:ext cx="7366020" cy="4143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 t="7909" r="2470" b="25684"/>
          <a:stretch>
            <a:fillRect/>
          </a:stretch>
        </p:blipFill>
        <p:spPr>
          <a:xfrm>
            <a:off x="392877" y="321453"/>
            <a:ext cx="5438967" cy="207170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57224" y="785800"/>
            <a:ext cx="4464875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ru-RU" sz="2700" dirty="0" smtClean="0"/>
              <a:t>Правильный ответ:</a:t>
            </a:r>
          </a:p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ru-RU" sz="2700" dirty="0" smtClean="0"/>
              <a:t>Девочка из фильма «Трудный ребенок» нарушает ПДД, так как детям категорически запрещено садиться за руль автомобиля</a:t>
            </a:r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2143108" y="1893089"/>
            <a:ext cx="2714644" cy="3893374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ru-RU" sz="25000" b="1" dirty="0" smtClean="0">
                <a:solidFill>
                  <a:srgbClr val="FF0000"/>
                </a:solidFill>
              </a:rPr>
              <a:t>Х</a:t>
            </a:r>
            <a:endParaRPr lang="ru-RU" sz="25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топленк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63" y="250015"/>
            <a:ext cx="7366020" cy="414338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117035" y="4381082"/>
            <a:ext cx="2624971" cy="89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"/>
              </a:lnSpc>
            </a:pPr>
            <a:endParaRPr/>
          </a:p>
        </p:txBody>
      </p:sp>
      <p:pic>
        <p:nvPicPr>
          <p:cNvPr id="34818" name="Picture 2" descr="http://i59.fastpic.org/big/2014/0307/ba/74c154cb855b4c0f10ccce86bb7804b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3009" y="527861"/>
            <a:ext cx="5000660" cy="3620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РАУНД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«НАЙДИ ОБЩЕЕ»</a:t>
            </a:r>
            <a:endParaRPr lang="ru-RU" sz="2400" dirty="0"/>
          </a:p>
        </p:txBody>
      </p:sp>
      <p:pic>
        <p:nvPicPr>
          <p:cNvPr id="4" name="Picture 2" descr="https://ae04.alicdn.com/kf/HTB1t4qidrsTMeJjSszgq6ycpFXa1/-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400" y="935990"/>
            <a:ext cx="3505200" cy="2103120"/>
          </a:xfrm>
          <a:prstGeom prst="rect">
            <a:avLst/>
          </a:prstGeom>
          <a:noFill/>
        </p:spPr>
      </p:pic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img.youscreen.ru/wall/14977067259482/14977067259482_1920x120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34000" y="819150"/>
            <a:ext cx="3048000" cy="2286000"/>
          </a:xfrm>
          <a:prstGeom prst="rect">
            <a:avLst/>
          </a:prstGeom>
          <a:noFill/>
        </p:spPr>
      </p:pic>
      <p:pic>
        <p:nvPicPr>
          <p:cNvPr id="10" name="Рисунок 9" descr="дорог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66975" y="2521634"/>
            <a:ext cx="3857625" cy="2557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 t="7909" r="2470" b="25684"/>
          <a:stretch>
            <a:fillRect/>
          </a:stretch>
        </p:blipFill>
        <p:spPr>
          <a:xfrm>
            <a:off x="392877" y="321453"/>
            <a:ext cx="5438967" cy="207170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57224" y="785800"/>
            <a:ext cx="5036379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ru-RU" sz="2700" dirty="0" smtClean="0"/>
              <a:t>Правильный ответ:</a:t>
            </a:r>
          </a:p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ru-RU" sz="2700" dirty="0" smtClean="0"/>
              <a:t>Герой из фильма «Невероятные приключения итальянцев в России» нарушает ПДД, так как совершает опасные для жизни трюки</a:t>
            </a:r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1571618"/>
            <a:ext cx="2714644" cy="3893374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ru-RU" sz="25000" b="1" dirty="0" smtClean="0">
                <a:solidFill>
                  <a:srgbClr val="FF0000"/>
                </a:solidFill>
              </a:rPr>
              <a:t>Х</a:t>
            </a:r>
            <a:endParaRPr lang="ru-RU" sz="25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thenewswheel.com/wp-content/uploads/2014/08/Due-Date-3.jpg"/>
          <p:cNvPicPr>
            <a:picLocks noChangeAspect="1" noChangeArrowheads="1"/>
          </p:cNvPicPr>
          <p:nvPr/>
        </p:nvPicPr>
        <p:blipFill>
          <a:blip r:embed="rId2" cstate="print"/>
          <a:srcRect l="27763" r="8498"/>
          <a:stretch>
            <a:fillRect/>
          </a:stretch>
        </p:blipFill>
        <p:spPr bwMode="auto">
          <a:xfrm>
            <a:off x="821505" y="214296"/>
            <a:ext cx="5822197" cy="3867151"/>
          </a:xfrm>
          <a:prstGeom prst="rect">
            <a:avLst/>
          </a:prstGeom>
          <a:noFill/>
        </p:spPr>
      </p:pic>
      <p:pic>
        <p:nvPicPr>
          <p:cNvPr id="8" name="Рисунок 7" descr="фотоплен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78577"/>
            <a:ext cx="7366020" cy="414338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117035" y="4381082"/>
            <a:ext cx="2624971" cy="89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 t="7909" r="2470" b="25684"/>
          <a:stretch>
            <a:fillRect/>
          </a:stretch>
        </p:blipFill>
        <p:spPr>
          <a:xfrm>
            <a:off x="392877" y="321453"/>
            <a:ext cx="5965074" cy="207170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07191" y="750081"/>
            <a:ext cx="5572164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ru-RU" sz="2700" dirty="0" smtClean="0"/>
              <a:t>Правильный ответ:</a:t>
            </a:r>
          </a:p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ru-RU" sz="2700" dirty="0" smtClean="0"/>
              <a:t>Герой из фильма «Впритык» нарушает ПДД, так как совершает поездку не в кабине автомобиля, а за ее пределами, в кузове разрешается перевозить только груз</a:t>
            </a:r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2035951" y="1678772"/>
            <a:ext cx="2714644" cy="3893374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ru-RU" sz="25000" b="1" dirty="0" smtClean="0">
                <a:solidFill>
                  <a:srgbClr val="FF0000"/>
                </a:solidFill>
              </a:rPr>
              <a:t>Х</a:t>
            </a:r>
            <a:endParaRPr lang="ru-RU" sz="25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i.ytimg.com/vi/RvNJYISsh7c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72"/>
            <a:ext cx="6540503" cy="3679034"/>
          </a:xfrm>
          <a:prstGeom prst="rect">
            <a:avLst/>
          </a:prstGeom>
          <a:noFill/>
        </p:spPr>
      </p:pic>
      <p:pic>
        <p:nvPicPr>
          <p:cNvPr id="8" name="Рисунок 7" descr="фотоплен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39" y="178577"/>
            <a:ext cx="7366020" cy="414338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117035" y="4381082"/>
            <a:ext cx="2624971" cy="89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 t="7909" r="2470" b="25684"/>
          <a:stretch>
            <a:fillRect/>
          </a:stretch>
        </p:blipFill>
        <p:spPr>
          <a:xfrm>
            <a:off x="392877" y="321453"/>
            <a:ext cx="5965074" cy="207170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07191" y="750081"/>
            <a:ext cx="5572164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ru-RU" sz="2700" dirty="0" smtClean="0"/>
              <a:t>Правильный ответ:</a:t>
            </a:r>
          </a:p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ru-RU" sz="2700" dirty="0" smtClean="0"/>
              <a:t>Герои из фильма «Невероятные приключения итальянец в России» нарушают ПДД, так как не пристегнуты ремнями безопасности в автомобиле</a:t>
            </a:r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2000232" y="1571616"/>
            <a:ext cx="2714644" cy="3893374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ru-RU" sz="25000" b="1" dirty="0" smtClean="0">
                <a:solidFill>
                  <a:srgbClr val="FF0000"/>
                </a:solidFill>
              </a:rPr>
              <a:t>Х</a:t>
            </a:r>
            <a:endParaRPr lang="ru-RU" sz="25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productplacementblog.com/wp-content/uploads/2017/11/Harley-Davidson-Motorcycles-Driven-by-Arnold-Schwarzenegger-in-Terminator-2-4.jpg"/>
          <p:cNvPicPr>
            <a:picLocks noChangeAspect="1" noChangeArrowheads="1"/>
          </p:cNvPicPr>
          <p:nvPr/>
        </p:nvPicPr>
        <p:blipFill>
          <a:blip r:embed="rId2" cstate="print"/>
          <a:srcRect t="15855" r="30078" b="13832"/>
          <a:stretch>
            <a:fillRect/>
          </a:stretch>
        </p:blipFill>
        <p:spPr bwMode="auto">
          <a:xfrm>
            <a:off x="928662" y="428610"/>
            <a:ext cx="6393701" cy="3643338"/>
          </a:xfrm>
          <a:prstGeom prst="rect">
            <a:avLst/>
          </a:prstGeom>
          <a:noFill/>
        </p:spPr>
      </p:pic>
      <p:pic>
        <p:nvPicPr>
          <p:cNvPr id="8" name="Рисунок 7" descr="фотоплен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14296"/>
            <a:ext cx="7366020" cy="414338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117035" y="4381082"/>
            <a:ext cx="2624971" cy="89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 t="7909" r="2470" b="25684"/>
          <a:stretch>
            <a:fillRect/>
          </a:stretch>
        </p:blipFill>
        <p:spPr>
          <a:xfrm>
            <a:off x="392877" y="321453"/>
            <a:ext cx="5965074" cy="207170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07191" y="750081"/>
            <a:ext cx="5572164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ru-RU" sz="2700" dirty="0" smtClean="0"/>
              <a:t>Правильный ответ:</a:t>
            </a:r>
          </a:p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ru-RU" sz="2700" dirty="0" smtClean="0"/>
              <a:t>Герой из фильма «Терминатор» нарушает ПДД, так как едет на мотоцикле без средства защиты  - шлема</a:t>
            </a:r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2000232" y="1571616"/>
            <a:ext cx="2714644" cy="3893374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ru-RU" sz="25000" b="1" dirty="0" smtClean="0">
                <a:solidFill>
                  <a:srgbClr val="FF0000"/>
                </a:solidFill>
              </a:rPr>
              <a:t>Х</a:t>
            </a:r>
            <a:endParaRPr lang="ru-RU" sz="25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irecommend.ru/sites/default/files/imagecache/copyright1/user-images/1463469/4CS3LvZHxrHs5TvV6ofYlg.jpg"/>
          <p:cNvPicPr>
            <a:picLocks noChangeAspect="1" noChangeArrowheads="1"/>
          </p:cNvPicPr>
          <p:nvPr/>
        </p:nvPicPr>
        <p:blipFill>
          <a:blip r:embed="rId2" cstate="print"/>
          <a:srcRect l="16016" t="10922" r="9374" b="16262"/>
          <a:stretch>
            <a:fillRect/>
          </a:stretch>
        </p:blipFill>
        <p:spPr bwMode="auto">
          <a:xfrm>
            <a:off x="1428728" y="428610"/>
            <a:ext cx="5857916" cy="3567038"/>
          </a:xfrm>
          <a:prstGeom prst="rect">
            <a:avLst/>
          </a:prstGeom>
          <a:noFill/>
        </p:spPr>
      </p:pic>
      <p:pic>
        <p:nvPicPr>
          <p:cNvPr id="8" name="Рисунок 7" descr="фотоплен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78577"/>
            <a:ext cx="7366020" cy="414338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117035" y="4381082"/>
            <a:ext cx="2624971" cy="89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 t="7909" r="2470" b="25684"/>
          <a:stretch>
            <a:fillRect/>
          </a:stretch>
        </p:blipFill>
        <p:spPr>
          <a:xfrm>
            <a:off x="392877" y="321453"/>
            <a:ext cx="5965074" cy="207170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07191" y="750081"/>
            <a:ext cx="5572164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ru-RU" sz="2700" dirty="0" smtClean="0"/>
              <a:t>Правильный ответ:</a:t>
            </a:r>
          </a:p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ru-RU" sz="2700" dirty="0" smtClean="0"/>
              <a:t>Герои из фильма «Елки последние» не нарушают ПДД, так как пристегнуты ремнями безопасности</a:t>
            </a:r>
            <a:endParaRPr lang="en-US" sz="2700" dirty="0"/>
          </a:p>
        </p:txBody>
      </p:sp>
      <p:sp>
        <p:nvSpPr>
          <p:cNvPr id="8" name="TextBox 7"/>
          <p:cNvSpPr txBox="1"/>
          <p:nvPr/>
        </p:nvSpPr>
        <p:spPr>
          <a:xfrm>
            <a:off x="2143108" y="1643054"/>
            <a:ext cx="1987884" cy="3893374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r>
              <a:rPr lang="en-US" sz="25000" b="1" dirty="0" smtClean="0">
                <a:solidFill>
                  <a:srgbClr val="00B050"/>
                </a:solidFill>
              </a:rPr>
              <a:t>V</a:t>
            </a:r>
            <a:endParaRPr lang="ru-RU" sz="25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топленк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877" y="250015"/>
            <a:ext cx="7366020" cy="414338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117035" y="4381082"/>
            <a:ext cx="2624971" cy="89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"/>
              </a:lnSpc>
            </a:pPr>
            <a:endParaRPr/>
          </a:p>
        </p:txBody>
      </p:sp>
      <p:pic>
        <p:nvPicPr>
          <p:cNvPr id="39938" name="Picture 2" descr="https://avatars.dzeninfra.ru/get-zen_doc/3437146/pub_5ef44dee1f32265015902eb0_5ef4b2ba695c6d304ccc9c58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4447" y="380882"/>
            <a:ext cx="5107817" cy="38386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209550"/>
            <a:ext cx="792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ЗНАК «ДОРОЖНЫЕ РАБОТЫ»</a:t>
            </a:r>
            <a:endParaRPr lang="ru-RU" sz="4000" dirty="0"/>
          </a:p>
        </p:txBody>
      </p:sp>
      <p:pic>
        <p:nvPicPr>
          <p:cNvPr id="3" name="Рисунок 2" descr="светофо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7064" y="971550"/>
            <a:ext cx="4672671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 t="7909" r="2470" b="25684"/>
          <a:stretch>
            <a:fillRect/>
          </a:stretch>
        </p:blipFill>
        <p:spPr>
          <a:xfrm>
            <a:off x="392877" y="321453"/>
            <a:ext cx="5965074" cy="207170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07191" y="750081"/>
            <a:ext cx="5572164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ru-RU" sz="2700" dirty="0" smtClean="0"/>
              <a:t>Правильный ответ:</a:t>
            </a:r>
          </a:p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ru-RU" sz="2700" dirty="0" smtClean="0"/>
              <a:t>Волк из мультфильма «Ну, погоди!» нарушает ПДД, так как едет на мотоцикле без средств защиты, не смотрит на дорогу, не управляет рулем</a:t>
            </a:r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2214546" y="1643056"/>
            <a:ext cx="2714644" cy="3893374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ru-RU" sz="25000" b="1" dirty="0" smtClean="0">
                <a:solidFill>
                  <a:srgbClr val="FF0000"/>
                </a:solidFill>
              </a:rPr>
              <a:t>Х</a:t>
            </a:r>
            <a:endParaRPr lang="ru-RU" sz="25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/>
          <a:srcRect l="16732" t="5414" r="14211"/>
          <a:stretch>
            <a:fillRect/>
          </a:stretch>
        </p:blipFill>
        <p:spPr bwMode="auto">
          <a:xfrm>
            <a:off x="750067" y="392891"/>
            <a:ext cx="5893635" cy="372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фотоплен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78577"/>
            <a:ext cx="7366020" cy="414338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117035" y="4381082"/>
            <a:ext cx="2624971" cy="89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 t="7909" r="2470" b="25684"/>
          <a:stretch>
            <a:fillRect/>
          </a:stretch>
        </p:blipFill>
        <p:spPr>
          <a:xfrm>
            <a:off x="392877" y="321453"/>
            <a:ext cx="5965074" cy="207170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07191" y="750081"/>
            <a:ext cx="5572164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ru-RU" sz="2700" dirty="0" smtClean="0"/>
              <a:t>Правильный ответ:</a:t>
            </a:r>
          </a:p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ru-RU" sz="2700" dirty="0" smtClean="0"/>
              <a:t>Героиня из фильма «Елки последние» нарушает ПДД, так как управляя автомобилем, разговаривает по телефону </a:t>
            </a:r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2214546" y="1643056"/>
            <a:ext cx="2714644" cy="3893374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ru-RU" sz="25000" b="1" dirty="0" smtClean="0">
                <a:solidFill>
                  <a:srgbClr val="FF0000"/>
                </a:solidFill>
              </a:rPr>
              <a:t>Х</a:t>
            </a:r>
            <a:endParaRPr lang="ru-RU" sz="25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https://sovetskiymultik.at.ua/_ph/574/2201776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428610"/>
            <a:ext cx="5143536" cy="3857652"/>
          </a:xfrm>
          <a:prstGeom prst="rect">
            <a:avLst/>
          </a:prstGeom>
          <a:noFill/>
        </p:spPr>
      </p:pic>
      <p:pic>
        <p:nvPicPr>
          <p:cNvPr id="8" name="Рисунок 7" descr="фотоплен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50015"/>
            <a:ext cx="7366020" cy="414338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117035" y="4381082"/>
            <a:ext cx="2624971" cy="89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 t="7909" r="2470" b="25684"/>
          <a:stretch>
            <a:fillRect/>
          </a:stretch>
        </p:blipFill>
        <p:spPr>
          <a:xfrm>
            <a:off x="392877" y="321453"/>
            <a:ext cx="5965074" cy="207170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07191" y="607205"/>
            <a:ext cx="5572164" cy="1705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ru-RU" sz="2700" dirty="0" smtClean="0"/>
              <a:t>Правильный ответ:</a:t>
            </a:r>
          </a:p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ru-RU" sz="2700" dirty="0" smtClean="0"/>
              <a:t>Заяц из мультфильма «Ну, погоди!» нарушает ПДД, так как подъезжая на велосипеде к пересечению дорог, меняя при этом траекторию движения, должен подать сигнал рукой о повороте </a:t>
            </a:r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1928794" y="1750213"/>
            <a:ext cx="2714644" cy="3893374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ru-RU" sz="25000" b="1" dirty="0" smtClean="0">
                <a:solidFill>
                  <a:srgbClr val="FF0000"/>
                </a:solidFill>
              </a:rPr>
              <a:t>Х</a:t>
            </a:r>
            <a:endParaRPr lang="ru-RU" sz="25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РАУНД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«НАЙДИ ОБЩЕЕ»</a:t>
            </a:r>
            <a:endParaRPr lang="ru-RU" sz="2400" dirty="0"/>
          </a:p>
        </p:txBody>
      </p:sp>
      <p:pic>
        <p:nvPicPr>
          <p:cNvPr id="4" name="Picture 2" descr="https://ae04.alicdn.com/kf/HTB1t4qidrsTMeJjSszgq6ycpFXa1/-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4800" y="819150"/>
            <a:ext cx="2805298" cy="2802265"/>
          </a:xfrm>
          <a:prstGeom prst="rect">
            <a:avLst/>
          </a:prstGeom>
          <a:noFill/>
        </p:spPr>
      </p:pic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img.youscreen.ru/wall/14977067259482/14977067259482_1920x120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34000" y="742950"/>
            <a:ext cx="3657600" cy="2428646"/>
          </a:xfrm>
          <a:prstGeom prst="rect">
            <a:avLst/>
          </a:prstGeom>
          <a:noFill/>
        </p:spPr>
      </p:pic>
      <p:pic>
        <p:nvPicPr>
          <p:cNvPr id="10" name="Рисунок 9" descr="дорог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8400" y="2973586"/>
            <a:ext cx="3857625" cy="2169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209550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АВТОКРЕСЛО</a:t>
            </a:r>
            <a:endParaRPr lang="ru-RU" sz="4800" dirty="0"/>
          </a:p>
        </p:txBody>
      </p:sp>
      <p:pic>
        <p:nvPicPr>
          <p:cNvPr id="3" name="Рисунок 2" descr="светофо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99" y="971550"/>
            <a:ext cx="41148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РАУНД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«НАЙДИ ОБЩЕЕ»</a:t>
            </a:r>
            <a:endParaRPr lang="ru-RU" sz="2400" dirty="0"/>
          </a:p>
        </p:txBody>
      </p:sp>
      <p:pic>
        <p:nvPicPr>
          <p:cNvPr id="4" name="Picture 2" descr="https://ae04.alicdn.com/kf/HTB1t4qidrsTMeJjSszgq6ycpFXa1/-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400" y="819150"/>
            <a:ext cx="4509714" cy="2254857"/>
          </a:xfrm>
          <a:prstGeom prst="rect">
            <a:avLst/>
          </a:prstGeom>
          <a:noFill/>
        </p:spPr>
      </p:pic>
      <p:sp>
        <p:nvSpPr>
          <p:cNvPr id="1028" name="AutoShape 4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lookaside.fbsbx.com/lookaside/crawler/media/?media_id=104542371983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img.youscreen.ru/wall/14977067259482/14977067259482_1920x120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41315" y="742950"/>
            <a:ext cx="3642969" cy="2428646"/>
          </a:xfrm>
          <a:prstGeom prst="rect">
            <a:avLst/>
          </a:prstGeom>
          <a:noFill/>
        </p:spPr>
      </p:pic>
      <p:pic>
        <p:nvPicPr>
          <p:cNvPr id="10" name="Рисунок 9" descr="дорог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8400" y="2597150"/>
            <a:ext cx="3733800" cy="248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514</Words>
  <Application>Microsoft Office PowerPoint</Application>
  <PresentationFormat>Экран (16:9)</PresentationFormat>
  <Paragraphs>101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Одаренность123</cp:lastModifiedBy>
  <cp:revision>26</cp:revision>
  <dcterms:created xsi:type="dcterms:W3CDTF">2023-03-15T13:23:44Z</dcterms:created>
  <dcterms:modified xsi:type="dcterms:W3CDTF">2023-08-11T21:10:05Z</dcterms:modified>
</cp:coreProperties>
</file>