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5" r:id="rId6"/>
    <p:sldId id="258" r:id="rId7"/>
    <p:sldId id="269" r:id="rId8"/>
    <p:sldId id="282" r:id="rId9"/>
    <p:sldId id="263" r:id="rId10"/>
    <p:sldId id="279" r:id="rId11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Tahoma" pitchFamily="34" charset="0"/>
      <p:regular r:id="rId17"/>
      <p:bold r:id="rId18"/>
    </p:embeddedFont>
    <p:embeddedFont>
      <p:font typeface="Exo 2 Black" charset="-52"/>
      <p:regular r:id="rId19"/>
    </p:embeddedFont>
    <p:embeddedFont>
      <p:font typeface="Roboto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357F8-F374-4EEB-B3E5-B8BD736C467E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7F6D3-C23D-4C3C-8233-5C0CAB485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7F6D3-C23D-4C3C-8233-5C0CAB485BD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utacheschool.monecle.com/lg/kays_robot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utacheschool.monecle.com/lg/kvadrokopter-key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1000"/>
          </a:blip>
          <a:srcRect b="17810"/>
          <a:stretch>
            <a:fillRect/>
          </a:stretch>
        </p:blipFill>
        <p:spPr>
          <a:xfrm>
            <a:off x="5214910" y="0"/>
            <a:ext cx="13506247" cy="1110075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00068" y="3000360"/>
            <a:ext cx="13144592" cy="2129645"/>
            <a:chOff x="0" y="0"/>
            <a:chExt cx="2890507" cy="5608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90507" cy="560894"/>
            </a:xfrm>
            <a:custGeom>
              <a:avLst/>
              <a:gdLst/>
              <a:ahLst/>
              <a:cxnLst/>
              <a:rect l="l" t="t" r="r" b="b"/>
              <a:pathLst>
                <a:path w="2890507" h="560894">
                  <a:moveTo>
                    <a:pt x="35976" y="0"/>
                  </a:moveTo>
                  <a:lnTo>
                    <a:pt x="2854531" y="0"/>
                  </a:lnTo>
                  <a:cubicBezTo>
                    <a:pt x="2874400" y="0"/>
                    <a:pt x="2890507" y="16107"/>
                    <a:pt x="2890507" y="35976"/>
                  </a:cubicBezTo>
                  <a:lnTo>
                    <a:pt x="2890507" y="524918"/>
                  </a:lnTo>
                  <a:cubicBezTo>
                    <a:pt x="2890507" y="544787"/>
                    <a:pt x="2874400" y="560894"/>
                    <a:pt x="2854531" y="560894"/>
                  </a:cubicBezTo>
                  <a:lnTo>
                    <a:pt x="35976" y="560894"/>
                  </a:lnTo>
                  <a:cubicBezTo>
                    <a:pt x="16107" y="560894"/>
                    <a:pt x="0" y="544787"/>
                    <a:pt x="0" y="524918"/>
                  </a:cubicBezTo>
                  <a:lnTo>
                    <a:pt x="0" y="35976"/>
                  </a:lnTo>
                  <a:cubicBezTo>
                    <a:pt x="0" y="16107"/>
                    <a:pt x="16107" y="0"/>
                    <a:pt x="35976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85754" y="7858144"/>
            <a:ext cx="16502178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61665">
              <a:lnSpc>
                <a:spcPts val="2110"/>
              </a:lnSpc>
            </a:pPr>
            <a:endParaRPr lang="ru-RU" sz="4000" spc="-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3161665">
              <a:lnSpc>
                <a:spcPts val="2110"/>
              </a:lnSpc>
            </a:pPr>
            <a:r>
              <a:rPr lang="ru-RU" sz="400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Панель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4000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методик</a:t>
            </a:r>
            <a:r>
              <a:rPr lang="ru-RU" sz="4000" spc="1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и</a:t>
            </a:r>
            <a:r>
              <a:rPr lang="ru-RU" sz="4000" spc="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40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технологий</a:t>
            </a:r>
            <a:r>
              <a:rPr lang="ru-RU" sz="4000" spc="-1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40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образовательной</a:t>
            </a:r>
            <a:r>
              <a:rPr lang="ru-RU" sz="4000" spc="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400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практики</a:t>
            </a: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4082415">
              <a:lnSpc>
                <a:spcPct val="100000"/>
              </a:lnSpc>
              <a:spcBef>
                <a:spcPts val="1035"/>
              </a:spcBef>
            </a:pPr>
            <a:r>
              <a:rPr lang="ru-RU" sz="4000" spc="21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Номин</a:t>
            </a:r>
            <a:r>
              <a:rPr lang="ru-RU" sz="4000" spc="13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а</a:t>
            </a:r>
            <a:r>
              <a:rPr lang="ru-RU" sz="4000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ц</a:t>
            </a:r>
            <a:r>
              <a:rPr lang="ru-RU" sz="4000" spc="1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и</a:t>
            </a:r>
            <a:r>
              <a:rPr lang="ru-RU" sz="4000" spc="15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я</a:t>
            </a:r>
            <a:r>
              <a:rPr lang="ru-RU" sz="4000" spc="-2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:</a:t>
            </a:r>
            <a:r>
              <a:rPr lang="ru-RU" sz="4000" spc="-11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ru-RU" sz="4000" spc="2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И</a:t>
            </a:r>
            <a:r>
              <a:rPr lang="ru-RU" sz="4000" spc="1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н</a:t>
            </a:r>
            <a:r>
              <a:rPr lang="ru-RU" sz="4000" spc="1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же</a:t>
            </a:r>
            <a:r>
              <a:rPr lang="ru-RU" sz="4000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н</a:t>
            </a:r>
            <a:r>
              <a:rPr lang="ru-RU" sz="4000" spc="1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ер</a:t>
            </a:r>
            <a:r>
              <a:rPr lang="ru-RU" sz="4000" spc="1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н</a:t>
            </a:r>
            <a:r>
              <a:rPr lang="ru-RU" sz="4000" spc="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а</a:t>
            </a:r>
            <a:r>
              <a:rPr lang="ru-RU" sz="4000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я</a:t>
            </a:r>
            <a:r>
              <a:rPr lang="ru-RU" sz="4000" spc="-13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ru-RU" sz="4000" spc="1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деятел</a:t>
            </a:r>
            <a:r>
              <a:rPr lang="ru-RU" sz="4000" spc="13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ь</a:t>
            </a:r>
            <a:r>
              <a:rPr lang="ru-RU" sz="4000" spc="15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н</a:t>
            </a:r>
            <a:r>
              <a:rPr lang="ru-RU" sz="4000" spc="1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о</a:t>
            </a:r>
            <a:r>
              <a:rPr lang="ru-RU" sz="4000" spc="1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с</a:t>
            </a:r>
            <a:r>
              <a:rPr lang="ru-RU" sz="4000" spc="3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ть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grpSp>
        <p:nvGrpSpPr>
          <p:cNvPr id="66" name="Group 11"/>
          <p:cNvGrpSpPr/>
          <p:nvPr/>
        </p:nvGrpSpPr>
        <p:grpSpPr>
          <a:xfrm>
            <a:off x="1000068" y="4929186"/>
            <a:ext cx="13144592" cy="2129645"/>
            <a:chOff x="0" y="0"/>
            <a:chExt cx="2890507" cy="560894"/>
          </a:xfrm>
        </p:grpSpPr>
        <p:sp>
          <p:nvSpPr>
            <p:cNvPr id="67" name="Freeform 12"/>
            <p:cNvSpPr/>
            <p:nvPr/>
          </p:nvSpPr>
          <p:spPr>
            <a:xfrm>
              <a:off x="0" y="0"/>
              <a:ext cx="2890507" cy="560894"/>
            </a:xfrm>
            <a:custGeom>
              <a:avLst/>
              <a:gdLst/>
              <a:ahLst/>
              <a:cxnLst/>
              <a:rect l="l" t="t" r="r" b="b"/>
              <a:pathLst>
                <a:path w="2890507" h="560894">
                  <a:moveTo>
                    <a:pt x="35976" y="0"/>
                  </a:moveTo>
                  <a:lnTo>
                    <a:pt x="2854531" y="0"/>
                  </a:lnTo>
                  <a:cubicBezTo>
                    <a:pt x="2874400" y="0"/>
                    <a:pt x="2890507" y="16107"/>
                    <a:pt x="2890507" y="35976"/>
                  </a:cubicBezTo>
                  <a:lnTo>
                    <a:pt x="2890507" y="524918"/>
                  </a:lnTo>
                  <a:cubicBezTo>
                    <a:pt x="2890507" y="544787"/>
                    <a:pt x="2874400" y="560894"/>
                    <a:pt x="2854531" y="560894"/>
                  </a:cubicBezTo>
                  <a:lnTo>
                    <a:pt x="35976" y="560894"/>
                  </a:lnTo>
                  <a:cubicBezTo>
                    <a:pt x="16107" y="560894"/>
                    <a:pt x="0" y="544787"/>
                    <a:pt x="0" y="524918"/>
                  </a:cubicBezTo>
                  <a:lnTo>
                    <a:pt x="0" y="35976"/>
                  </a:lnTo>
                  <a:cubicBezTo>
                    <a:pt x="0" y="16107"/>
                    <a:pt x="16107" y="0"/>
                    <a:pt x="35976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68" name="TextBox 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14382" y="3643302"/>
            <a:ext cx="14068641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ru-RU" sz="4400" dirty="0" smtClean="0">
                <a:solidFill>
                  <a:srgbClr val="FFFFFF"/>
                </a:solidFill>
                <a:latin typeface="Exo 2 Black"/>
              </a:rPr>
              <a:t>Кейс-лендинг </a:t>
            </a:r>
          </a:p>
          <a:p>
            <a:pPr>
              <a:lnSpc>
                <a:spcPts val="5000"/>
              </a:lnSpc>
            </a:pPr>
            <a:r>
              <a:rPr lang="ru-RU" sz="4400" dirty="0" smtClean="0">
                <a:solidFill>
                  <a:srgbClr val="FFFFFF"/>
                </a:solidFill>
                <a:latin typeface="Exo 2 Black"/>
              </a:rPr>
              <a:t>для уроков «Робототехники»</a:t>
            </a:r>
          </a:p>
          <a:p>
            <a:pPr>
              <a:lnSpc>
                <a:spcPts val="5000"/>
              </a:lnSpc>
            </a:pPr>
            <a:r>
              <a:rPr lang="ru-RU" sz="4400" dirty="0" smtClean="0">
                <a:solidFill>
                  <a:srgbClr val="FFFFFF"/>
                </a:solidFill>
                <a:latin typeface="Exo 2 Black"/>
              </a:rPr>
              <a:t> – успешный старт в мир робототехники </a:t>
            </a:r>
          </a:p>
          <a:p>
            <a:pPr>
              <a:lnSpc>
                <a:spcPts val="5000"/>
              </a:lnSpc>
            </a:pPr>
            <a:r>
              <a:rPr lang="ru-RU" sz="4400" dirty="0" smtClean="0">
                <a:solidFill>
                  <a:srgbClr val="FFFFFF"/>
                </a:solidFill>
                <a:latin typeface="Exo 2 Black"/>
              </a:rPr>
              <a:t>для детей!</a:t>
            </a:r>
            <a:endParaRPr lang="en-US" sz="4400" dirty="0" smtClean="0">
              <a:solidFill>
                <a:srgbClr val="FFFFFF"/>
              </a:solidFill>
              <a:latin typeface="Exo 2 Black"/>
            </a:endParaRPr>
          </a:p>
        </p:txBody>
      </p:sp>
      <p:pic>
        <p:nvPicPr>
          <p:cNvPr id="69" name="Picture 14"/>
          <p:cNvPicPr>
            <a:picLocks noChangeAspect="1"/>
          </p:cNvPicPr>
          <p:nvPr/>
        </p:nvPicPr>
        <p:blipFill>
          <a:blip r:embed="rId3" cstate="print"/>
          <a:srcRect l="497" r="1895" b="947"/>
          <a:stretch>
            <a:fillRect/>
          </a:stretch>
        </p:blipFill>
        <p:spPr>
          <a:xfrm>
            <a:off x="13787470" y="3929054"/>
            <a:ext cx="873875" cy="92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5820" y="1500162"/>
            <a:ext cx="6711652" cy="1667590"/>
            <a:chOff x="0" y="0"/>
            <a:chExt cx="1359988" cy="4392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9988" cy="439201"/>
            </a:xfrm>
            <a:custGeom>
              <a:avLst/>
              <a:gdLst/>
              <a:ahLst/>
              <a:cxnLst/>
              <a:rect l="l" t="t" r="r" b="b"/>
              <a:pathLst>
                <a:path w="1359988" h="439201">
                  <a:moveTo>
                    <a:pt x="76464" y="0"/>
                  </a:moveTo>
                  <a:lnTo>
                    <a:pt x="1283524" y="0"/>
                  </a:lnTo>
                  <a:cubicBezTo>
                    <a:pt x="1303803" y="0"/>
                    <a:pt x="1323252" y="8056"/>
                    <a:pt x="1337592" y="22396"/>
                  </a:cubicBezTo>
                  <a:cubicBezTo>
                    <a:pt x="1351932" y="36736"/>
                    <a:pt x="1359988" y="56185"/>
                    <a:pt x="1359988" y="76464"/>
                  </a:cubicBezTo>
                  <a:lnTo>
                    <a:pt x="1359988" y="362736"/>
                  </a:lnTo>
                  <a:cubicBezTo>
                    <a:pt x="1359988" y="383016"/>
                    <a:pt x="1351932" y="402465"/>
                    <a:pt x="1337592" y="416805"/>
                  </a:cubicBezTo>
                  <a:cubicBezTo>
                    <a:pt x="1323252" y="431145"/>
                    <a:pt x="1303803" y="439201"/>
                    <a:pt x="1283524" y="439201"/>
                  </a:cubicBezTo>
                  <a:lnTo>
                    <a:pt x="76464" y="439201"/>
                  </a:lnTo>
                  <a:cubicBezTo>
                    <a:pt x="56185" y="439201"/>
                    <a:pt x="36736" y="431145"/>
                    <a:pt x="22396" y="416805"/>
                  </a:cubicBezTo>
                  <a:cubicBezTo>
                    <a:pt x="8056" y="402465"/>
                    <a:pt x="0" y="383016"/>
                    <a:pt x="0" y="362736"/>
                  </a:cubicBezTo>
                  <a:lnTo>
                    <a:pt x="0" y="76464"/>
                  </a:lnTo>
                  <a:cubicBezTo>
                    <a:pt x="0" y="56185"/>
                    <a:pt x="8056" y="36736"/>
                    <a:pt x="22396" y="22396"/>
                  </a:cubicBezTo>
                  <a:cubicBezTo>
                    <a:pt x="36736" y="8056"/>
                    <a:pt x="56185" y="0"/>
                    <a:pt x="76464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71572" y="1500162"/>
            <a:ext cx="8543928" cy="1163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ru-RU" sz="5400" dirty="0" smtClean="0">
                <a:solidFill>
                  <a:srgbClr val="FFFFFF"/>
                </a:solidFill>
                <a:latin typeface="Exo 2 Black"/>
              </a:rPr>
              <a:t>Автор</a:t>
            </a:r>
            <a:r>
              <a:rPr lang="en-US" sz="5400" dirty="0" smtClean="0">
                <a:solidFill>
                  <a:srgbClr val="FFFFFF"/>
                </a:solidFill>
                <a:latin typeface="Exo 2 Black"/>
              </a:rPr>
              <a:t> </a:t>
            </a:r>
            <a:r>
              <a:rPr lang="ru-RU" sz="5400" dirty="0" smtClean="0">
                <a:solidFill>
                  <a:srgbClr val="FFFFFF"/>
                </a:solidFill>
                <a:latin typeface="Exo 2 Black"/>
              </a:rPr>
              <a:t>практики:</a:t>
            </a:r>
            <a:endParaRPr lang="en-US" sz="5400" dirty="0">
              <a:solidFill>
                <a:srgbClr val="FFFFFF"/>
              </a:solidFill>
              <a:latin typeface="Exo 2 Black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930478" y="1928790"/>
            <a:ext cx="1841047" cy="1834143"/>
          </a:xfrm>
          <a:prstGeom prst="rect">
            <a:avLst/>
          </a:prstGeom>
        </p:spPr>
      </p:pic>
      <p:grpSp>
        <p:nvGrpSpPr>
          <p:cNvPr id="13" name="Group 2"/>
          <p:cNvGrpSpPr/>
          <p:nvPr/>
        </p:nvGrpSpPr>
        <p:grpSpPr>
          <a:xfrm>
            <a:off x="785754" y="4500558"/>
            <a:ext cx="7143800" cy="3929090"/>
            <a:chOff x="0" y="0"/>
            <a:chExt cx="1359988" cy="439201"/>
          </a:xfrm>
        </p:grpSpPr>
        <p:sp>
          <p:nvSpPr>
            <p:cNvPr id="14" name="Freeform 3"/>
            <p:cNvSpPr/>
            <p:nvPr/>
          </p:nvSpPr>
          <p:spPr>
            <a:xfrm>
              <a:off x="0" y="0"/>
              <a:ext cx="1359988" cy="439201"/>
            </a:xfrm>
            <a:custGeom>
              <a:avLst/>
              <a:gdLst/>
              <a:ahLst/>
              <a:cxnLst/>
              <a:rect l="l" t="t" r="r" b="b"/>
              <a:pathLst>
                <a:path w="1359988" h="439201">
                  <a:moveTo>
                    <a:pt x="76464" y="0"/>
                  </a:moveTo>
                  <a:lnTo>
                    <a:pt x="1283524" y="0"/>
                  </a:lnTo>
                  <a:cubicBezTo>
                    <a:pt x="1303803" y="0"/>
                    <a:pt x="1323252" y="8056"/>
                    <a:pt x="1337592" y="22396"/>
                  </a:cubicBezTo>
                  <a:cubicBezTo>
                    <a:pt x="1351932" y="36736"/>
                    <a:pt x="1359988" y="56185"/>
                    <a:pt x="1359988" y="76464"/>
                  </a:cubicBezTo>
                  <a:lnTo>
                    <a:pt x="1359988" y="362736"/>
                  </a:lnTo>
                  <a:cubicBezTo>
                    <a:pt x="1359988" y="383016"/>
                    <a:pt x="1351932" y="402465"/>
                    <a:pt x="1337592" y="416805"/>
                  </a:cubicBezTo>
                  <a:cubicBezTo>
                    <a:pt x="1323252" y="431145"/>
                    <a:pt x="1303803" y="439201"/>
                    <a:pt x="1283524" y="439201"/>
                  </a:cubicBezTo>
                  <a:lnTo>
                    <a:pt x="76464" y="439201"/>
                  </a:lnTo>
                  <a:cubicBezTo>
                    <a:pt x="56185" y="439201"/>
                    <a:pt x="36736" y="431145"/>
                    <a:pt x="22396" y="416805"/>
                  </a:cubicBezTo>
                  <a:cubicBezTo>
                    <a:pt x="8056" y="402465"/>
                    <a:pt x="0" y="383016"/>
                    <a:pt x="0" y="362736"/>
                  </a:cubicBezTo>
                  <a:lnTo>
                    <a:pt x="0" y="76464"/>
                  </a:lnTo>
                  <a:cubicBezTo>
                    <a:pt x="0" y="56185"/>
                    <a:pt x="8056" y="36736"/>
                    <a:pt x="22396" y="22396"/>
                  </a:cubicBezTo>
                  <a:cubicBezTo>
                    <a:pt x="36736" y="8056"/>
                    <a:pt x="56185" y="0"/>
                    <a:pt x="76464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15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12" name="object 3"/>
          <p:cNvSpPr txBox="1"/>
          <p:nvPr/>
        </p:nvSpPr>
        <p:spPr>
          <a:xfrm>
            <a:off x="1071506" y="4786310"/>
            <a:ext cx="7072362" cy="35823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Бетехтина Анастасия Васильевна</a:t>
            </a:r>
            <a:endParaRPr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377190">
              <a:lnSpc>
                <a:spcPct val="100000"/>
              </a:lnSpc>
              <a:spcBef>
                <a:spcPts val="5"/>
              </a:spcBef>
            </a:pPr>
            <a:r>
              <a:rPr lang="ru-RU" sz="2800" b="1" spc="-5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Педагог дополнительного образования с высшей категорий </a:t>
            </a:r>
          </a:p>
          <a:p>
            <a:pPr marL="12700" marR="377190">
              <a:lnSpc>
                <a:spcPct val="100000"/>
              </a:lnSpc>
              <a:spcBef>
                <a:spcPts val="5"/>
              </a:spcBef>
            </a:pPr>
            <a:r>
              <a:rPr lang="ru-RU" sz="2800" b="1" spc="-5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МАУ ДО «Голышмановского МЦ»</a:t>
            </a:r>
            <a:endParaRPr lang="en-US" sz="2800" b="1" spc="-5" dirty="0" smtClean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377190">
              <a:lnSpc>
                <a:spcPct val="100000"/>
              </a:lnSpc>
              <a:spcBef>
                <a:spcPts val="5"/>
              </a:spcBef>
            </a:pPr>
            <a:endParaRPr sz="28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2800" b="1" u="heavy" spc="-30" dirty="0" smtClean="0">
                <a:solidFill>
                  <a:schemeClr val="bg1"/>
                </a:solidFill>
                <a:uFill>
                  <a:solidFill>
                    <a:srgbClr val="0462C1"/>
                  </a:solidFill>
                </a:uFill>
                <a:cs typeface="Calibri"/>
              </a:rPr>
              <a:t>https://vk.com/id165396589</a:t>
            </a:r>
            <a:endParaRPr lang="ru-RU" sz="2800" b="1" u="heavy" spc="-30" dirty="0" smtClean="0">
              <a:solidFill>
                <a:schemeClr val="bg1"/>
              </a:solidFill>
              <a:uFill>
                <a:solidFill>
                  <a:srgbClr val="0462C1"/>
                </a:solidFill>
              </a:u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2800" b="1" u="heavy" spc="-15" dirty="0" smtClean="0">
                <a:solidFill>
                  <a:schemeClr val="bg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ngavrilova_01@mail.ru</a:t>
            </a:r>
            <a:endParaRPr sz="28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smtClean="0">
                <a:solidFill>
                  <a:schemeClr val="bg1"/>
                </a:solidFill>
                <a:latin typeface="Calibri"/>
                <a:cs typeface="Calibri"/>
              </a:rPr>
              <a:t>8-9</a:t>
            </a:r>
            <a:r>
              <a:rPr lang="en-US" sz="2800" b="1" spc="-5" dirty="0" smtClean="0">
                <a:solidFill>
                  <a:schemeClr val="bg1"/>
                </a:solidFill>
                <a:latin typeface="Calibri"/>
                <a:cs typeface="Calibri"/>
              </a:rPr>
              <a:t>82-937-78-87</a:t>
            </a:r>
            <a:r>
              <a:rPr sz="2800" b="1" spc="5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b="1" spc="-5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2800" b="1" spc="-5" dirty="0" smtClean="0">
                <a:solidFill>
                  <a:schemeClr val="bg1"/>
                </a:solidFill>
                <a:latin typeface="Calibri"/>
                <a:cs typeface="Calibri"/>
              </a:rPr>
              <a:t>Telegram</a:t>
            </a:r>
            <a:r>
              <a:rPr sz="2800" b="1" spc="-5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endParaRPr sz="280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C:\Users\Admin\Downloads\IMG_615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628" y="1714476"/>
            <a:ext cx="7063156" cy="6995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92413" cy="4097130"/>
            <a:chOff x="0" y="0"/>
            <a:chExt cx="4844092" cy="10790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4092" cy="1079079"/>
            </a:xfrm>
            <a:custGeom>
              <a:avLst/>
              <a:gdLst/>
              <a:ahLst/>
              <a:cxnLst/>
              <a:rect l="l" t="t" r="r" b="b"/>
              <a:pathLst>
                <a:path w="4844092" h="1079079">
                  <a:moveTo>
                    <a:pt x="0" y="0"/>
                  </a:moveTo>
                  <a:lnTo>
                    <a:pt x="4844092" y="0"/>
                  </a:lnTo>
                  <a:lnTo>
                    <a:pt x="4844092" y="1079079"/>
                  </a:lnTo>
                  <a:lnTo>
                    <a:pt x="0" y="1079079"/>
                  </a:lnTo>
                  <a:close/>
                </a:path>
              </a:pathLst>
            </a:custGeom>
            <a:solidFill>
              <a:srgbClr val="0000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41000"/>
          </a:blip>
          <a:srcRect t="14273" r="30113" b="60437"/>
          <a:stretch>
            <a:fillRect/>
          </a:stretch>
        </p:blipFill>
        <p:spPr>
          <a:xfrm>
            <a:off x="6965786" y="0"/>
            <a:ext cx="11322214" cy="409713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28219" y="737830"/>
            <a:ext cx="5015320" cy="905208"/>
            <a:chOff x="0" y="0"/>
            <a:chExt cx="2599137" cy="4392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99137" cy="439201"/>
            </a:xfrm>
            <a:custGeom>
              <a:avLst/>
              <a:gdLst/>
              <a:ahLst/>
              <a:cxnLst/>
              <a:rect l="l" t="t" r="r" b="b"/>
              <a:pathLst>
                <a:path w="2599137" h="439201">
                  <a:moveTo>
                    <a:pt x="40010" y="0"/>
                  </a:moveTo>
                  <a:lnTo>
                    <a:pt x="2559127" y="0"/>
                  </a:lnTo>
                  <a:cubicBezTo>
                    <a:pt x="2569738" y="0"/>
                    <a:pt x="2579915" y="4215"/>
                    <a:pt x="2587418" y="11719"/>
                  </a:cubicBezTo>
                  <a:cubicBezTo>
                    <a:pt x="2594921" y="19222"/>
                    <a:pt x="2599137" y="29398"/>
                    <a:pt x="2599137" y="40010"/>
                  </a:cubicBezTo>
                  <a:lnTo>
                    <a:pt x="2599137" y="399191"/>
                  </a:lnTo>
                  <a:cubicBezTo>
                    <a:pt x="2599137" y="409802"/>
                    <a:pt x="2594921" y="419979"/>
                    <a:pt x="2587418" y="427482"/>
                  </a:cubicBezTo>
                  <a:cubicBezTo>
                    <a:pt x="2579915" y="434985"/>
                    <a:pt x="2569738" y="439201"/>
                    <a:pt x="2559127" y="439201"/>
                  </a:cubicBezTo>
                  <a:lnTo>
                    <a:pt x="40010" y="439201"/>
                  </a:lnTo>
                  <a:cubicBezTo>
                    <a:pt x="29398" y="439201"/>
                    <a:pt x="19222" y="434985"/>
                    <a:pt x="11719" y="427482"/>
                  </a:cubicBezTo>
                  <a:cubicBezTo>
                    <a:pt x="4215" y="419979"/>
                    <a:pt x="0" y="409802"/>
                    <a:pt x="0" y="399191"/>
                  </a:cubicBezTo>
                  <a:lnTo>
                    <a:pt x="0" y="40010"/>
                  </a:lnTo>
                  <a:cubicBezTo>
                    <a:pt x="0" y="29398"/>
                    <a:pt x="4215" y="19222"/>
                    <a:pt x="11719" y="11719"/>
                  </a:cubicBezTo>
                  <a:cubicBezTo>
                    <a:pt x="19222" y="4215"/>
                    <a:pt x="29398" y="0"/>
                    <a:pt x="40010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9092" y="5214938"/>
            <a:ext cx="973634" cy="9298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 l="497" r="1895" b="947"/>
          <a:stretch>
            <a:fillRect/>
          </a:stretch>
        </p:blipFill>
        <p:spPr>
          <a:xfrm>
            <a:off x="17002180" y="5500690"/>
            <a:ext cx="873875" cy="9298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85754" y="285716"/>
            <a:ext cx="9386237" cy="114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ru-RU" sz="4400" dirty="0" smtClean="0">
                <a:solidFill>
                  <a:srgbClr val="FFFFFF"/>
                </a:solidFill>
                <a:latin typeface="Exo 2 Black"/>
              </a:rPr>
              <a:t>Цель практики:</a:t>
            </a:r>
            <a:endParaRPr lang="en-US" sz="4400" dirty="0">
              <a:solidFill>
                <a:srgbClr val="FFFFFF"/>
              </a:solidFill>
              <a:latin typeface="Exo 2 Black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28564" y="6143632"/>
            <a:ext cx="5572228" cy="33392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241300" indent="-228600">
              <a:tabLst>
                <a:tab pos="241300" algn="l"/>
              </a:tabLst>
            </a:pPr>
            <a:r>
              <a:rPr lang="ru-RU" sz="2800" spc="160" dirty="0" smtClean="0">
                <a:latin typeface="Tahoma"/>
                <a:cs typeface="Tahoma"/>
              </a:rPr>
              <a:t>Предметные</a:t>
            </a:r>
            <a:r>
              <a:rPr lang="ru-RU" sz="2800" spc="-75" dirty="0" smtClean="0">
                <a:latin typeface="Tahoma"/>
                <a:cs typeface="Tahoma"/>
              </a:rPr>
              <a:t> </a:t>
            </a:r>
            <a:r>
              <a:rPr lang="ru-RU" sz="2800" spc="90" dirty="0" smtClean="0">
                <a:latin typeface="Tahoma"/>
                <a:cs typeface="Tahoma"/>
              </a:rPr>
              <a:t>:</a:t>
            </a:r>
            <a:r>
              <a:rPr lang="ru-RU" sz="2800" spc="-70" dirty="0" smtClean="0">
                <a:latin typeface="Tahoma"/>
                <a:cs typeface="Tahoma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знакомить с </a:t>
            </a:r>
            <a:r>
              <a:rPr lang="ru-RU" sz="2800" dirty="0" smtClean="0"/>
              <a:t>основными понятиями </a:t>
            </a:r>
            <a:r>
              <a:rPr lang="ru-RU" sz="2800" dirty="0" smtClean="0"/>
              <a:t>в робототехнике;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формировать конструкторских навыков;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знакомить с основами программирования.</a:t>
            </a:r>
            <a:endParaRPr lang="ru-RU" sz="2800" dirty="0"/>
          </a:p>
        </p:txBody>
      </p:sp>
      <p:sp>
        <p:nvSpPr>
          <p:cNvPr id="29" name="AutoShape 29"/>
          <p:cNvSpPr/>
          <p:nvPr/>
        </p:nvSpPr>
        <p:spPr>
          <a:xfrm rot="5400000">
            <a:off x="3521845" y="8022431"/>
            <a:ext cx="4529138" cy="0"/>
          </a:xfrm>
          <a:prstGeom prst="line">
            <a:avLst/>
          </a:prstGeom>
          <a:ln w="38100" cap="flat">
            <a:solidFill>
              <a:srgbClr val="D3D4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TextBox 29"/>
          <p:cNvSpPr txBox="1"/>
          <p:nvPr/>
        </p:nvSpPr>
        <p:spPr>
          <a:xfrm>
            <a:off x="785754" y="2000228"/>
            <a:ext cx="12287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Популяризация инженерно-технического творчества и Робототехники, вовлечение в объединения технической направленности.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5240" y="4143368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715636" y="5429252"/>
            <a:ext cx="932216" cy="905803"/>
          </a:xfrm>
          <a:prstGeom prst="rect">
            <a:avLst/>
          </a:prstGeom>
        </p:spPr>
      </p:pic>
      <p:sp>
        <p:nvSpPr>
          <p:cNvPr id="36" name="AutoShape 29"/>
          <p:cNvSpPr/>
          <p:nvPr/>
        </p:nvSpPr>
        <p:spPr>
          <a:xfrm rot="5400000">
            <a:off x="9808389" y="7765259"/>
            <a:ext cx="4529138" cy="0"/>
          </a:xfrm>
          <a:prstGeom prst="line">
            <a:avLst/>
          </a:prstGeom>
          <a:ln w="38100" cap="flat">
            <a:solidFill>
              <a:srgbClr val="D3D4D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TextBox 19"/>
          <p:cNvSpPr txBox="1"/>
          <p:nvPr/>
        </p:nvSpPr>
        <p:spPr>
          <a:xfrm>
            <a:off x="12358710" y="6357946"/>
            <a:ext cx="5500790" cy="33392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lvl="0"/>
            <a:r>
              <a:rPr lang="ru-RU" sz="2800" spc="160" dirty="0" smtClean="0">
                <a:latin typeface="Tahoma"/>
                <a:cs typeface="Tahoma"/>
              </a:rPr>
              <a:t>Личностные</a:t>
            </a:r>
            <a:r>
              <a:rPr lang="ru-RU" sz="2800" spc="-75" dirty="0" smtClean="0">
                <a:latin typeface="Tahoma"/>
                <a:cs typeface="Tahoma"/>
              </a:rPr>
              <a:t> </a:t>
            </a:r>
            <a:r>
              <a:rPr lang="ru-RU" sz="2800" spc="90" dirty="0" smtClean="0">
                <a:latin typeface="Tahoma"/>
                <a:cs typeface="Tahoma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способствовать </a:t>
            </a:r>
            <a:r>
              <a:rPr lang="ru-RU" sz="2800" dirty="0" smtClean="0"/>
              <a:t>воспитанию чувства коллективизма, товарищества и взаимопомощи;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способствовать развитию самостоятельности;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создание условий для профориентации воспитанников.</a:t>
            </a:r>
          </a:p>
          <a:p>
            <a:pPr marL="241300" indent="-228600">
              <a:buFont typeface="Wingdings"/>
              <a:buChar char=""/>
              <a:tabLst>
                <a:tab pos="241300" algn="l"/>
              </a:tabLst>
            </a:pPr>
            <a:endParaRPr lang="ru-RU" sz="2800" spc="155" dirty="0" smtClean="0">
              <a:uFill>
                <a:solidFill>
                  <a:srgbClr val="000000"/>
                </a:solidFill>
              </a:uFill>
              <a:latin typeface="Tahoma"/>
              <a:cs typeface="Tahoma"/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5929290" y="6286508"/>
            <a:ext cx="6072230" cy="33392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241300" indent="-228600">
              <a:tabLst>
                <a:tab pos="241300" algn="l"/>
              </a:tabLst>
            </a:pPr>
            <a:r>
              <a:rPr lang="ru-RU" sz="2800" spc="160" dirty="0" smtClean="0">
                <a:latin typeface="Tahoma"/>
                <a:cs typeface="Tahoma"/>
              </a:rPr>
              <a:t>Метапредметные</a:t>
            </a:r>
            <a:r>
              <a:rPr lang="ru-RU" sz="2800" spc="-75" dirty="0" smtClean="0">
                <a:latin typeface="Tahoma"/>
                <a:cs typeface="Tahoma"/>
              </a:rPr>
              <a:t> </a:t>
            </a:r>
            <a:r>
              <a:rPr lang="ru-RU" sz="2800" spc="90" dirty="0" smtClean="0">
                <a:latin typeface="Tahoma"/>
                <a:cs typeface="Tahoma"/>
              </a:rPr>
              <a:t>:</a:t>
            </a:r>
            <a:r>
              <a:rPr lang="ru-RU" sz="2800" spc="-70" dirty="0" smtClean="0">
                <a:latin typeface="Tahoma"/>
                <a:cs typeface="Tahoma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способствовать развитию изобретательности, творческой инициативы;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способствовать развитию стремления к достижению цели;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способствовать развитию умения анализировать результаты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92413" cy="3534276"/>
            <a:chOff x="0" y="0"/>
            <a:chExt cx="4844092" cy="930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4092" cy="930838"/>
            </a:xfrm>
            <a:custGeom>
              <a:avLst/>
              <a:gdLst/>
              <a:ahLst/>
              <a:cxnLst/>
              <a:rect l="l" t="t" r="r" b="b"/>
              <a:pathLst>
                <a:path w="4844092" h="930838">
                  <a:moveTo>
                    <a:pt x="0" y="0"/>
                  </a:moveTo>
                  <a:lnTo>
                    <a:pt x="4844092" y="0"/>
                  </a:lnTo>
                  <a:lnTo>
                    <a:pt x="4844092" y="930838"/>
                  </a:lnTo>
                  <a:lnTo>
                    <a:pt x="0" y="930838"/>
                  </a:lnTo>
                  <a:close/>
                </a:path>
              </a:pathLst>
            </a:custGeom>
            <a:solidFill>
              <a:srgbClr val="0000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41000"/>
          </a:blip>
          <a:srcRect l="1351" t="14273" r="30031" b="63945"/>
          <a:stretch>
            <a:fillRect/>
          </a:stretch>
        </p:blipFill>
        <p:spPr>
          <a:xfrm>
            <a:off x="7184728" y="0"/>
            <a:ext cx="11116436" cy="352873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28218" y="779464"/>
            <a:ext cx="11249098" cy="1379682"/>
            <a:chOff x="0" y="0"/>
            <a:chExt cx="3353445" cy="411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53445" cy="411294"/>
            </a:xfrm>
            <a:custGeom>
              <a:avLst/>
              <a:gdLst/>
              <a:ahLst/>
              <a:cxnLst/>
              <a:rect l="l" t="t" r="r" b="b"/>
              <a:pathLst>
                <a:path w="3353445" h="411294">
                  <a:moveTo>
                    <a:pt x="35100" y="0"/>
                  </a:moveTo>
                  <a:lnTo>
                    <a:pt x="3318346" y="0"/>
                  </a:lnTo>
                  <a:cubicBezTo>
                    <a:pt x="3327655" y="0"/>
                    <a:pt x="3336582" y="3698"/>
                    <a:pt x="3343165" y="10280"/>
                  </a:cubicBezTo>
                  <a:cubicBezTo>
                    <a:pt x="3349747" y="16863"/>
                    <a:pt x="3353445" y="25791"/>
                    <a:pt x="3353445" y="35100"/>
                  </a:cubicBezTo>
                  <a:lnTo>
                    <a:pt x="3353445" y="376195"/>
                  </a:lnTo>
                  <a:cubicBezTo>
                    <a:pt x="3353445" y="385504"/>
                    <a:pt x="3349747" y="394431"/>
                    <a:pt x="3343165" y="401014"/>
                  </a:cubicBezTo>
                  <a:cubicBezTo>
                    <a:pt x="3336582" y="407596"/>
                    <a:pt x="3327655" y="411294"/>
                    <a:pt x="3318346" y="411294"/>
                  </a:cubicBezTo>
                  <a:lnTo>
                    <a:pt x="35100" y="411294"/>
                  </a:lnTo>
                  <a:cubicBezTo>
                    <a:pt x="25791" y="411294"/>
                    <a:pt x="16863" y="407596"/>
                    <a:pt x="10280" y="401014"/>
                  </a:cubicBezTo>
                  <a:cubicBezTo>
                    <a:pt x="3698" y="394431"/>
                    <a:pt x="0" y="385504"/>
                    <a:pt x="0" y="376195"/>
                  </a:cubicBezTo>
                  <a:lnTo>
                    <a:pt x="0" y="35100"/>
                  </a:lnTo>
                  <a:cubicBezTo>
                    <a:pt x="0" y="25791"/>
                    <a:pt x="3698" y="16863"/>
                    <a:pt x="10280" y="10280"/>
                  </a:cubicBezTo>
                  <a:cubicBezTo>
                    <a:pt x="16863" y="3698"/>
                    <a:pt x="25791" y="0"/>
                    <a:pt x="35100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7268" y="1631230"/>
            <a:ext cx="11211376" cy="1379682"/>
            <a:chOff x="0" y="0"/>
            <a:chExt cx="2532943" cy="4112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32943" cy="411294"/>
            </a:xfrm>
            <a:custGeom>
              <a:avLst/>
              <a:gdLst/>
              <a:ahLst/>
              <a:cxnLst/>
              <a:rect l="l" t="t" r="r" b="b"/>
              <a:pathLst>
                <a:path w="2532943" h="411294">
                  <a:moveTo>
                    <a:pt x="46469" y="0"/>
                  </a:moveTo>
                  <a:lnTo>
                    <a:pt x="2486474" y="0"/>
                  </a:lnTo>
                  <a:cubicBezTo>
                    <a:pt x="2498798" y="0"/>
                    <a:pt x="2510618" y="4896"/>
                    <a:pt x="2519332" y="13611"/>
                  </a:cubicBezTo>
                  <a:cubicBezTo>
                    <a:pt x="2528047" y="22325"/>
                    <a:pt x="2532943" y="34145"/>
                    <a:pt x="2532943" y="46469"/>
                  </a:cubicBezTo>
                  <a:lnTo>
                    <a:pt x="2532943" y="364825"/>
                  </a:lnTo>
                  <a:cubicBezTo>
                    <a:pt x="2532943" y="377149"/>
                    <a:pt x="2528047" y="388969"/>
                    <a:pt x="2519332" y="397684"/>
                  </a:cubicBezTo>
                  <a:cubicBezTo>
                    <a:pt x="2510618" y="406398"/>
                    <a:pt x="2498798" y="411294"/>
                    <a:pt x="2486474" y="411294"/>
                  </a:cubicBezTo>
                  <a:lnTo>
                    <a:pt x="46469" y="411294"/>
                  </a:lnTo>
                  <a:cubicBezTo>
                    <a:pt x="20805" y="411294"/>
                    <a:pt x="0" y="390489"/>
                    <a:pt x="0" y="364825"/>
                  </a:cubicBezTo>
                  <a:lnTo>
                    <a:pt x="0" y="46469"/>
                  </a:lnTo>
                  <a:cubicBezTo>
                    <a:pt x="0" y="34145"/>
                    <a:pt x="4896" y="22325"/>
                    <a:pt x="13611" y="13611"/>
                  </a:cubicBezTo>
                  <a:cubicBezTo>
                    <a:pt x="22325" y="4896"/>
                    <a:pt x="34145" y="0"/>
                    <a:pt x="46469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009650"/>
            <a:ext cx="1059077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FFFFFF"/>
                </a:solidFill>
                <a:latin typeface="Exo 2 Black"/>
              </a:rPr>
              <a:t>Методики и технологии образовательной практики</a:t>
            </a:r>
            <a:endParaRPr lang="en-US" sz="5000" dirty="0">
              <a:solidFill>
                <a:srgbClr val="FFFFFF"/>
              </a:solidFill>
              <a:latin typeface="Exo 2 Blac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85886" y="5500690"/>
            <a:ext cx="10501386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499"/>
              </a:lnSpc>
              <a:spcBef>
                <a:spcPct val="0"/>
              </a:spcBef>
            </a:pPr>
            <a:r>
              <a:rPr lang="ru-RU" sz="2800" dirty="0" smtClean="0"/>
              <a:t>Метод «</a:t>
            </a:r>
            <a:r>
              <a:rPr lang="ru-RU" sz="2800" dirty="0" err="1" smtClean="0"/>
              <a:t>case</a:t>
            </a:r>
            <a:r>
              <a:rPr lang="ru-RU" sz="2800" dirty="0" smtClean="0"/>
              <a:t> -</a:t>
            </a:r>
            <a:r>
              <a:rPr lang="ru-RU" sz="2800" dirty="0" err="1" smtClean="0"/>
              <a:t>study</a:t>
            </a:r>
            <a:r>
              <a:rPr lang="ru-RU" sz="2800" dirty="0" smtClean="0"/>
              <a:t>» Анализ конкретных учебных ситуаций («</a:t>
            </a:r>
            <a:r>
              <a:rPr lang="ru-RU" sz="2800" dirty="0" err="1" smtClean="0"/>
              <a:t>case-study</a:t>
            </a:r>
            <a:r>
              <a:rPr lang="ru-RU" sz="2800" dirty="0" smtClean="0"/>
              <a:t>») - обучение, предназначенное для совершенствования навыков и получения опыта. Метод «</a:t>
            </a:r>
            <a:r>
              <a:rPr lang="ru-RU" sz="2800" dirty="0" err="1" smtClean="0"/>
              <a:t>case-study</a:t>
            </a:r>
            <a:r>
              <a:rPr lang="ru-RU" sz="2800" dirty="0" smtClean="0"/>
              <a:t>» или метод конкретных ситуаций (от английского «</a:t>
            </a:r>
            <a:r>
              <a:rPr lang="ru-RU" sz="2800" dirty="0" err="1" smtClean="0"/>
              <a:t>case</a:t>
            </a:r>
            <a:r>
              <a:rPr lang="ru-RU" sz="2800" dirty="0" smtClean="0"/>
              <a:t>» – случай, ситуация) – метод активного проблемно-ситуационного анализа, основанный на обучении путем решения конкретных задач – ситуаций (решение кейсов).</a:t>
            </a:r>
            <a:endParaRPr lang="en-US" sz="2499" u="none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85886" y="4000492"/>
            <a:ext cx="700092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ru-RU" sz="2499" u="none" dirty="0" smtClean="0">
                <a:solidFill>
                  <a:srgbClr val="000000"/>
                </a:solidFill>
                <a:latin typeface="Roboto"/>
              </a:rPr>
              <a:t>Традиционные методы: метод наглядности, метод практики, метод контроля.</a:t>
            </a:r>
            <a:endParaRPr lang="en-US" sz="2499" u="none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571440" y="4000492"/>
            <a:ext cx="784377" cy="784377"/>
            <a:chOff x="0" y="0"/>
            <a:chExt cx="1045835" cy="104583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045835" cy="1045835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0006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12911" y="107867"/>
              <a:ext cx="504547" cy="842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9"/>
                </a:lnSpc>
              </a:pPr>
              <a:r>
                <a:rPr lang="en-US" sz="3999">
                  <a:solidFill>
                    <a:srgbClr val="FFFFFF"/>
                  </a:solidFill>
                  <a:latin typeface="Roboto"/>
                </a:rPr>
                <a:t>1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71440" y="5500690"/>
            <a:ext cx="784377" cy="784377"/>
            <a:chOff x="0" y="0"/>
            <a:chExt cx="1045835" cy="104583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045835" cy="1045835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0006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312911" y="107867"/>
              <a:ext cx="504547" cy="842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Roboto"/>
                </a:rPr>
                <a:t>2</a:t>
              </a:r>
            </a:p>
          </p:txBody>
        </p:sp>
      </p:grpSp>
      <p:pic>
        <p:nvPicPr>
          <p:cNvPr id="28674" name="Picture 2" descr="https://sun9-60.userapi.com/impg/E8_OlatqRhb5rzirfpqVvYki7vcZiyk2FTWPuA/xBP6_1Pr5F4.jpg?size=1280x960&amp;quality=95&amp;sign=77463664d1a10162e4d34822b339e616&amp;type=album"/>
          <p:cNvPicPr>
            <a:picLocks noChangeAspect="1" noChangeArrowheads="1"/>
          </p:cNvPicPr>
          <p:nvPr/>
        </p:nvPicPr>
        <p:blipFill>
          <a:blip r:embed="rId3"/>
          <a:srcRect l="21739" r="16304" b="17391"/>
          <a:stretch>
            <a:fillRect/>
          </a:stretch>
        </p:blipFill>
        <p:spPr bwMode="auto">
          <a:xfrm>
            <a:off x="12787338" y="4429120"/>
            <a:ext cx="5000663" cy="5000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0002" y="357154"/>
            <a:ext cx="6047336" cy="1667590"/>
            <a:chOff x="0" y="0"/>
            <a:chExt cx="1592714" cy="4392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714" cy="439201"/>
            </a:xfrm>
            <a:custGeom>
              <a:avLst/>
              <a:gdLst/>
              <a:ahLst/>
              <a:cxnLst/>
              <a:rect l="l" t="t" r="r" b="b"/>
              <a:pathLst>
                <a:path w="1592714" h="439201">
                  <a:moveTo>
                    <a:pt x="65291" y="0"/>
                  </a:moveTo>
                  <a:lnTo>
                    <a:pt x="1527423" y="0"/>
                  </a:lnTo>
                  <a:cubicBezTo>
                    <a:pt x="1563482" y="0"/>
                    <a:pt x="1592714" y="29232"/>
                    <a:pt x="1592714" y="65291"/>
                  </a:cubicBezTo>
                  <a:lnTo>
                    <a:pt x="1592714" y="373909"/>
                  </a:lnTo>
                  <a:cubicBezTo>
                    <a:pt x="1592714" y="409969"/>
                    <a:pt x="1563482" y="439201"/>
                    <a:pt x="1527423" y="439201"/>
                  </a:cubicBezTo>
                  <a:lnTo>
                    <a:pt x="65291" y="439201"/>
                  </a:lnTo>
                  <a:cubicBezTo>
                    <a:pt x="29232" y="439201"/>
                    <a:pt x="0" y="409969"/>
                    <a:pt x="0" y="373909"/>
                  </a:cubicBezTo>
                  <a:lnTo>
                    <a:pt x="0" y="65291"/>
                  </a:lnTo>
                  <a:cubicBezTo>
                    <a:pt x="0" y="29232"/>
                    <a:pt x="29232" y="0"/>
                    <a:pt x="652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0000FF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86003" y="0"/>
            <a:ext cx="7901997" cy="10398433"/>
            <a:chOff x="0" y="0"/>
            <a:chExt cx="2081184" cy="27386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81184" cy="2738682"/>
            </a:xfrm>
            <a:custGeom>
              <a:avLst/>
              <a:gdLst/>
              <a:ahLst/>
              <a:cxnLst/>
              <a:rect l="l" t="t" r="r" b="b"/>
              <a:pathLst>
                <a:path w="2081184" h="2738682">
                  <a:moveTo>
                    <a:pt x="0" y="0"/>
                  </a:moveTo>
                  <a:lnTo>
                    <a:pt x="2081184" y="0"/>
                  </a:lnTo>
                  <a:lnTo>
                    <a:pt x="2081184" y="2738682"/>
                  </a:lnTo>
                  <a:lnTo>
                    <a:pt x="0" y="2738682"/>
                  </a:lnTo>
                  <a:close/>
                </a:path>
              </a:pathLst>
            </a:custGeom>
            <a:solidFill>
              <a:srgbClr val="00005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71506" y="428592"/>
            <a:ext cx="521076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ru-RU" sz="9000" dirty="0" smtClean="0">
                <a:solidFill>
                  <a:srgbClr val="0000FF"/>
                </a:solidFill>
                <a:latin typeface="Exo 2 Black"/>
              </a:rPr>
              <a:t>Новизна</a:t>
            </a:r>
            <a:endParaRPr lang="en-US" sz="9000" dirty="0">
              <a:solidFill>
                <a:srgbClr val="0000FF"/>
              </a:solidFill>
              <a:latin typeface="Exo 2 Black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4000"/>
          </a:blip>
          <a:srcRect r="7094" b="25392"/>
          <a:stretch>
            <a:fillRect/>
          </a:stretch>
        </p:blipFill>
        <p:spPr>
          <a:xfrm>
            <a:off x="6028578" y="0"/>
            <a:ext cx="12809933" cy="102870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42878" y="2428856"/>
            <a:ext cx="6572296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ru-RU" sz="2800" dirty="0" err="1" smtClean="0"/>
              <a:t>Кейсовый</a:t>
            </a:r>
            <a:r>
              <a:rPr lang="ru-RU" sz="2800" dirty="0" smtClean="0"/>
              <a:t> метод и проектирование программы «от результата» (метод. </a:t>
            </a:r>
            <a:r>
              <a:rPr lang="en-US" sz="2800" dirty="0" err="1" smtClean="0"/>
              <a:t>backwarddesign</a:t>
            </a:r>
            <a:r>
              <a:rPr lang="ru-RU" sz="2800" dirty="0" smtClean="0"/>
              <a:t>). Это помогает избежать в программе тем по образовательному </a:t>
            </a:r>
            <a:r>
              <a:rPr lang="ru-RU" sz="2800" dirty="0" err="1" smtClean="0"/>
              <a:t>контенту</a:t>
            </a:r>
            <a:r>
              <a:rPr lang="ru-RU" sz="2800" dirty="0" smtClean="0"/>
              <a:t>, не имеющему отношения непосредственно к созданию продукта. </a:t>
            </a:r>
            <a:endParaRPr lang="en-US" sz="2800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3644594" y="9001152"/>
            <a:ext cx="3530241" cy="587963"/>
            <a:chOff x="0" y="0"/>
            <a:chExt cx="4706988" cy="783951"/>
          </a:xfrm>
        </p:grpSpPr>
        <p:grpSp>
          <p:nvGrpSpPr>
            <p:cNvPr id="17" name="Group 17"/>
            <p:cNvGrpSpPr/>
            <p:nvPr/>
          </p:nvGrpSpPr>
          <p:grpSpPr>
            <a:xfrm>
              <a:off x="219631" y="0"/>
              <a:ext cx="408773" cy="40877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19631" y="375178"/>
              <a:ext cx="408773" cy="408773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39262" y="187589"/>
              <a:ext cx="408773" cy="408773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187589"/>
              <a:ext cx="408773" cy="408773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505949" y="0"/>
              <a:ext cx="408773" cy="408773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505949" y="375178"/>
              <a:ext cx="408773" cy="408773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725580" y="187589"/>
              <a:ext cx="408773" cy="408773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286318" y="187589"/>
              <a:ext cx="408773" cy="408773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2792267" y="0"/>
              <a:ext cx="408773" cy="408773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2792267" y="375178"/>
              <a:ext cx="408773" cy="40877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3011898" y="187589"/>
              <a:ext cx="408773" cy="408773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2572636" y="187589"/>
              <a:ext cx="408773" cy="408773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4078585" y="0"/>
              <a:ext cx="408773" cy="408773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4078585" y="375178"/>
              <a:ext cx="408773" cy="408773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4298216" y="187589"/>
              <a:ext cx="408773" cy="408773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3858954" y="187589"/>
              <a:ext cx="408773" cy="408773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</p:grpSp>
      <p:pic>
        <p:nvPicPr>
          <p:cNvPr id="23554" name="Picture 2" descr="https://sun9-80.userapi.com/impg/z3XezcGQZIHfpoQc12DJNXQ7_K8PtBjv3wwOwA/oSxgzBT3WU4.jpg?size=2560x1920&amp;quality=95&amp;sign=e63b904b22ceeaf1c6ea05514df2c10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06" y="1785914"/>
            <a:ext cx="8429513" cy="6322135"/>
          </a:xfrm>
          <a:prstGeom prst="rect">
            <a:avLst/>
          </a:prstGeom>
          <a:noFill/>
        </p:spPr>
      </p:pic>
      <p:grpSp>
        <p:nvGrpSpPr>
          <p:cNvPr id="13" name="Group 13"/>
          <p:cNvGrpSpPr/>
          <p:nvPr/>
        </p:nvGrpSpPr>
        <p:grpSpPr>
          <a:xfrm>
            <a:off x="10072694" y="7786706"/>
            <a:ext cx="784377" cy="78437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000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66" name="TextBox 12"/>
          <p:cNvSpPr txBox="1"/>
          <p:nvPr/>
        </p:nvSpPr>
        <p:spPr>
          <a:xfrm>
            <a:off x="857192" y="5715004"/>
            <a:ext cx="6572296" cy="3783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 smtClean="0"/>
              <a:t>Предлагаемый электронный продукт трансформирован из формата </a:t>
            </a:r>
            <a:r>
              <a:rPr lang="en-US" sz="2400" b="1" dirty="0" smtClean="0"/>
              <a:t>web</a:t>
            </a:r>
            <a:r>
              <a:rPr lang="ru-RU" sz="2400" b="1" dirty="0" smtClean="0"/>
              <a:t>-страницы в кейс по решению инженерной задачи. </a:t>
            </a:r>
            <a:r>
              <a:rPr lang="ru-RU" sz="2400" b="1" dirty="0" err="1" smtClean="0"/>
              <a:t>Лендинг</a:t>
            </a:r>
            <a:r>
              <a:rPr lang="ru-RU" sz="2400" b="1" dirty="0" smtClean="0"/>
              <a:t> легко тиражируется, можно вносить правки по ходу апробации и внедрения кейса, широкие возможности визуализации </a:t>
            </a:r>
            <a:r>
              <a:rPr lang="ru-RU" sz="2400" b="1" dirty="0" err="1" smtClean="0"/>
              <a:t>контента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разноуровневость</a:t>
            </a:r>
            <a:r>
              <a:rPr lang="ru-RU" sz="2400" b="1" dirty="0" smtClean="0"/>
              <a:t> заданий, распределение задач по командным ролям, широкий спектр дополнительных ресурсов по ссылкам. </a:t>
            </a:r>
            <a:endParaRPr lang="en-US" sz="2400" b="1" dirty="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193" y="3500426"/>
            <a:ext cx="6572294" cy="5786478"/>
            <a:chOff x="-1809762" y="0"/>
            <a:chExt cx="8763059" cy="4114806"/>
          </a:xfrm>
        </p:grpSpPr>
        <p:sp>
          <p:nvSpPr>
            <p:cNvPr id="3" name="TextBox 3"/>
            <p:cNvSpPr txBox="1"/>
            <p:nvPr/>
          </p:nvSpPr>
          <p:spPr>
            <a:xfrm>
              <a:off x="-1714513" y="1756461"/>
              <a:ext cx="8286808" cy="3351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endParaRPr lang="en-US" sz="3000" dirty="0">
                <a:solidFill>
                  <a:srgbClr val="000000"/>
                </a:solidFill>
                <a:latin typeface="Roboto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-1809762" y="0"/>
              <a:ext cx="8524711" cy="4114806"/>
              <a:chOff x="-357484" y="0"/>
              <a:chExt cx="1683894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357484" y="0"/>
                <a:ext cx="1683894" cy="160553"/>
              </a:xfrm>
              <a:custGeom>
                <a:avLst/>
                <a:gdLst/>
                <a:ahLst/>
                <a:cxnLst/>
                <a:rect l="l" t="t" r="r" b="b"/>
                <a:pathLst>
                  <a:path w="1326410" h="293979">
                    <a:moveTo>
                      <a:pt x="78400" y="0"/>
                    </a:moveTo>
                    <a:lnTo>
                      <a:pt x="1248010" y="0"/>
                    </a:lnTo>
                    <a:cubicBezTo>
                      <a:pt x="1268803" y="0"/>
                      <a:pt x="1288744" y="8260"/>
                      <a:pt x="1303447" y="22963"/>
                    </a:cubicBezTo>
                    <a:cubicBezTo>
                      <a:pt x="1318150" y="37666"/>
                      <a:pt x="1326410" y="57607"/>
                      <a:pt x="1326410" y="78400"/>
                    </a:cubicBezTo>
                    <a:lnTo>
                      <a:pt x="1326410" y="215580"/>
                    </a:lnTo>
                    <a:cubicBezTo>
                      <a:pt x="1326410" y="236373"/>
                      <a:pt x="1318150" y="256314"/>
                      <a:pt x="1303447" y="271017"/>
                    </a:cubicBezTo>
                    <a:cubicBezTo>
                      <a:pt x="1288744" y="285719"/>
                      <a:pt x="1268803" y="293979"/>
                      <a:pt x="1248010" y="293979"/>
                    </a:cubicBezTo>
                    <a:lnTo>
                      <a:pt x="78400" y="293979"/>
                    </a:lnTo>
                    <a:cubicBezTo>
                      <a:pt x="57607" y="293979"/>
                      <a:pt x="37666" y="285719"/>
                      <a:pt x="22963" y="271017"/>
                    </a:cubicBezTo>
                    <a:cubicBezTo>
                      <a:pt x="8260" y="256314"/>
                      <a:pt x="0" y="236373"/>
                      <a:pt x="0" y="215580"/>
                    </a:cubicBezTo>
                    <a:lnTo>
                      <a:pt x="0" y="78400"/>
                    </a:lnTo>
                    <a:cubicBezTo>
                      <a:pt x="0" y="57607"/>
                      <a:pt x="8260" y="37666"/>
                      <a:pt x="22963" y="22963"/>
                    </a:cubicBezTo>
                    <a:cubicBezTo>
                      <a:pt x="37666" y="8260"/>
                      <a:pt x="57607" y="0"/>
                      <a:pt x="78400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0">
                <a:solidFill>
                  <a:srgbClr val="0000FF"/>
                </a:solidFill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-1428760" y="285752"/>
              <a:ext cx="8382057" cy="718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ru-RU" sz="3499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uce Bold"/>
                </a:rPr>
                <a:t>Методические решения</a:t>
              </a:r>
              <a:endParaRPr lang="en-US" sz="3499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Bold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4000"/>
          </a:blip>
          <a:srcRect r="23719" b="35802"/>
          <a:stretch>
            <a:fillRect/>
          </a:stretch>
        </p:blipFill>
        <p:spPr>
          <a:xfrm>
            <a:off x="6064912" y="0"/>
            <a:ext cx="12223088" cy="10287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46398" y="942975"/>
            <a:ext cx="13926890" cy="1667590"/>
            <a:chOff x="0" y="0"/>
            <a:chExt cx="1326410" cy="4392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6410" cy="439201"/>
            </a:xfrm>
            <a:custGeom>
              <a:avLst/>
              <a:gdLst/>
              <a:ahLst/>
              <a:cxnLst/>
              <a:rect l="l" t="t" r="r" b="b"/>
              <a:pathLst>
                <a:path w="1326410" h="439201">
                  <a:moveTo>
                    <a:pt x="78400" y="0"/>
                  </a:moveTo>
                  <a:lnTo>
                    <a:pt x="1248010" y="0"/>
                  </a:lnTo>
                  <a:cubicBezTo>
                    <a:pt x="1268803" y="0"/>
                    <a:pt x="1288744" y="8260"/>
                    <a:pt x="1303447" y="22963"/>
                  </a:cubicBezTo>
                  <a:cubicBezTo>
                    <a:pt x="1318150" y="37666"/>
                    <a:pt x="1326410" y="57607"/>
                    <a:pt x="1326410" y="78400"/>
                  </a:cubicBezTo>
                  <a:lnTo>
                    <a:pt x="1326410" y="360801"/>
                  </a:lnTo>
                  <a:cubicBezTo>
                    <a:pt x="1326410" y="381594"/>
                    <a:pt x="1318150" y="401535"/>
                    <a:pt x="1303447" y="416238"/>
                  </a:cubicBezTo>
                  <a:cubicBezTo>
                    <a:pt x="1288744" y="430941"/>
                    <a:pt x="1268803" y="439201"/>
                    <a:pt x="1248010" y="439201"/>
                  </a:cubicBezTo>
                  <a:lnTo>
                    <a:pt x="78400" y="439201"/>
                  </a:lnTo>
                  <a:cubicBezTo>
                    <a:pt x="57607" y="439201"/>
                    <a:pt x="37666" y="430941"/>
                    <a:pt x="22963" y="416238"/>
                  </a:cubicBezTo>
                  <a:cubicBezTo>
                    <a:pt x="8260" y="401535"/>
                    <a:pt x="0" y="381594"/>
                    <a:pt x="0" y="360801"/>
                  </a:cubicBezTo>
                  <a:lnTo>
                    <a:pt x="0" y="78400"/>
                  </a:lnTo>
                  <a:cubicBezTo>
                    <a:pt x="0" y="57607"/>
                    <a:pt x="8260" y="37666"/>
                    <a:pt x="22963" y="22963"/>
                  </a:cubicBezTo>
                  <a:cubicBezTo>
                    <a:pt x="37666" y="8260"/>
                    <a:pt x="57607" y="0"/>
                    <a:pt x="78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0000FF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019175"/>
            <a:ext cx="1433040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ru-RU" sz="5400" dirty="0" smtClean="0">
                <a:solidFill>
                  <a:srgbClr val="0000FF"/>
                </a:solidFill>
                <a:latin typeface="Exo 2 Black"/>
              </a:rPr>
              <a:t>Решения образовательной практики</a:t>
            </a:r>
            <a:endParaRPr lang="en-US" sz="5400" dirty="0">
              <a:solidFill>
                <a:srgbClr val="0000FF"/>
              </a:solidFill>
              <a:latin typeface="Exo 2 Black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858248" y="3571864"/>
            <a:ext cx="8429684" cy="4767009"/>
            <a:chOff x="0" y="0"/>
            <a:chExt cx="6714949" cy="6356010"/>
          </a:xfrm>
        </p:grpSpPr>
        <p:sp>
          <p:nvSpPr>
            <p:cNvPr id="14" name="TextBox 14"/>
            <p:cNvSpPr txBox="1"/>
            <p:nvPr/>
          </p:nvSpPr>
          <p:spPr>
            <a:xfrm>
              <a:off x="580812" y="1756463"/>
              <a:ext cx="5553325" cy="4599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9050">
                <a:lnSpc>
                  <a:spcPts val="2909"/>
                </a:lnSpc>
                <a:spcBef>
                  <a:spcPts val="143"/>
                </a:spcBef>
              </a:pPr>
              <a:r>
                <a:rPr lang="ru-RU" sz="2400" spc="270" dirty="0" smtClean="0">
                  <a:latin typeface="Tahoma"/>
                  <a:cs typeface="Tahoma"/>
                </a:rPr>
                <a:t>Кейс</a:t>
              </a:r>
              <a:r>
                <a:rPr lang="ru-RU" sz="2400" spc="-135" dirty="0" smtClean="0">
                  <a:latin typeface="Tahoma"/>
                  <a:cs typeface="Tahoma"/>
                </a:rPr>
                <a:t> </a:t>
              </a:r>
              <a:r>
                <a:rPr lang="ru-RU" sz="2400" spc="248" dirty="0" smtClean="0">
                  <a:latin typeface="Tahoma"/>
                  <a:cs typeface="Tahoma"/>
                </a:rPr>
                <a:t>выполнен</a:t>
              </a:r>
              <a:r>
                <a:rPr lang="ru-RU" sz="2400" spc="-127" dirty="0" smtClean="0">
                  <a:latin typeface="Tahoma"/>
                  <a:cs typeface="Tahoma"/>
                </a:rPr>
                <a:t> </a:t>
              </a:r>
              <a:r>
                <a:rPr lang="ru-RU" sz="2400" spc="217" dirty="0" smtClean="0">
                  <a:latin typeface="Tahoma"/>
                  <a:cs typeface="Tahoma"/>
                </a:rPr>
                <a:t>в</a:t>
              </a:r>
              <a:r>
                <a:rPr lang="ru-RU" sz="2400" spc="-171" dirty="0" smtClean="0">
                  <a:latin typeface="Tahoma"/>
                  <a:cs typeface="Tahoma"/>
                </a:rPr>
                <a:t> </a:t>
              </a:r>
              <a:r>
                <a:rPr lang="ru-RU" sz="2400" spc="195" dirty="0" smtClean="0">
                  <a:latin typeface="Tahoma"/>
                  <a:cs typeface="Tahoma"/>
                </a:rPr>
                <a:t>формате</a:t>
              </a:r>
              <a:r>
                <a:rPr lang="ru-RU" sz="2400" spc="-135" dirty="0" smtClean="0">
                  <a:latin typeface="Tahoma"/>
                  <a:cs typeface="Tahoma"/>
                </a:rPr>
                <a:t> </a:t>
              </a:r>
              <a:r>
                <a:rPr lang="ru-RU" sz="2400" spc="240" dirty="0" err="1" smtClean="0">
                  <a:latin typeface="Tahoma"/>
                  <a:cs typeface="Tahoma"/>
                </a:rPr>
                <a:t>лендинга</a:t>
              </a:r>
              <a:endParaRPr lang="ru-RU" sz="2400" dirty="0" smtClean="0">
                <a:latin typeface="Tahoma"/>
                <a:cs typeface="Tahoma"/>
              </a:endParaRPr>
            </a:p>
            <a:p>
              <a:pPr marL="19050">
                <a:lnSpc>
                  <a:spcPts val="2393"/>
                </a:lnSpc>
              </a:pPr>
              <a:r>
                <a:rPr lang="ru-RU" sz="2400" spc="203" dirty="0" smtClean="0">
                  <a:latin typeface="Tahoma"/>
                  <a:cs typeface="Tahoma"/>
                </a:rPr>
                <a:t>(одностраничного</a:t>
              </a:r>
              <a:r>
                <a:rPr lang="ru-RU" sz="2400" spc="-90" dirty="0" smtClean="0">
                  <a:latin typeface="Tahoma"/>
                  <a:cs typeface="Tahoma"/>
                </a:rPr>
                <a:t> </a:t>
              </a:r>
              <a:r>
                <a:rPr lang="ru-RU" sz="2400" spc="53" dirty="0" smtClean="0">
                  <a:latin typeface="Tahoma"/>
                  <a:cs typeface="Tahoma"/>
                </a:rPr>
                <a:t>сайта),</a:t>
              </a:r>
              <a:r>
                <a:rPr lang="ru-RU" sz="2400" spc="-135" dirty="0" smtClean="0">
                  <a:latin typeface="Tahoma"/>
                  <a:cs typeface="Tahoma"/>
                </a:rPr>
                <a:t> </a:t>
              </a:r>
              <a:r>
                <a:rPr lang="ru-RU" sz="2400" spc="113" dirty="0" smtClean="0">
                  <a:latin typeface="Tahoma"/>
                  <a:cs typeface="Tahoma"/>
                </a:rPr>
                <a:t>что</a:t>
              </a:r>
              <a:r>
                <a:rPr lang="ru-RU" sz="2400" spc="-165" dirty="0" smtClean="0">
                  <a:latin typeface="Tahoma"/>
                  <a:cs typeface="Tahoma"/>
                </a:rPr>
                <a:t> </a:t>
              </a:r>
              <a:r>
                <a:rPr lang="ru-RU" sz="2400" spc="135" dirty="0" smtClean="0">
                  <a:latin typeface="Tahoma"/>
                  <a:cs typeface="Tahoma"/>
                </a:rPr>
                <a:t>позволяет:</a:t>
              </a:r>
              <a:r>
                <a:rPr lang="ru-RU" sz="2400" spc="-127" dirty="0" smtClean="0">
                  <a:latin typeface="Tahoma"/>
                  <a:cs typeface="Tahoma"/>
                </a:rPr>
                <a:t> </a:t>
              </a:r>
              <a:r>
                <a:rPr lang="ru-RU" sz="2400" spc="233" dirty="0" smtClean="0">
                  <a:latin typeface="Tahoma"/>
                  <a:cs typeface="Tahoma"/>
                </a:rPr>
                <a:t>оперативно</a:t>
              </a:r>
              <a:endParaRPr lang="ru-RU" sz="2400" dirty="0" smtClean="0">
                <a:latin typeface="Tahoma"/>
                <a:cs typeface="Tahoma"/>
              </a:endParaRPr>
            </a:p>
            <a:p>
              <a:pPr marL="19050">
                <a:lnSpc>
                  <a:spcPts val="2393"/>
                </a:lnSpc>
              </a:pPr>
              <a:r>
                <a:rPr lang="ru-RU" sz="2400" spc="171" dirty="0" smtClean="0">
                  <a:latin typeface="Tahoma"/>
                  <a:cs typeface="Tahoma"/>
                </a:rPr>
                <a:t>дорабатывать</a:t>
              </a:r>
              <a:r>
                <a:rPr lang="ru-RU" sz="2400" spc="-135" dirty="0" smtClean="0">
                  <a:latin typeface="Tahoma"/>
                  <a:cs typeface="Tahoma"/>
                </a:rPr>
                <a:t> </a:t>
              </a:r>
              <a:r>
                <a:rPr lang="ru-RU" sz="2400" spc="240" dirty="0" smtClean="0">
                  <a:latin typeface="Tahoma"/>
                  <a:cs typeface="Tahoma"/>
                </a:rPr>
                <a:t>без</a:t>
              </a:r>
              <a:r>
                <a:rPr lang="ru-RU" sz="2400" spc="-158" dirty="0" smtClean="0">
                  <a:latin typeface="Tahoma"/>
                  <a:cs typeface="Tahoma"/>
                </a:rPr>
                <a:t> </a:t>
              </a:r>
              <a:r>
                <a:rPr lang="ru-RU" sz="2400" spc="255" dirty="0" smtClean="0">
                  <a:latin typeface="Tahoma"/>
                  <a:cs typeface="Tahoma"/>
                </a:rPr>
                <a:t>пересылки</a:t>
              </a:r>
              <a:r>
                <a:rPr lang="ru-RU" sz="2400" spc="-127" dirty="0" smtClean="0">
                  <a:latin typeface="Tahoma"/>
                  <a:cs typeface="Tahoma"/>
                </a:rPr>
                <a:t> </a:t>
              </a:r>
              <a:r>
                <a:rPr lang="ru-RU" sz="2400" spc="203" dirty="0" smtClean="0">
                  <a:latin typeface="Tahoma"/>
                  <a:cs typeface="Tahoma"/>
                </a:rPr>
                <a:t>новых</a:t>
              </a:r>
              <a:r>
                <a:rPr lang="ru-RU" sz="2400" spc="-158" dirty="0" smtClean="0">
                  <a:latin typeface="Tahoma"/>
                  <a:cs typeface="Tahoma"/>
                </a:rPr>
                <a:t> </a:t>
              </a:r>
              <a:r>
                <a:rPr lang="ru-RU" sz="2400" spc="285" dirty="0" smtClean="0">
                  <a:latin typeface="Tahoma"/>
                  <a:cs typeface="Tahoma"/>
                </a:rPr>
                <a:t>версий</a:t>
              </a:r>
              <a:endParaRPr lang="ru-RU" sz="2400" dirty="0" smtClean="0">
                <a:latin typeface="Tahoma"/>
                <a:cs typeface="Tahoma"/>
              </a:endParaRPr>
            </a:p>
            <a:p>
              <a:pPr marL="19050">
                <a:lnSpc>
                  <a:spcPts val="2393"/>
                </a:lnSpc>
              </a:pPr>
              <a:r>
                <a:rPr lang="ru-RU" sz="2400" spc="171" dirty="0" smtClean="0">
                  <a:latin typeface="Tahoma"/>
                  <a:cs typeface="Tahoma"/>
                </a:rPr>
                <a:t>(пользователям</a:t>
              </a:r>
              <a:r>
                <a:rPr lang="ru-RU" sz="2400" spc="-90" dirty="0" smtClean="0">
                  <a:latin typeface="Tahoma"/>
                  <a:cs typeface="Tahoma"/>
                </a:rPr>
                <a:t> </a:t>
              </a:r>
              <a:r>
                <a:rPr lang="ru-RU" sz="2400" spc="195" dirty="0" smtClean="0">
                  <a:latin typeface="Tahoma"/>
                  <a:cs typeface="Tahoma"/>
                </a:rPr>
                <a:t>доступна</a:t>
              </a:r>
              <a:r>
                <a:rPr lang="ru-RU" sz="2400" spc="-143" dirty="0" smtClean="0">
                  <a:latin typeface="Tahoma"/>
                  <a:cs typeface="Tahoma"/>
                </a:rPr>
                <a:t> </a:t>
              </a:r>
              <a:r>
                <a:rPr lang="ru-RU" sz="2400" spc="158" dirty="0" smtClean="0">
                  <a:latin typeface="Tahoma"/>
                  <a:cs typeface="Tahoma"/>
                </a:rPr>
                <a:t>актуальная</a:t>
              </a:r>
              <a:r>
                <a:rPr lang="ru-RU" sz="2400" spc="-113" dirty="0" smtClean="0">
                  <a:latin typeface="Tahoma"/>
                  <a:cs typeface="Tahoma"/>
                </a:rPr>
                <a:t> </a:t>
              </a:r>
              <a:r>
                <a:rPr lang="ru-RU" sz="2400" spc="120" dirty="0" smtClean="0">
                  <a:latin typeface="Tahoma"/>
                  <a:cs typeface="Tahoma"/>
                </a:rPr>
                <a:t>версия);</a:t>
              </a:r>
              <a:endParaRPr lang="ru-RU" sz="2400" dirty="0" smtClean="0">
                <a:latin typeface="Tahoma"/>
                <a:cs typeface="Tahoma"/>
              </a:endParaRPr>
            </a:p>
            <a:p>
              <a:pPr marL="19050">
                <a:lnSpc>
                  <a:spcPts val="2393"/>
                </a:lnSpc>
              </a:pPr>
              <a:r>
                <a:rPr lang="ru-RU" sz="2400" spc="158" dirty="0" smtClean="0">
                  <a:latin typeface="Tahoma"/>
                  <a:cs typeface="Tahoma"/>
                </a:rPr>
                <a:t>открывать</a:t>
              </a:r>
              <a:r>
                <a:rPr lang="ru-RU" sz="2400" spc="-158" dirty="0" smtClean="0">
                  <a:latin typeface="Tahoma"/>
                  <a:cs typeface="Tahoma"/>
                </a:rPr>
                <a:t> </a:t>
              </a:r>
              <a:r>
                <a:rPr lang="ru-RU" sz="2400" spc="263" dirty="0" smtClean="0">
                  <a:latin typeface="Tahoma"/>
                  <a:cs typeface="Tahoma"/>
                </a:rPr>
                <a:t>с</a:t>
              </a:r>
              <a:r>
                <a:rPr lang="ru-RU" sz="2400" spc="-171" dirty="0" smtClean="0">
                  <a:latin typeface="Tahoma"/>
                  <a:cs typeface="Tahoma"/>
                </a:rPr>
                <a:t> </a:t>
              </a:r>
              <a:r>
                <a:rPr lang="ru-RU" sz="2400" spc="233" dirty="0" smtClean="0">
                  <a:latin typeface="Tahoma"/>
                  <a:cs typeface="Tahoma"/>
                </a:rPr>
                <a:t>любого</a:t>
              </a:r>
              <a:r>
                <a:rPr lang="ru-RU" sz="2400" spc="-150" dirty="0" smtClean="0">
                  <a:latin typeface="Tahoma"/>
                  <a:cs typeface="Tahoma"/>
                </a:rPr>
                <a:t> </a:t>
              </a:r>
              <a:r>
                <a:rPr lang="ru-RU" sz="2400" spc="188" dirty="0" smtClean="0">
                  <a:latin typeface="Tahoma"/>
                  <a:cs typeface="Tahoma"/>
                </a:rPr>
                <a:t>устройства</a:t>
              </a:r>
              <a:r>
                <a:rPr lang="ru-RU" sz="2400" spc="-98" dirty="0" smtClean="0">
                  <a:latin typeface="Tahoma"/>
                  <a:cs typeface="Tahoma"/>
                </a:rPr>
                <a:t> </a:t>
              </a:r>
              <a:r>
                <a:rPr lang="ru-RU" sz="2400" spc="263" dirty="0" smtClean="0">
                  <a:latin typeface="Tahoma"/>
                  <a:cs typeface="Tahoma"/>
                </a:rPr>
                <a:t>с</a:t>
              </a:r>
              <a:r>
                <a:rPr lang="ru-RU" sz="2400" spc="-165" dirty="0" smtClean="0">
                  <a:latin typeface="Tahoma"/>
                  <a:cs typeface="Tahoma"/>
                </a:rPr>
                <a:t> </a:t>
              </a:r>
              <a:r>
                <a:rPr lang="ru-RU" sz="2400" spc="225" dirty="0" smtClean="0">
                  <a:latin typeface="Tahoma"/>
                  <a:cs typeface="Tahoma"/>
                </a:rPr>
                <a:t>доступом</a:t>
              </a:r>
              <a:r>
                <a:rPr lang="ru-RU" sz="2400" spc="-165" dirty="0" smtClean="0">
                  <a:latin typeface="Tahoma"/>
                  <a:cs typeface="Tahoma"/>
                </a:rPr>
                <a:t> </a:t>
              </a:r>
              <a:r>
                <a:rPr lang="ru-RU" sz="2400" spc="217" dirty="0" smtClean="0">
                  <a:latin typeface="Tahoma"/>
                  <a:cs typeface="Tahoma"/>
                </a:rPr>
                <a:t>в </a:t>
              </a:r>
              <a:r>
                <a:rPr lang="ru-RU" sz="2400" spc="135" dirty="0" smtClean="0">
                  <a:latin typeface="Tahoma"/>
                  <a:cs typeface="Tahoma"/>
                </a:rPr>
                <a:t>интернет;</a:t>
              </a:r>
              <a:r>
                <a:rPr lang="ru-RU" sz="2400" spc="-105" dirty="0" smtClean="0">
                  <a:latin typeface="Tahoma"/>
                  <a:cs typeface="Tahoma"/>
                </a:rPr>
                <a:t> </a:t>
              </a:r>
              <a:r>
                <a:rPr lang="ru-RU" sz="2400" spc="255" dirty="0" err="1" smtClean="0">
                  <a:latin typeface="Tahoma"/>
                  <a:cs typeface="Tahoma"/>
                </a:rPr>
                <a:t>лендинг</a:t>
              </a:r>
              <a:r>
                <a:rPr lang="ru-RU" sz="2400" spc="-120" dirty="0" smtClean="0">
                  <a:latin typeface="Tahoma"/>
                  <a:cs typeface="Tahoma"/>
                </a:rPr>
                <a:t> </a:t>
              </a:r>
              <a:r>
                <a:rPr lang="ru-RU" sz="2400" spc="195" dirty="0" smtClean="0">
                  <a:latin typeface="Tahoma"/>
                  <a:cs typeface="Tahoma"/>
                </a:rPr>
                <a:t>позволяет</a:t>
              </a:r>
              <a:r>
                <a:rPr lang="ru-RU" sz="2400" spc="-113" dirty="0" smtClean="0">
                  <a:latin typeface="Tahoma"/>
                  <a:cs typeface="Tahoma"/>
                </a:rPr>
                <a:t> </a:t>
              </a:r>
              <a:r>
                <a:rPr lang="ru-RU" sz="2400" spc="171" dirty="0" smtClean="0">
                  <a:latin typeface="Tahoma"/>
                  <a:cs typeface="Tahoma"/>
                </a:rPr>
                <a:t>встраивать</a:t>
              </a:r>
              <a:r>
                <a:rPr lang="ru-RU" sz="2400" spc="-83" dirty="0" smtClean="0">
                  <a:latin typeface="Tahoma"/>
                  <a:cs typeface="Tahoma"/>
                </a:rPr>
                <a:t> </a:t>
              </a:r>
              <a:r>
                <a:rPr lang="ru-RU" sz="2400" spc="240" dirty="0" smtClean="0">
                  <a:latin typeface="Tahoma"/>
                  <a:cs typeface="Tahoma"/>
                </a:rPr>
                <a:t>разные</a:t>
              </a:r>
              <a:r>
                <a:rPr lang="ru-RU" sz="2400" spc="-127" dirty="0" smtClean="0">
                  <a:latin typeface="Tahoma"/>
                  <a:cs typeface="Tahoma"/>
                </a:rPr>
                <a:t> </a:t>
              </a:r>
              <a:r>
                <a:rPr lang="ru-RU" sz="2400" spc="195" dirty="0" smtClean="0">
                  <a:latin typeface="Tahoma"/>
                  <a:cs typeface="Tahoma"/>
                </a:rPr>
                <a:t>типы </a:t>
              </a:r>
              <a:r>
                <a:rPr lang="ru-RU" sz="2400" spc="-870" dirty="0" smtClean="0">
                  <a:latin typeface="Tahoma"/>
                  <a:cs typeface="Tahoma"/>
                </a:rPr>
                <a:t> </a:t>
              </a:r>
              <a:r>
                <a:rPr lang="ru-RU" sz="2400" spc="98" dirty="0" err="1" smtClean="0">
                  <a:latin typeface="Tahoma"/>
                  <a:cs typeface="Tahoma"/>
                </a:rPr>
                <a:t>контента</a:t>
              </a:r>
              <a:r>
                <a:rPr lang="ru-RU" sz="2400" spc="98" dirty="0" smtClean="0">
                  <a:latin typeface="Tahoma"/>
                  <a:cs typeface="Tahoma"/>
                </a:rPr>
                <a:t>:</a:t>
              </a:r>
              <a:r>
                <a:rPr lang="ru-RU" sz="2400" spc="-165" dirty="0" smtClean="0">
                  <a:latin typeface="Tahoma"/>
                  <a:cs typeface="Tahoma"/>
                </a:rPr>
                <a:t> </a:t>
              </a:r>
              <a:r>
                <a:rPr lang="ru-RU" sz="2400" spc="158" dirty="0" smtClean="0">
                  <a:latin typeface="Tahoma"/>
                  <a:cs typeface="Tahoma"/>
                </a:rPr>
                <a:t>видео,</a:t>
              </a:r>
              <a:r>
                <a:rPr lang="ru-RU" sz="2400" spc="-127" dirty="0" smtClean="0">
                  <a:latin typeface="Tahoma"/>
                  <a:cs typeface="Tahoma"/>
                </a:rPr>
                <a:t> </a:t>
              </a:r>
              <a:r>
                <a:rPr lang="ru-RU" sz="2400" spc="165" dirty="0" smtClean="0">
                  <a:latin typeface="Tahoma"/>
                  <a:cs typeface="Tahoma"/>
                </a:rPr>
                <a:t>ссылки,</a:t>
              </a:r>
              <a:r>
                <a:rPr lang="ru-RU" sz="2400" spc="-158" dirty="0" smtClean="0">
                  <a:latin typeface="Tahoma"/>
                  <a:cs typeface="Tahoma"/>
                </a:rPr>
                <a:t> </a:t>
              </a:r>
              <a:r>
                <a:rPr lang="ru-RU" sz="2400" spc="233" dirty="0" smtClean="0">
                  <a:latin typeface="Tahoma"/>
                  <a:cs typeface="Tahoma"/>
                </a:rPr>
                <a:t>прикреплять</a:t>
              </a:r>
              <a:r>
                <a:rPr lang="ru-RU" sz="2400" spc="-127" dirty="0" smtClean="0">
                  <a:latin typeface="Tahoma"/>
                  <a:cs typeface="Tahoma"/>
                </a:rPr>
                <a:t> </a:t>
              </a:r>
              <a:r>
                <a:rPr lang="ru-RU" sz="2400" spc="158" dirty="0" smtClean="0">
                  <a:latin typeface="Tahoma"/>
                  <a:cs typeface="Tahoma"/>
                </a:rPr>
                <a:t>документы.</a:t>
              </a:r>
              <a:endParaRPr lang="ru-RU" sz="2400" dirty="0">
                <a:latin typeface="Tahoma"/>
                <a:cs typeface="Tahoma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0"/>
              <a:ext cx="6714949" cy="1488271"/>
              <a:chOff x="0" y="0"/>
              <a:chExt cx="1326410" cy="29397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326410" cy="293979"/>
              </a:xfrm>
              <a:custGeom>
                <a:avLst/>
                <a:gdLst/>
                <a:ahLst/>
                <a:cxnLst/>
                <a:rect l="l" t="t" r="r" b="b"/>
                <a:pathLst>
                  <a:path w="1326410" h="293979">
                    <a:moveTo>
                      <a:pt x="78400" y="0"/>
                    </a:moveTo>
                    <a:lnTo>
                      <a:pt x="1248010" y="0"/>
                    </a:lnTo>
                    <a:cubicBezTo>
                      <a:pt x="1268803" y="0"/>
                      <a:pt x="1288744" y="8260"/>
                      <a:pt x="1303447" y="22963"/>
                    </a:cubicBezTo>
                    <a:cubicBezTo>
                      <a:pt x="1318150" y="37666"/>
                      <a:pt x="1326410" y="57607"/>
                      <a:pt x="1326410" y="78400"/>
                    </a:cubicBezTo>
                    <a:lnTo>
                      <a:pt x="1326410" y="215580"/>
                    </a:lnTo>
                    <a:cubicBezTo>
                      <a:pt x="1326410" y="236373"/>
                      <a:pt x="1318150" y="256314"/>
                      <a:pt x="1303447" y="271017"/>
                    </a:cubicBezTo>
                    <a:cubicBezTo>
                      <a:pt x="1288744" y="285719"/>
                      <a:pt x="1268803" y="293979"/>
                      <a:pt x="1248010" y="293979"/>
                    </a:cubicBezTo>
                    <a:lnTo>
                      <a:pt x="78400" y="293979"/>
                    </a:lnTo>
                    <a:cubicBezTo>
                      <a:pt x="57607" y="293979"/>
                      <a:pt x="37666" y="285719"/>
                      <a:pt x="22963" y="271017"/>
                    </a:cubicBezTo>
                    <a:cubicBezTo>
                      <a:pt x="8260" y="256314"/>
                      <a:pt x="0" y="236373"/>
                      <a:pt x="0" y="215580"/>
                    </a:cubicBezTo>
                    <a:lnTo>
                      <a:pt x="0" y="78400"/>
                    </a:lnTo>
                    <a:cubicBezTo>
                      <a:pt x="0" y="57607"/>
                      <a:pt x="8260" y="37666"/>
                      <a:pt x="22963" y="22963"/>
                    </a:cubicBezTo>
                    <a:cubicBezTo>
                      <a:pt x="37666" y="8260"/>
                      <a:pt x="57607" y="0"/>
                      <a:pt x="78400" y="0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0">
                <a:solidFill>
                  <a:srgbClr val="0000FF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885892" y="396267"/>
              <a:ext cx="4943165" cy="1434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ru-RU" sz="3499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uce Bold"/>
                </a:rPr>
                <a:t>Организационные решения</a:t>
              </a:r>
              <a:endParaRPr lang="en-US" sz="3499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Bold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71506" y="4929186"/>
            <a:ext cx="614366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>
              <a:lnSpc>
                <a:spcPts val="2909"/>
              </a:lnSpc>
              <a:spcBef>
                <a:spcPts val="472"/>
              </a:spcBef>
            </a:pPr>
            <a:r>
              <a:rPr lang="ru-RU" sz="2400" spc="293" dirty="0" smtClean="0">
                <a:latin typeface="Tahoma"/>
                <a:cs typeface="Tahoma"/>
              </a:rPr>
              <a:t>Описан</a:t>
            </a:r>
            <a:r>
              <a:rPr lang="ru-RU" sz="2400" spc="-127" dirty="0" smtClean="0">
                <a:latin typeface="Tahoma"/>
                <a:cs typeface="Tahoma"/>
              </a:rPr>
              <a:t> </a:t>
            </a:r>
            <a:r>
              <a:rPr lang="ru-RU" sz="2400" spc="240" dirty="0" smtClean="0">
                <a:latin typeface="Tahoma"/>
                <a:cs typeface="Tahoma"/>
              </a:rPr>
              <a:t>пошаговый</a:t>
            </a:r>
            <a:r>
              <a:rPr lang="ru-RU" sz="2400" spc="-98" dirty="0" smtClean="0">
                <a:latin typeface="Tahoma"/>
                <a:cs typeface="Tahoma"/>
              </a:rPr>
              <a:t> </a:t>
            </a:r>
            <a:r>
              <a:rPr lang="ru-RU" sz="2400" spc="225" dirty="0" smtClean="0">
                <a:latin typeface="Tahoma"/>
                <a:cs typeface="Tahoma"/>
              </a:rPr>
              <a:t>алгоритм</a:t>
            </a:r>
            <a:r>
              <a:rPr lang="ru-RU" sz="2400" spc="-120" dirty="0" smtClean="0">
                <a:latin typeface="Tahoma"/>
                <a:cs typeface="Tahoma"/>
              </a:rPr>
              <a:t> </a:t>
            </a:r>
            <a:r>
              <a:rPr lang="ru-RU" sz="2400" spc="263" dirty="0" smtClean="0">
                <a:latin typeface="Tahoma"/>
                <a:cs typeface="Tahoma"/>
              </a:rPr>
              <a:t>проведения</a:t>
            </a:r>
            <a:r>
              <a:rPr lang="ru-RU" sz="2400" spc="-105" dirty="0" smtClean="0">
                <a:latin typeface="Tahoma"/>
                <a:cs typeface="Tahoma"/>
              </a:rPr>
              <a:t> </a:t>
            </a:r>
            <a:r>
              <a:rPr lang="ru-RU" sz="2400" spc="143" dirty="0" smtClean="0">
                <a:latin typeface="Tahoma"/>
                <a:cs typeface="Tahoma"/>
              </a:rPr>
              <a:t>«Урока </a:t>
            </a:r>
            <a:r>
              <a:rPr lang="ru-RU" sz="2400" spc="30" dirty="0" smtClean="0">
                <a:latin typeface="Tahoma"/>
                <a:cs typeface="Tahoma"/>
              </a:rPr>
              <a:t>Робототехники»,</a:t>
            </a:r>
            <a:r>
              <a:rPr lang="ru-RU" sz="2400" spc="-171" dirty="0" smtClean="0">
                <a:latin typeface="Tahoma"/>
                <a:cs typeface="Tahoma"/>
              </a:rPr>
              <a:t> </a:t>
            </a:r>
            <a:r>
              <a:rPr lang="ru-RU" sz="2400" spc="225" dirty="0" smtClean="0">
                <a:latin typeface="Tahoma"/>
                <a:cs typeface="Tahoma"/>
              </a:rPr>
              <a:t>встроены</a:t>
            </a:r>
            <a:r>
              <a:rPr lang="ru-RU" sz="2400" spc="-127" dirty="0" smtClean="0">
                <a:latin typeface="Tahoma"/>
                <a:cs typeface="Tahoma"/>
              </a:rPr>
              <a:t> </a:t>
            </a:r>
            <a:r>
              <a:rPr lang="ru-RU" sz="2400" spc="240" dirty="0" smtClean="0">
                <a:latin typeface="Tahoma"/>
                <a:cs typeface="Tahoma"/>
              </a:rPr>
              <a:t>ссылки</a:t>
            </a:r>
            <a:r>
              <a:rPr lang="ru-RU" sz="2400" spc="-143" dirty="0" smtClean="0">
                <a:latin typeface="Tahoma"/>
                <a:cs typeface="Tahoma"/>
              </a:rPr>
              <a:t> </a:t>
            </a:r>
            <a:r>
              <a:rPr lang="ru-RU" sz="2400" spc="217" dirty="0" smtClean="0">
                <a:latin typeface="Tahoma"/>
                <a:cs typeface="Tahoma"/>
              </a:rPr>
              <a:t>на</a:t>
            </a:r>
            <a:r>
              <a:rPr lang="ru-RU" sz="2400" spc="-143" dirty="0" smtClean="0">
                <a:latin typeface="Tahoma"/>
                <a:cs typeface="Tahoma"/>
              </a:rPr>
              <a:t> </a:t>
            </a:r>
            <a:r>
              <a:rPr lang="ru-RU" sz="2400" spc="188" dirty="0" smtClean="0">
                <a:latin typeface="Tahoma"/>
                <a:cs typeface="Tahoma"/>
              </a:rPr>
              <a:t>доп.материалы</a:t>
            </a:r>
            <a:r>
              <a:rPr lang="ru-RU" sz="2400" spc="135" dirty="0" smtClean="0">
                <a:latin typeface="Tahoma"/>
                <a:cs typeface="Tahoma"/>
              </a:rPr>
              <a:t>;</a:t>
            </a:r>
          </a:p>
          <a:p>
            <a:pPr marL="19050">
              <a:lnSpc>
                <a:spcPts val="2393"/>
              </a:lnSpc>
            </a:pPr>
            <a:r>
              <a:rPr lang="ru-RU" sz="2400" spc="240" dirty="0" smtClean="0">
                <a:latin typeface="Tahoma"/>
                <a:cs typeface="Tahoma"/>
              </a:rPr>
              <a:t>кейсы</a:t>
            </a:r>
            <a:r>
              <a:rPr lang="ru-RU" sz="2400" spc="-135" dirty="0" smtClean="0">
                <a:latin typeface="Tahoma"/>
                <a:cs typeface="Tahoma"/>
              </a:rPr>
              <a:t> </a:t>
            </a:r>
            <a:r>
              <a:rPr lang="ru-RU" sz="2400" spc="233" dirty="0" smtClean="0">
                <a:latin typeface="Tahoma"/>
                <a:cs typeface="Tahoma"/>
              </a:rPr>
              <a:t>формируют универсальные</a:t>
            </a:r>
            <a:r>
              <a:rPr lang="ru-RU" sz="2400" spc="-105" dirty="0" smtClean="0">
                <a:latin typeface="Tahoma"/>
                <a:cs typeface="Tahoma"/>
              </a:rPr>
              <a:t> </a:t>
            </a:r>
            <a:r>
              <a:rPr lang="ru-RU" sz="2400" spc="255" dirty="0" smtClean="0">
                <a:latin typeface="Tahoma"/>
                <a:cs typeface="Tahoma"/>
              </a:rPr>
              <a:t>компетенции</a:t>
            </a:r>
            <a:r>
              <a:rPr lang="ru-RU" sz="2400" spc="-113" dirty="0" smtClean="0">
                <a:latin typeface="Tahoma"/>
                <a:cs typeface="Tahoma"/>
              </a:rPr>
              <a:t> </a:t>
            </a:r>
            <a:r>
              <a:rPr lang="ru-RU" sz="2400" spc="330" dirty="0" smtClean="0">
                <a:latin typeface="Tahoma"/>
                <a:cs typeface="Tahoma"/>
              </a:rPr>
              <a:t>и</a:t>
            </a:r>
            <a:r>
              <a:rPr lang="ru-RU" sz="2400" spc="-171" dirty="0" smtClean="0">
                <a:latin typeface="Tahoma"/>
                <a:cs typeface="Tahoma"/>
              </a:rPr>
              <a:t> </a:t>
            </a:r>
            <a:r>
              <a:rPr lang="ru-RU" sz="2400" spc="248" dirty="0" smtClean="0">
                <a:latin typeface="Tahoma"/>
                <a:cs typeface="Tahoma"/>
              </a:rPr>
              <a:t>мотивацию</a:t>
            </a:r>
            <a:r>
              <a:rPr lang="ru-RU" sz="2400" spc="-135" dirty="0" smtClean="0">
                <a:latin typeface="Tahoma"/>
                <a:cs typeface="Tahoma"/>
              </a:rPr>
              <a:t> </a:t>
            </a:r>
            <a:r>
              <a:rPr lang="ru-RU" sz="2400" spc="165" dirty="0" smtClean="0">
                <a:latin typeface="Tahoma"/>
                <a:cs typeface="Tahoma"/>
              </a:rPr>
              <a:t>участия</a:t>
            </a:r>
            <a:r>
              <a:rPr lang="ru-RU" sz="2400" spc="-127" dirty="0" smtClean="0">
                <a:latin typeface="Tahoma"/>
                <a:cs typeface="Tahoma"/>
              </a:rPr>
              <a:t> </a:t>
            </a:r>
            <a:r>
              <a:rPr lang="ru-RU" sz="2400" spc="217" dirty="0" smtClean="0">
                <a:latin typeface="Tahoma"/>
                <a:cs typeface="Tahoma"/>
              </a:rPr>
              <a:t>в конкурсах технической направленности.</a:t>
            </a:r>
            <a:endParaRPr lang="ru-RU" sz="2400" dirty="0" smtClean="0">
              <a:latin typeface="Tahoma"/>
              <a:cs typeface="Tahoma"/>
            </a:endParaRPr>
          </a:p>
          <a:p>
            <a:pPr marL="19050">
              <a:lnSpc>
                <a:spcPts val="2393"/>
              </a:lnSpc>
            </a:pPr>
            <a:r>
              <a:rPr lang="ru-RU" sz="2400" spc="233" dirty="0" smtClean="0">
                <a:latin typeface="Tahoma"/>
                <a:cs typeface="Tahoma"/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92413" cy="3534276"/>
            <a:chOff x="0" y="0"/>
            <a:chExt cx="4844092" cy="930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4092" cy="930838"/>
            </a:xfrm>
            <a:custGeom>
              <a:avLst/>
              <a:gdLst/>
              <a:ahLst/>
              <a:cxnLst/>
              <a:rect l="l" t="t" r="r" b="b"/>
              <a:pathLst>
                <a:path w="4844092" h="930838">
                  <a:moveTo>
                    <a:pt x="0" y="0"/>
                  </a:moveTo>
                  <a:lnTo>
                    <a:pt x="4844092" y="0"/>
                  </a:lnTo>
                  <a:lnTo>
                    <a:pt x="4844092" y="930838"/>
                  </a:lnTo>
                  <a:lnTo>
                    <a:pt x="0" y="930838"/>
                  </a:lnTo>
                  <a:close/>
                </a:path>
              </a:pathLst>
            </a:custGeom>
            <a:solidFill>
              <a:srgbClr val="0000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41000"/>
          </a:blip>
          <a:srcRect l="1351" t="14273" r="30031" b="63945"/>
          <a:stretch>
            <a:fillRect/>
          </a:stretch>
        </p:blipFill>
        <p:spPr>
          <a:xfrm>
            <a:off x="7184728" y="0"/>
            <a:ext cx="11116436" cy="352873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28218" y="779464"/>
            <a:ext cx="10881802" cy="1379682"/>
            <a:chOff x="0" y="0"/>
            <a:chExt cx="3243951" cy="411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3951" cy="411294"/>
            </a:xfrm>
            <a:custGeom>
              <a:avLst/>
              <a:gdLst/>
              <a:ahLst/>
              <a:cxnLst/>
              <a:rect l="l" t="t" r="r" b="b"/>
              <a:pathLst>
                <a:path w="3243951" h="411294">
                  <a:moveTo>
                    <a:pt x="36284" y="0"/>
                  </a:moveTo>
                  <a:lnTo>
                    <a:pt x="3207667" y="0"/>
                  </a:lnTo>
                  <a:cubicBezTo>
                    <a:pt x="3217290" y="0"/>
                    <a:pt x="3226519" y="3823"/>
                    <a:pt x="3233324" y="10627"/>
                  </a:cubicBezTo>
                  <a:cubicBezTo>
                    <a:pt x="3240129" y="17432"/>
                    <a:pt x="3243951" y="26661"/>
                    <a:pt x="3243951" y="36284"/>
                  </a:cubicBezTo>
                  <a:lnTo>
                    <a:pt x="3243951" y="375010"/>
                  </a:lnTo>
                  <a:cubicBezTo>
                    <a:pt x="3243951" y="384633"/>
                    <a:pt x="3240129" y="393862"/>
                    <a:pt x="3233324" y="400667"/>
                  </a:cubicBezTo>
                  <a:cubicBezTo>
                    <a:pt x="3226519" y="407471"/>
                    <a:pt x="3217290" y="411294"/>
                    <a:pt x="3207667" y="411294"/>
                  </a:cubicBezTo>
                  <a:lnTo>
                    <a:pt x="36284" y="411294"/>
                  </a:lnTo>
                  <a:cubicBezTo>
                    <a:pt x="26661" y="411294"/>
                    <a:pt x="17432" y="407471"/>
                    <a:pt x="10627" y="400667"/>
                  </a:cubicBezTo>
                  <a:cubicBezTo>
                    <a:pt x="3823" y="393862"/>
                    <a:pt x="0" y="384633"/>
                    <a:pt x="0" y="375010"/>
                  </a:cubicBezTo>
                  <a:lnTo>
                    <a:pt x="0" y="36284"/>
                  </a:lnTo>
                  <a:cubicBezTo>
                    <a:pt x="0" y="26661"/>
                    <a:pt x="3823" y="17432"/>
                    <a:pt x="10627" y="10627"/>
                  </a:cubicBezTo>
                  <a:cubicBezTo>
                    <a:pt x="17432" y="3823"/>
                    <a:pt x="26661" y="0"/>
                    <a:pt x="36284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7268" y="1631230"/>
            <a:ext cx="10460548" cy="1379682"/>
            <a:chOff x="0" y="0"/>
            <a:chExt cx="3118372" cy="4112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18372" cy="411294"/>
            </a:xfrm>
            <a:custGeom>
              <a:avLst/>
              <a:gdLst/>
              <a:ahLst/>
              <a:cxnLst/>
              <a:rect l="l" t="t" r="r" b="b"/>
              <a:pathLst>
                <a:path w="3118372" h="411294">
                  <a:moveTo>
                    <a:pt x="37745" y="0"/>
                  </a:moveTo>
                  <a:lnTo>
                    <a:pt x="3080627" y="0"/>
                  </a:lnTo>
                  <a:cubicBezTo>
                    <a:pt x="3090638" y="0"/>
                    <a:pt x="3100238" y="3977"/>
                    <a:pt x="3107317" y="11055"/>
                  </a:cubicBezTo>
                  <a:cubicBezTo>
                    <a:pt x="3114396" y="18134"/>
                    <a:pt x="3118372" y="27735"/>
                    <a:pt x="3118372" y="37745"/>
                  </a:cubicBezTo>
                  <a:lnTo>
                    <a:pt x="3118372" y="373549"/>
                  </a:lnTo>
                  <a:cubicBezTo>
                    <a:pt x="3118372" y="394395"/>
                    <a:pt x="3101473" y="411294"/>
                    <a:pt x="3080627" y="411294"/>
                  </a:cubicBezTo>
                  <a:lnTo>
                    <a:pt x="37745" y="411294"/>
                  </a:lnTo>
                  <a:cubicBezTo>
                    <a:pt x="16899" y="411294"/>
                    <a:pt x="0" y="394395"/>
                    <a:pt x="0" y="373549"/>
                  </a:cubicBezTo>
                  <a:lnTo>
                    <a:pt x="0" y="37745"/>
                  </a:lnTo>
                  <a:cubicBezTo>
                    <a:pt x="0" y="27735"/>
                    <a:pt x="3977" y="18134"/>
                    <a:pt x="11055" y="11055"/>
                  </a:cubicBezTo>
                  <a:cubicBezTo>
                    <a:pt x="18134" y="3977"/>
                    <a:pt x="27735" y="0"/>
                    <a:pt x="37745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009650"/>
            <a:ext cx="1059077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FFFFFF"/>
                </a:solidFill>
                <a:latin typeface="Exo 2 Black"/>
              </a:rPr>
              <a:t>Электронные ресурсы (</a:t>
            </a:r>
            <a:r>
              <a:rPr lang="ru-RU" sz="5000" dirty="0" err="1" smtClean="0">
                <a:solidFill>
                  <a:srgbClr val="FFFFFF"/>
                </a:solidFill>
                <a:latin typeface="Exo 2 Black"/>
              </a:rPr>
              <a:t>лендинги</a:t>
            </a:r>
            <a:r>
              <a:rPr lang="ru-RU" sz="5000" dirty="0" smtClean="0">
                <a:solidFill>
                  <a:srgbClr val="FFFFFF"/>
                </a:solidFill>
                <a:latin typeface="Exo 2 Black"/>
              </a:rPr>
              <a:t>)</a:t>
            </a:r>
            <a:endParaRPr lang="en-US" sz="5000" dirty="0">
              <a:solidFill>
                <a:srgbClr val="FFFFFF"/>
              </a:solidFill>
              <a:latin typeface="Exo 2 Black"/>
            </a:endParaRPr>
          </a:p>
        </p:txBody>
      </p:sp>
      <p:graphicFrame>
        <p:nvGraphicFramePr>
          <p:cNvPr id="34" name="object 3"/>
          <p:cNvGraphicFramePr>
            <a:graphicFrameLocks noGrp="1"/>
          </p:cNvGraphicFramePr>
          <p:nvPr/>
        </p:nvGraphicFramePr>
        <p:xfrm>
          <a:off x="785754" y="3857617"/>
          <a:ext cx="16816389" cy="5357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5463"/>
                <a:gridCol w="5605463"/>
                <a:gridCol w="5605463"/>
              </a:tblGrid>
              <a:tr h="588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Название</a:t>
                      </a:r>
                      <a:r>
                        <a:rPr sz="27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материала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Описание</a:t>
                      </a:r>
                      <a:r>
                        <a:rPr sz="27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материала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Ссылка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4307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2700" spc="-25" dirty="0" smtClean="0">
                          <a:latin typeface="Calibri"/>
                          <a:cs typeface="Calibri"/>
                        </a:rPr>
                        <a:t>Тесла- создаем автомобиль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кейсов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педагог</a:t>
                      </a:r>
                      <a:r>
                        <a:rPr sz="2700" spc="-15" dirty="0">
                          <a:latin typeface="Calibri"/>
                          <a:cs typeface="Calibri"/>
                        </a:rPr>
                        <a:t> узнает,</a:t>
                      </a:r>
                      <a:r>
                        <a:rPr sz="2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как</a:t>
                      </a:r>
                      <a:endParaRPr sz="27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700" spc="-5">
                          <a:latin typeface="Calibri"/>
                          <a:cs typeface="Calibri"/>
                        </a:rPr>
                        <a:t>провести</a:t>
                      </a:r>
                      <a:r>
                        <a:rPr sz="270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700" spc="-15" dirty="0" smtClean="0">
                          <a:latin typeface="Calibri"/>
                          <a:cs typeface="Calibri"/>
                        </a:rPr>
                        <a:t>урок робототехники </a:t>
                      </a:r>
                      <a:r>
                        <a:rPr sz="2700" smtClean="0">
                          <a:latin typeface="Calibri"/>
                          <a:cs typeface="Calibri"/>
                        </a:rPr>
                        <a:t>с</a:t>
                      </a:r>
                      <a:endParaRPr sz="2700">
                        <a:latin typeface="Calibri"/>
                        <a:cs typeface="Calibri"/>
                      </a:endParaRPr>
                    </a:p>
                    <a:p>
                      <a:pPr marL="91440" marR="246379">
                        <a:lnSpc>
                          <a:spcPct val="100000"/>
                        </a:lnSpc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максимальной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пользой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своих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учеников.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Кейс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урока рассчитан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7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>
                          <a:latin typeface="Calibri"/>
                          <a:cs typeface="Calibri"/>
                        </a:rPr>
                        <a:t>обучающихся</a:t>
                      </a:r>
                      <a:r>
                        <a:rPr sz="2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70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270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>
                          <a:latin typeface="Calibri"/>
                          <a:cs typeface="Calibri"/>
                        </a:rPr>
                        <a:t>–</a:t>
                      </a:r>
                      <a:r>
                        <a:rPr sz="2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700" dirty="0" smtClean="0">
                          <a:latin typeface="Calibri"/>
                          <a:cs typeface="Calibri"/>
                        </a:rPr>
                        <a:t>5 </a:t>
                      </a:r>
                      <a:r>
                        <a:rPr sz="2700" spc="-5" smtClean="0">
                          <a:latin typeface="Calibri"/>
                          <a:cs typeface="Calibri"/>
                        </a:rPr>
                        <a:t>классов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 Кейс</a:t>
                      </a:r>
                      <a:r>
                        <a:rPr sz="2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5" dirty="0">
                          <a:latin typeface="Calibri"/>
                          <a:cs typeface="Calibri"/>
                        </a:rPr>
                        <a:t>содержит</a:t>
                      </a:r>
                      <a:r>
                        <a:rPr sz="27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пошаговый </a:t>
                      </a:r>
                      <a:r>
                        <a:rPr sz="27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алгоритм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>
                          <a:latin typeface="Calibri"/>
                          <a:cs typeface="Calibri"/>
                        </a:rPr>
                        <a:t>проведения </a:t>
                      </a:r>
                      <a:r>
                        <a:rPr lang="ru-RU" sz="2700" spc="-20" dirty="0" smtClean="0">
                          <a:latin typeface="Calibri"/>
                          <a:cs typeface="Calibri"/>
                        </a:rPr>
                        <a:t>урока,</a:t>
                      </a:r>
                      <a:r>
                        <a:rPr sz="2700" spc="-25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2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ссылки</a:t>
                      </a:r>
                      <a:r>
                        <a:rPr sz="2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700" spc="-15">
                          <a:latin typeface="Calibri"/>
                          <a:cs typeface="Calibri"/>
                        </a:rPr>
                        <a:t>методические</a:t>
                      </a:r>
                      <a:r>
                        <a:rPr sz="27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700" spc="30" dirty="0" smtClean="0">
                          <a:latin typeface="Calibri"/>
                          <a:cs typeface="Calibri"/>
                        </a:rPr>
                        <a:t>материалы</a:t>
                      </a:r>
                      <a:r>
                        <a:rPr sz="2700" spc="-5" smtClean="0">
                          <a:latin typeface="Calibri"/>
                          <a:cs typeface="Calibri"/>
                        </a:rPr>
                        <a:t>,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полезные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рекомендации, вопросы </a:t>
                      </a:r>
                      <a:r>
                        <a:rPr sz="270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27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 dirty="0">
                          <a:latin typeface="Calibri"/>
                          <a:cs typeface="Calibri"/>
                        </a:rPr>
                        <a:t>рефлексии, </a:t>
                      </a:r>
                      <a:r>
                        <a:rPr sz="2700" spc="-5" dirty="0">
                          <a:latin typeface="Calibri"/>
                          <a:cs typeface="Calibri"/>
                        </a:rPr>
                        <a:t>критерии оценки </a:t>
                      </a:r>
                      <a:r>
                        <a:rPr sz="27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5">
                          <a:latin typeface="Calibri"/>
                          <a:cs typeface="Calibri"/>
                        </a:rPr>
                        <a:t>проектного</a:t>
                      </a:r>
                      <a:r>
                        <a:rPr sz="27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0" smtClean="0">
                          <a:latin typeface="Calibri"/>
                          <a:cs typeface="Calibri"/>
                        </a:rPr>
                        <a:t>продукта</a:t>
                      </a:r>
                      <a:r>
                        <a:rPr lang="ru-RU" sz="2700" spc="-10" dirty="0" smtClean="0">
                          <a:latin typeface="Calibri"/>
                          <a:cs typeface="Calibri"/>
                        </a:rPr>
                        <a:t>.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2700" u="heavy" kern="1200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/>
                        </a:rPr>
                        <a:t>https://soutacheschool.monecle.com/lg/kays_robot1</a:t>
                      </a:r>
                      <a:r>
                        <a:rPr lang="ru-RU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10015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2700" dirty="0" smtClean="0">
                          <a:latin typeface="Calibri"/>
                          <a:cs typeface="Calibri"/>
                        </a:rPr>
                        <a:t>Робот-повар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2700" u="heavy" kern="1200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/>
                        </a:rPr>
                        <a:t>https</a:t>
                      </a:r>
                      <a:r>
                        <a:rPr lang="en-US" sz="2700" u="heavy" kern="1200" spc="-1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/>
                        </a:rPr>
                        <a:t>://soutacheschool.monecle.com/lg/povar</a:t>
                      </a:r>
                      <a:endParaRPr lang="ru-RU" sz="2700" u="heavy" kern="1200" spc="-10">
                        <a:solidFill>
                          <a:srgbClr val="0462C1"/>
                        </a:solidFill>
                        <a:uFill>
                          <a:solidFill>
                            <a:srgbClr val="0462C1"/>
                          </a:solidFill>
                        </a:uFill>
                        <a:latin typeface="Calibri"/>
                        <a:ea typeface="+mn-ea"/>
                        <a:cs typeface="Calibri"/>
                        <a:hlinkClick r:id="rId3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001541">
                <a:tc>
                  <a:txBody>
                    <a:bodyPr/>
                    <a:lstStyle/>
                    <a:p>
                      <a:pPr marL="91440" marR="3257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2700" spc="-20" dirty="0" smtClean="0">
                          <a:latin typeface="Calibri"/>
                          <a:cs typeface="Calibri"/>
                        </a:rPr>
                        <a:t>Робот-принтер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588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2700" u="heavy" kern="1200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/>
                        </a:rPr>
                        <a:t>https</a:t>
                      </a:r>
                      <a:r>
                        <a:rPr lang="en-US" sz="2700" u="heavy" kern="1200" spc="-1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/>
                        </a:rPr>
                        <a:t>://soutacheschool.monecle.com/lg/keys-printer</a:t>
                      </a:r>
                      <a:endParaRPr lang="ru-RU" sz="2700" u="heavy" kern="1200" spc="-10">
                        <a:solidFill>
                          <a:srgbClr val="0462C1"/>
                        </a:solidFill>
                        <a:uFill>
                          <a:solidFill>
                            <a:srgbClr val="0462C1"/>
                          </a:solidFill>
                        </a:uFill>
                        <a:latin typeface="Calibri"/>
                        <a:ea typeface="+mn-ea"/>
                        <a:cs typeface="Calibri"/>
                        <a:hlinkClick r:id="rId3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13353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2700" dirty="0" smtClean="0">
                          <a:latin typeface="Calibri"/>
                          <a:cs typeface="Calibri"/>
                        </a:rPr>
                        <a:t>Робот- </a:t>
                      </a:r>
                      <a:r>
                        <a:rPr lang="ru-RU" sz="2700" dirty="0" err="1" smtClean="0">
                          <a:latin typeface="Calibri"/>
                          <a:cs typeface="Calibri"/>
                        </a:rPr>
                        <a:t>квадрокоптер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2700" u="heavy" kern="1200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4"/>
                        </a:rPr>
                        <a:t>https://soutacheschool.monecle.com/lg/kvadrokopter-keys/</a:t>
                      </a:r>
                      <a:endParaRPr lang="ru-RU" sz="2700" u="heavy" kern="1200" spc="-10" dirty="0">
                        <a:solidFill>
                          <a:srgbClr val="0462C1"/>
                        </a:solidFill>
                        <a:uFill>
                          <a:solidFill>
                            <a:srgbClr val="0462C1"/>
                          </a:solidFill>
                        </a:uFill>
                        <a:latin typeface="Calibri"/>
                        <a:ea typeface="+mn-ea"/>
                        <a:cs typeface="Calibri"/>
                        <a:hlinkClick r:id="rId3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4000"/>
          </a:blip>
          <a:srcRect r="23719" b="35802"/>
          <a:stretch>
            <a:fillRect/>
          </a:stretch>
        </p:blipFill>
        <p:spPr>
          <a:xfrm>
            <a:off x="6064912" y="0"/>
            <a:ext cx="12223088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46398" y="942975"/>
            <a:ext cx="16070030" cy="1667590"/>
            <a:chOff x="0" y="0"/>
            <a:chExt cx="3714667" cy="4392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14667" cy="439201"/>
            </a:xfrm>
            <a:custGeom>
              <a:avLst/>
              <a:gdLst/>
              <a:ahLst/>
              <a:cxnLst/>
              <a:rect l="l" t="t" r="r" b="b"/>
              <a:pathLst>
                <a:path w="3714667" h="439201">
                  <a:moveTo>
                    <a:pt x="27995" y="0"/>
                  </a:moveTo>
                  <a:lnTo>
                    <a:pt x="3686672" y="0"/>
                  </a:lnTo>
                  <a:cubicBezTo>
                    <a:pt x="3702133" y="0"/>
                    <a:pt x="3714667" y="12534"/>
                    <a:pt x="3714667" y="27995"/>
                  </a:cubicBezTo>
                  <a:lnTo>
                    <a:pt x="3714667" y="411206"/>
                  </a:lnTo>
                  <a:cubicBezTo>
                    <a:pt x="3714667" y="426667"/>
                    <a:pt x="3702133" y="439201"/>
                    <a:pt x="3686672" y="439201"/>
                  </a:cubicBezTo>
                  <a:lnTo>
                    <a:pt x="27995" y="439201"/>
                  </a:lnTo>
                  <a:cubicBezTo>
                    <a:pt x="12534" y="439201"/>
                    <a:pt x="0" y="426667"/>
                    <a:pt x="0" y="411206"/>
                  </a:cubicBezTo>
                  <a:lnTo>
                    <a:pt x="0" y="27995"/>
                  </a:lnTo>
                  <a:cubicBezTo>
                    <a:pt x="0" y="12534"/>
                    <a:pt x="12534" y="0"/>
                    <a:pt x="279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>
              <a:solidFill>
                <a:srgbClr val="0000FF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1704" y="3214674"/>
            <a:ext cx="14501914" cy="5360442"/>
            <a:chOff x="0" y="0"/>
            <a:chExt cx="4627782" cy="714725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4627782" cy="7147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840"/>
                </a:lnSpc>
                <a:spcBef>
                  <a:spcPct val="0"/>
                </a:spcBef>
              </a:pPr>
              <a:r>
                <a:rPr lang="ru-RU" sz="3200" dirty="0" smtClean="0"/>
                <a:t>Продуктовый результат практики – это электронные образовательные ресурсы (</a:t>
              </a:r>
              <a:r>
                <a:rPr lang="ru-RU" sz="3200" dirty="0" err="1" smtClean="0"/>
                <a:t>лендинги</a:t>
              </a:r>
              <a:r>
                <a:rPr lang="ru-RU" sz="3200" dirty="0" smtClean="0"/>
                <a:t>). Продуктовые результаты кейсов – это реальные модели роботов имеющих практическую значимость.</a:t>
              </a:r>
            </a:p>
            <a:p>
              <a:pPr lvl="0">
                <a:lnSpc>
                  <a:spcPts val="3840"/>
                </a:lnSpc>
                <a:spcBef>
                  <a:spcPct val="0"/>
                </a:spcBef>
              </a:pPr>
              <a:endParaRPr lang="ru-RU" sz="3200" u="none" dirty="0" smtClean="0">
                <a:solidFill>
                  <a:srgbClr val="000000"/>
                </a:solidFill>
                <a:latin typeface="Open Sauce SemiBold"/>
              </a:endParaRPr>
            </a:p>
            <a:p>
              <a:pPr lvl="0">
                <a:lnSpc>
                  <a:spcPts val="3840"/>
                </a:lnSpc>
                <a:spcBef>
                  <a:spcPct val="0"/>
                </a:spcBef>
              </a:pPr>
              <a:endParaRPr lang="ru-RU" sz="3200" dirty="0" smtClean="0">
                <a:solidFill>
                  <a:srgbClr val="000000"/>
                </a:solidFill>
                <a:latin typeface="Open Sauce SemiBold"/>
              </a:endParaRPr>
            </a:p>
            <a:p>
              <a:pPr lvl="0">
                <a:lnSpc>
                  <a:spcPts val="3840"/>
                </a:lnSpc>
                <a:spcBef>
                  <a:spcPct val="0"/>
                </a:spcBef>
              </a:pPr>
              <a:r>
                <a:rPr lang="ru-RU" sz="3200" dirty="0" smtClean="0"/>
                <a:t>Результат привлечения детей в ходе применения </a:t>
              </a:r>
              <a:r>
                <a:rPr lang="ru-RU" sz="3200" dirty="0" err="1" smtClean="0"/>
                <a:t>кейсов-лендингов</a:t>
              </a:r>
              <a:r>
                <a:rPr lang="ru-RU" sz="3200" dirty="0" smtClean="0"/>
                <a:t>:</a:t>
              </a:r>
            </a:p>
            <a:p>
              <a:pPr lvl="0">
                <a:lnSpc>
                  <a:spcPts val="3840"/>
                </a:lnSpc>
                <a:spcBef>
                  <a:spcPct val="0"/>
                </a:spcBef>
              </a:pPr>
              <a:r>
                <a:rPr lang="ru-RU" sz="3200" dirty="0" smtClean="0"/>
                <a:t>2021 -22 учебный год – 27 обучающихся ( без </a:t>
              </a:r>
              <a:r>
                <a:rPr lang="ru-RU" sz="3200" smtClean="0"/>
                <a:t>использования кейсов);</a:t>
              </a:r>
              <a:endParaRPr lang="ru-RU" sz="3200" dirty="0" smtClean="0"/>
            </a:p>
            <a:p>
              <a:pPr>
                <a:lnSpc>
                  <a:spcPts val="3840"/>
                </a:lnSpc>
                <a:spcBef>
                  <a:spcPct val="0"/>
                </a:spcBef>
              </a:pPr>
              <a:r>
                <a:rPr lang="ru-RU" sz="3200" dirty="0" smtClean="0"/>
                <a:t>2022 -23 учебный год – 39 обучающихся;</a:t>
              </a:r>
            </a:p>
            <a:p>
              <a:pPr>
                <a:lnSpc>
                  <a:spcPts val="3840"/>
                </a:lnSpc>
                <a:spcBef>
                  <a:spcPct val="0"/>
                </a:spcBef>
              </a:pPr>
              <a:r>
                <a:rPr lang="ru-RU" sz="3200" dirty="0" smtClean="0"/>
                <a:t>2023 -24 учебный год – 52 обучающихся.</a:t>
              </a:r>
            </a:p>
            <a:p>
              <a:pPr lvl="0">
                <a:lnSpc>
                  <a:spcPts val="3840"/>
                </a:lnSpc>
                <a:spcBef>
                  <a:spcPct val="0"/>
                </a:spcBef>
              </a:pPr>
              <a:endParaRPr lang="ru-RU" sz="3200" dirty="0" smtClean="0">
                <a:solidFill>
                  <a:srgbClr val="000000"/>
                </a:solidFill>
                <a:latin typeface="Open Sauce SemiBold"/>
              </a:endParaRPr>
            </a:p>
            <a:p>
              <a:pPr lvl="0">
                <a:lnSpc>
                  <a:spcPts val="3840"/>
                </a:lnSpc>
                <a:spcBef>
                  <a:spcPct val="0"/>
                </a:spcBef>
              </a:pPr>
              <a:endParaRPr lang="en-US" sz="3200" u="none" dirty="0">
                <a:solidFill>
                  <a:srgbClr val="000000"/>
                </a:solidFill>
                <a:latin typeface="Open Sauce Semi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22147"/>
              <a:ext cx="4551965" cy="530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 lang="en-US" sz="2399" u="none" dirty="0">
                <a:solidFill>
                  <a:srgbClr val="000000"/>
                </a:solidFill>
                <a:latin typeface="Open Sauce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28630" y="1071534"/>
            <a:ext cx="1604491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ru-RU" sz="6000" dirty="0" smtClean="0">
                <a:solidFill>
                  <a:srgbClr val="0000FF"/>
                </a:solidFill>
                <a:latin typeface="Exo 2 Black"/>
              </a:rPr>
              <a:t>Результаты образовательной практики</a:t>
            </a:r>
            <a:endParaRPr lang="en-US" sz="6000" dirty="0">
              <a:solidFill>
                <a:srgbClr val="0000FF"/>
              </a:solidFill>
              <a:latin typeface="Exo 2 Black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2944" y="3286112"/>
            <a:ext cx="933321" cy="92982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/>
          <a:srcRect l="497" r="1895" b="947"/>
          <a:stretch>
            <a:fillRect/>
          </a:stretch>
        </p:blipFill>
        <p:spPr>
          <a:xfrm>
            <a:off x="1285820" y="5643566"/>
            <a:ext cx="873875" cy="9298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92413" cy="3534276"/>
            <a:chOff x="0" y="0"/>
            <a:chExt cx="4844092" cy="9308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4092" cy="930838"/>
            </a:xfrm>
            <a:custGeom>
              <a:avLst/>
              <a:gdLst/>
              <a:ahLst/>
              <a:cxnLst/>
              <a:rect l="l" t="t" r="r" b="b"/>
              <a:pathLst>
                <a:path w="4844092" h="930838">
                  <a:moveTo>
                    <a:pt x="0" y="0"/>
                  </a:moveTo>
                  <a:lnTo>
                    <a:pt x="4844092" y="0"/>
                  </a:lnTo>
                  <a:lnTo>
                    <a:pt x="4844092" y="930838"/>
                  </a:lnTo>
                  <a:lnTo>
                    <a:pt x="0" y="930838"/>
                  </a:lnTo>
                  <a:close/>
                </a:path>
              </a:pathLst>
            </a:custGeom>
            <a:solidFill>
              <a:srgbClr val="00005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41000"/>
          </a:blip>
          <a:srcRect l="1351" t="14273" r="30031" b="63945"/>
          <a:stretch>
            <a:fillRect/>
          </a:stretch>
        </p:blipFill>
        <p:spPr>
          <a:xfrm>
            <a:off x="7184728" y="0"/>
            <a:ext cx="11116436" cy="352873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28218" y="779464"/>
            <a:ext cx="11249098" cy="1379682"/>
            <a:chOff x="0" y="0"/>
            <a:chExt cx="3353445" cy="411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53445" cy="411294"/>
            </a:xfrm>
            <a:custGeom>
              <a:avLst/>
              <a:gdLst/>
              <a:ahLst/>
              <a:cxnLst/>
              <a:rect l="l" t="t" r="r" b="b"/>
              <a:pathLst>
                <a:path w="3353445" h="411294">
                  <a:moveTo>
                    <a:pt x="35100" y="0"/>
                  </a:moveTo>
                  <a:lnTo>
                    <a:pt x="3318346" y="0"/>
                  </a:lnTo>
                  <a:cubicBezTo>
                    <a:pt x="3327655" y="0"/>
                    <a:pt x="3336582" y="3698"/>
                    <a:pt x="3343165" y="10280"/>
                  </a:cubicBezTo>
                  <a:cubicBezTo>
                    <a:pt x="3349747" y="16863"/>
                    <a:pt x="3353445" y="25791"/>
                    <a:pt x="3353445" y="35100"/>
                  </a:cubicBezTo>
                  <a:lnTo>
                    <a:pt x="3353445" y="376195"/>
                  </a:lnTo>
                  <a:cubicBezTo>
                    <a:pt x="3353445" y="385504"/>
                    <a:pt x="3349747" y="394431"/>
                    <a:pt x="3343165" y="401014"/>
                  </a:cubicBezTo>
                  <a:cubicBezTo>
                    <a:pt x="3336582" y="407596"/>
                    <a:pt x="3327655" y="411294"/>
                    <a:pt x="3318346" y="411294"/>
                  </a:cubicBezTo>
                  <a:lnTo>
                    <a:pt x="35100" y="411294"/>
                  </a:lnTo>
                  <a:cubicBezTo>
                    <a:pt x="25791" y="411294"/>
                    <a:pt x="16863" y="407596"/>
                    <a:pt x="10280" y="401014"/>
                  </a:cubicBezTo>
                  <a:cubicBezTo>
                    <a:pt x="3698" y="394431"/>
                    <a:pt x="0" y="385504"/>
                    <a:pt x="0" y="376195"/>
                  </a:cubicBezTo>
                  <a:lnTo>
                    <a:pt x="0" y="35100"/>
                  </a:lnTo>
                  <a:cubicBezTo>
                    <a:pt x="0" y="25791"/>
                    <a:pt x="3698" y="16863"/>
                    <a:pt x="10280" y="10280"/>
                  </a:cubicBezTo>
                  <a:cubicBezTo>
                    <a:pt x="16863" y="3698"/>
                    <a:pt x="25791" y="0"/>
                    <a:pt x="35100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7268" y="1631230"/>
            <a:ext cx="11211376" cy="1379682"/>
            <a:chOff x="0" y="0"/>
            <a:chExt cx="2532943" cy="4112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32943" cy="411294"/>
            </a:xfrm>
            <a:custGeom>
              <a:avLst/>
              <a:gdLst/>
              <a:ahLst/>
              <a:cxnLst/>
              <a:rect l="l" t="t" r="r" b="b"/>
              <a:pathLst>
                <a:path w="2532943" h="411294">
                  <a:moveTo>
                    <a:pt x="46469" y="0"/>
                  </a:moveTo>
                  <a:lnTo>
                    <a:pt x="2486474" y="0"/>
                  </a:lnTo>
                  <a:cubicBezTo>
                    <a:pt x="2498798" y="0"/>
                    <a:pt x="2510618" y="4896"/>
                    <a:pt x="2519332" y="13611"/>
                  </a:cubicBezTo>
                  <a:cubicBezTo>
                    <a:pt x="2528047" y="22325"/>
                    <a:pt x="2532943" y="34145"/>
                    <a:pt x="2532943" y="46469"/>
                  </a:cubicBezTo>
                  <a:lnTo>
                    <a:pt x="2532943" y="364825"/>
                  </a:lnTo>
                  <a:cubicBezTo>
                    <a:pt x="2532943" y="377149"/>
                    <a:pt x="2528047" y="388969"/>
                    <a:pt x="2519332" y="397684"/>
                  </a:cubicBezTo>
                  <a:cubicBezTo>
                    <a:pt x="2510618" y="406398"/>
                    <a:pt x="2498798" y="411294"/>
                    <a:pt x="2486474" y="411294"/>
                  </a:cubicBezTo>
                  <a:lnTo>
                    <a:pt x="46469" y="411294"/>
                  </a:lnTo>
                  <a:cubicBezTo>
                    <a:pt x="20805" y="411294"/>
                    <a:pt x="0" y="390489"/>
                    <a:pt x="0" y="364825"/>
                  </a:cubicBezTo>
                  <a:lnTo>
                    <a:pt x="0" y="46469"/>
                  </a:lnTo>
                  <a:cubicBezTo>
                    <a:pt x="0" y="34145"/>
                    <a:pt x="4896" y="22325"/>
                    <a:pt x="13611" y="13611"/>
                  </a:cubicBezTo>
                  <a:cubicBezTo>
                    <a:pt x="22325" y="4896"/>
                    <a:pt x="34145" y="0"/>
                    <a:pt x="46469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009650"/>
            <a:ext cx="1059077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ru-RU" sz="5000" dirty="0" smtClean="0">
                <a:solidFill>
                  <a:srgbClr val="FFFFFF"/>
                </a:solidFill>
                <a:latin typeface="Exo 2 Black"/>
              </a:rPr>
              <a:t>Образовательные достижения обучающихся</a:t>
            </a:r>
            <a:endParaRPr lang="en-US" sz="5000" dirty="0">
              <a:solidFill>
                <a:srgbClr val="FFFFFF"/>
              </a:solidFill>
              <a:latin typeface="Exo 2 Blac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57324" y="6215070"/>
            <a:ext cx="7143800" cy="2244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499"/>
              </a:lnSpc>
              <a:spcBef>
                <a:spcPct val="0"/>
              </a:spcBef>
            </a:pPr>
            <a:r>
              <a:rPr lang="ru-RU" sz="2800" dirty="0" smtClean="0"/>
              <a:t>Формируются мягкие навыки(</a:t>
            </a:r>
            <a:r>
              <a:rPr lang="en-US" sz="2800" dirty="0" smtClean="0"/>
              <a:t>soft</a:t>
            </a:r>
            <a:r>
              <a:rPr lang="ru-RU" sz="2800" dirty="0" smtClean="0"/>
              <a:t>) в сфере представления результата кейса, навыки работы с критериями продуктового результата и изготовление продукта в соответствии с техническим заданием.</a:t>
            </a:r>
            <a:endParaRPr lang="en-US" sz="2800" dirty="0" smtClean="0"/>
          </a:p>
        </p:txBody>
      </p:sp>
      <p:sp>
        <p:nvSpPr>
          <p:cNvPr id="17" name="TextBox 17"/>
          <p:cNvSpPr txBox="1"/>
          <p:nvPr/>
        </p:nvSpPr>
        <p:spPr>
          <a:xfrm>
            <a:off x="1785886" y="3857616"/>
            <a:ext cx="879377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499"/>
              </a:lnSpc>
              <a:spcBef>
                <a:spcPct val="0"/>
              </a:spcBef>
            </a:pPr>
            <a:r>
              <a:rPr lang="ru-RU" sz="2800" dirty="0" err="1" smtClean="0"/>
              <a:t>Компетентностные</a:t>
            </a:r>
            <a:r>
              <a:rPr lang="ru-RU" sz="2800" dirty="0" smtClean="0"/>
              <a:t> результаты в области Робототехники включают освоенные детьми </a:t>
            </a:r>
            <a:r>
              <a:rPr lang="en-US" sz="2800" dirty="0" smtClean="0"/>
              <a:t>hard</a:t>
            </a:r>
            <a:r>
              <a:rPr lang="ru-RU" sz="2800" dirty="0" smtClean="0"/>
              <a:t>-навыки в области Робототехники (программирование микроконтроллеров и конструирование, работа с датчиками,). </a:t>
            </a:r>
            <a:endParaRPr lang="en-US" sz="2499" u="none" dirty="0">
              <a:solidFill>
                <a:srgbClr val="000000"/>
              </a:solidFill>
              <a:latin typeface="Roboto"/>
            </a:endParaRPr>
          </a:p>
        </p:txBody>
      </p:sp>
      <p:grpSp>
        <p:nvGrpSpPr>
          <p:cNvPr id="13" name="Group 19"/>
          <p:cNvGrpSpPr/>
          <p:nvPr/>
        </p:nvGrpSpPr>
        <p:grpSpPr>
          <a:xfrm>
            <a:off x="571440" y="3929054"/>
            <a:ext cx="784377" cy="784377"/>
            <a:chOff x="0" y="0"/>
            <a:chExt cx="1045835" cy="1045835"/>
          </a:xfrm>
        </p:grpSpPr>
        <p:grpSp>
          <p:nvGrpSpPr>
            <p:cNvPr id="14" name="Group 20"/>
            <p:cNvGrpSpPr/>
            <p:nvPr/>
          </p:nvGrpSpPr>
          <p:grpSpPr>
            <a:xfrm>
              <a:off x="0" y="0"/>
              <a:ext cx="1045835" cy="1045835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0006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12911" y="107867"/>
              <a:ext cx="504547" cy="842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9"/>
                </a:lnSpc>
              </a:pPr>
              <a:r>
                <a:rPr lang="en-US" sz="3999">
                  <a:solidFill>
                    <a:srgbClr val="FFFFFF"/>
                  </a:solidFill>
                  <a:latin typeface="Roboto"/>
                </a:rPr>
                <a:t>1</a:t>
              </a:r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500002" y="6357946"/>
            <a:ext cx="784377" cy="784377"/>
            <a:chOff x="0" y="0"/>
            <a:chExt cx="1045835" cy="1045835"/>
          </a:xfrm>
        </p:grpSpPr>
        <p:grpSp>
          <p:nvGrpSpPr>
            <p:cNvPr id="19" name="Group 25"/>
            <p:cNvGrpSpPr/>
            <p:nvPr/>
          </p:nvGrpSpPr>
          <p:grpSpPr>
            <a:xfrm>
              <a:off x="0" y="0"/>
              <a:ext cx="1045835" cy="1045835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0006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312911" y="107867"/>
              <a:ext cx="504547" cy="842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Roboto"/>
                </a:rPr>
                <a:t>2</a:t>
              </a:r>
            </a:p>
          </p:txBody>
        </p:sp>
      </p:grpSp>
      <p:grpSp>
        <p:nvGrpSpPr>
          <p:cNvPr id="20" name="Group 29"/>
          <p:cNvGrpSpPr/>
          <p:nvPr/>
        </p:nvGrpSpPr>
        <p:grpSpPr>
          <a:xfrm>
            <a:off x="10215570" y="7000888"/>
            <a:ext cx="784377" cy="784377"/>
            <a:chOff x="0" y="0"/>
            <a:chExt cx="1045835" cy="1045835"/>
          </a:xfrm>
        </p:grpSpPr>
        <p:grpSp>
          <p:nvGrpSpPr>
            <p:cNvPr id="24" name="Group 30"/>
            <p:cNvGrpSpPr/>
            <p:nvPr/>
          </p:nvGrpSpPr>
          <p:grpSpPr>
            <a:xfrm>
              <a:off x="0" y="0"/>
              <a:ext cx="1045835" cy="1045835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0006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12911" y="107867"/>
              <a:ext cx="504547" cy="842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9"/>
                </a:lnSpc>
              </a:pPr>
              <a:r>
                <a:rPr lang="en-US" sz="3999">
                  <a:solidFill>
                    <a:srgbClr val="FFFFFF"/>
                  </a:solidFill>
                  <a:latin typeface="Roboto"/>
                </a:rPr>
                <a:t>3</a:t>
              </a:r>
            </a:p>
          </p:txBody>
        </p:sp>
      </p:grpSp>
      <p:pic>
        <p:nvPicPr>
          <p:cNvPr id="45064" name="Picture 8" descr="https://sun9-49.userapi.com/impg/IoUKy50H_Di7DMaciNHih52myi_sx1cmUtnViA/lBvVqPEow2s.jpg?size=595x845&amp;quality=96&amp;sign=bb8964844a58f29ed115cbdb115110fb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2789">
            <a:off x="14438911" y="2672254"/>
            <a:ext cx="3219974" cy="4572904"/>
          </a:xfrm>
          <a:prstGeom prst="rect">
            <a:avLst/>
          </a:prstGeom>
          <a:noFill/>
        </p:spPr>
      </p:pic>
      <p:pic>
        <p:nvPicPr>
          <p:cNvPr id="45060" name="Picture 4" descr="https://sun9-37.userapi.com/impg/9Zxm4qRLYJVn07P2ZxAo5y_GB6oILEzSSBbhPg/x7onrU4NE9s.jpg?size=571x807&amp;quality=95&amp;sign=84c977cbbda1e0c3506cd5539fd8d14b&amp;c_uniq_tag=eI79wRH4OlX_vfIcHglnVFafq5VgZcWfK2gvQdmbwFU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8534">
            <a:off x="12747070" y="463282"/>
            <a:ext cx="2510422" cy="3548005"/>
          </a:xfrm>
          <a:prstGeom prst="rect">
            <a:avLst/>
          </a:prstGeom>
          <a:noFill/>
        </p:spPr>
      </p:pic>
      <p:pic>
        <p:nvPicPr>
          <p:cNvPr id="45062" name="Picture 6" descr="https://sun9-72.userapi.com/impg/si_5g7sEHrbS97dlHe_3Jy8xlMWgx6mZewzlvg/bzuwLxWWBdQ.jpg?size=571x807&amp;quality=95&amp;sign=5133e1b133d8f674219962a43720e456&amp;c_uniq_tag=alCaC9hJ6uRjWoD_A8eVC7vGD6Ziy2Vyrjpgq35GEzY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17675">
            <a:off x="11534296" y="2836410"/>
            <a:ext cx="2962072" cy="4186327"/>
          </a:xfrm>
          <a:prstGeom prst="rect">
            <a:avLst/>
          </a:prstGeom>
          <a:noFill/>
        </p:spPr>
      </p:pic>
      <p:sp>
        <p:nvSpPr>
          <p:cNvPr id="18" name="TextBox 18"/>
          <p:cNvSpPr txBox="1"/>
          <p:nvPr/>
        </p:nvSpPr>
        <p:spPr>
          <a:xfrm>
            <a:off x="11358578" y="6929450"/>
            <a:ext cx="6286544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ru-RU" sz="2499" dirty="0" smtClean="0">
                <a:solidFill>
                  <a:srgbClr val="000000"/>
                </a:solidFill>
                <a:latin typeface="Roboto"/>
              </a:rPr>
              <a:t>Участие воспитанников в конкурсах различного уровня: Межмуниципального конкурса технического творчества, Областной выставки технического творчества, Всероссийского чемпионата по виртуальной робототехнике «Юный Кулибин».  </a:t>
            </a:r>
            <a:endParaRPr lang="en-US" sz="2499" dirty="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5"/>
          <p:cNvSpPr txBox="1"/>
          <p:nvPr/>
        </p:nvSpPr>
        <p:spPr>
          <a:xfrm>
            <a:off x="714316" y="3000360"/>
            <a:ext cx="8043862" cy="623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50" lvl="1" indent="-485775">
              <a:lnSpc>
                <a:spcPts val="5400"/>
              </a:lnSpc>
              <a:buFont typeface="Arial"/>
              <a:buChar char="•"/>
            </a:pPr>
            <a:r>
              <a:rPr lang="ru-RU" sz="4800" dirty="0" smtClean="0">
                <a:solidFill>
                  <a:schemeClr val="bg1"/>
                </a:solidFill>
              </a:rPr>
              <a:t>планируется дополнить кейсы видеороликами и более широким материалом;</a:t>
            </a:r>
          </a:p>
          <a:p>
            <a:pPr marL="971550" lvl="1" indent="-485775">
              <a:lnSpc>
                <a:spcPts val="5400"/>
              </a:lnSpc>
              <a:buFont typeface="Arial"/>
              <a:buChar char="•"/>
            </a:pPr>
            <a:r>
              <a:rPr lang="ru-RU" sz="4800" dirty="0" smtClean="0">
                <a:solidFill>
                  <a:schemeClr val="bg1"/>
                </a:solidFill>
              </a:rPr>
              <a:t>также в планах разместить </a:t>
            </a:r>
            <a:r>
              <a:rPr lang="ru-RU" sz="4800" dirty="0" err="1" smtClean="0">
                <a:solidFill>
                  <a:schemeClr val="bg1"/>
                </a:solidFill>
              </a:rPr>
              <a:t>Кейсы-лендинги</a:t>
            </a:r>
            <a:r>
              <a:rPr lang="ru-RU" sz="4800" dirty="0" smtClean="0">
                <a:solidFill>
                  <a:schemeClr val="bg1"/>
                </a:solidFill>
              </a:rPr>
              <a:t> в открытый доступ для популяризации уроков Робототехники.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7" name="Picture 2" descr="https://sun3-24.userapi.com/impg/qUKL-O2Fl2reXipbdnpn9DiFDJxEwI9KRNn2_Q/aQnPcfbajAU.jpg?size=2560x1920&amp;quality=95&amp;sign=48c79b2a52aa52feb6113f1635d036f8&amp;type=album"/>
          <p:cNvPicPr>
            <a:picLocks noChangeAspect="1" noChangeArrowheads="1"/>
          </p:cNvPicPr>
          <p:nvPr/>
        </p:nvPicPr>
        <p:blipFill>
          <a:blip r:embed="rId2" cstate="print"/>
          <a:srcRect l="17647" t="17320" r="23162" b="21922"/>
          <a:stretch>
            <a:fillRect/>
          </a:stretch>
        </p:blipFill>
        <p:spPr bwMode="auto">
          <a:xfrm>
            <a:off x="9286876" y="2285980"/>
            <a:ext cx="9001124" cy="6929486"/>
          </a:xfrm>
          <a:prstGeom prst="rect">
            <a:avLst/>
          </a:prstGeom>
          <a:noFill/>
        </p:spPr>
      </p:pic>
      <p:grpSp>
        <p:nvGrpSpPr>
          <p:cNvPr id="3" name="Group 3"/>
          <p:cNvGrpSpPr/>
          <p:nvPr/>
        </p:nvGrpSpPr>
        <p:grpSpPr>
          <a:xfrm>
            <a:off x="642878" y="357154"/>
            <a:ext cx="10916871" cy="1667590"/>
            <a:chOff x="0" y="0"/>
            <a:chExt cx="2875225" cy="4392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75225" cy="439201"/>
            </a:xfrm>
            <a:custGeom>
              <a:avLst/>
              <a:gdLst/>
              <a:ahLst/>
              <a:cxnLst/>
              <a:rect l="l" t="t" r="r" b="b"/>
              <a:pathLst>
                <a:path w="2875225" h="439201">
                  <a:moveTo>
                    <a:pt x="36168" y="0"/>
                  </a:moveTo>
                  <a:lnTo>
                    <a:pt x="2839058" y="0"/>
                  </a:lnTo>
                  <a:cubicBezTo>
                    <a:pt x="2848650" y="0"/>
                    <a:pt x="2857849" y="3811"/>
                    <a:pt x="2864632" y="10593"/>
                  </a:cubicBezTo>
                  <a:cubicBezTo>
                    <a:pt x="2871415" y="17376"/>
                    <a:pt x="2875225" y="26575"/>
                    <a:pt x="2875225" y="36168"/>
                  </a:cubicBezTo>
                  <a:lnTo>
                    <a:pt x="2875225" y="403033"/>
                  </a:lnTo>
                  <a:cubicBezTo>
                    <a:pt x="2875225" y="423008"/>
                    <a:pt x="2859032" y="439201"/>
                    <a:pt x="2839058" y="439201"/>
                  </a:cubicBezTo>
                  <a:lnTo>
                    <a:pt x="36168" y="439201"/>
                  </a:lnTo>
                  <a:cubicBezTo>
                    <a:pt x="16193" y="439201"/>
                    <a:pt x="0" y="423008"/>
                    <a:pt x="0" y="403033"/>
                  </a:cubicBezTo>
                  <a:lnTo>
                    <a:pt x="0" y="36168"/>
                  </a:lnTo>
                  <a:cubicBezTo>
                    <a:pt x="0" y="16193"/>
                    <a:pt x="16193" y="0"/>
                    <a:pt x="36168" y="0"/>
                  </a:cubicBezTo>
                  <a:close/>
                </a:path>
              </a:pathLst>
            </a:custGeom>
            <a:solidFill>
              <a:srgbClr val="0000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857192" y="571468"/>
            <a:ext cx="103130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6600" dirty="0" smtClean="0">
                <a:solidFill>
                  <a:srgbClr val="FFFFFF"/>
                </a:solidFill>
                <a:latin typeface="Exo 2 Black"/>
              </a:rPr>
              <a:t>Перспективы развития</a:t>
            </a:r>
            <a:endParaRPr lang="en-US" sz="6600" dirty="0">
              <a:solidFill>
                <a:srgbClr val="FFFFFF"/>
              </a:solidFill>
              <a:latin typeface="Exo 2 Black"/>
            </a:endParaRPr>
          </a:p>
        </p:txBody>
      </p:sp>
      <p:grpSp>
        <p:nvGrpSpPr>
          <p:cNvPr id="58" name="Group 13"/>
          <p:cNvGrpSpPr/>
          <p:nvPr/>
        </p:nvGrpSpPr>
        <p:grpSpPr>
          <a:xfrm>
            <a:off x="8929686" y="8858276"/>
            <a:ext cx="784377" cy="784377"/>
            <a:chOff x="0" y="0"/>
            <a:chExt cx="812800" cy="812800"/>
          </a:xfrm>
        </p:grpSpPr>
        <p:sp>
          <p:nvSpPr>
            <p:cNvPr id="59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0006"/>
            </a:solidFill>
          </p:spPr>
        </p:sp>
        <p:sp>
          <p:nvSpPr>
            <p:cNvPr id="60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8"/>
                </a:lnSpc>
              </a:pPr>
              <a:endParaRPr/>
            </a:p>
          </p:txBody>
        </p:sp>
      </p:grpSp>
      <p:grpSp>
        <p:nvGrpSpPr>
          <p:cNvPr id="61" name="Group 16"/>
          <p:cNvGrpSpPr/>
          <p:nvPr/>
        </p:nvGrpSpPr>
        <p:grpSpPr>
          <a:xfrm>
            <a:off x="14757759" y="857220"/>
            <a:ext cx="3530241" cy="587963"/>
            <a:chOff x="0" y="0"/>
            <a:chExt cx="4706988" cy="783951"/>
          </a:xfrm>
        </p:grpSpPr>
        <p:grpSp>
          <p:nvGrpSpPr>
            <p:cNvPr id="62" name="Group 17"/>
            <p:cNvGrpSpPr/>
            <p:nvPr/>
          </p:nvGrpSpPr>
          <p:grpSpPr>
            <a:xfrm>
              <a:off x="220543" y="0"/>
              <a:ext cx="406949" cy="408773"/>
              <a:chOff x="1813" y="0"/>
              <a:chExt cx="809173" cy="812800"/>
            </a:xfrm>
          </p:grpSpPr>
          <p:sp>
            <p:nvSpPr>
              <p:cNvPr id="10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109" name="TextBox 10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63" name="Group 20"/>
            <p:cNvGrpSpPr/>
            <p:nvPr/>
          </p:nvGrpSpPr>
          <p:grpSpPr>
            <a:xfrm>
              <a:off x="220543" y="375178"/>
              <a:ext cx="406949" cy="408773"/>
              <a:chOff x="1813" y="0"/>
              <a:chExt cx="809173" cy="812800"/>
            </a:xfrm>
          </p:grpSpPr>
          <p:sp>
            <p:nvSpPr>
              <p:cNvPr id="106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107" name="TextBox 2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64" name="Group 23"/>
            <p:cNvGrpSpPr/>
            <p:nvPr/>
          </p:nvGrpSpPr>
          <p:grpSpPr>
            <a:xfrm>
              <a:off x="440174" y="187589"/>
              <a:ext cx="406949" cy="408773"/>
              <a:chOff x="1813" y="0"/>
              <a:chExt cx="809173" cy="812800"/>
            </a:xfrm>
          </p:grpSpPr>
          <p:sp>
            <p:nvSpPr>
              <p:cNvPr id="10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105" name="TextBox 2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65" name="Group 26"/>
            <p:cNvGrpSpPr/>
            <p:nvPr/>
          </p:nvGrpSpPr>
          <p:grpSpPr>
            <a:xfrm>
              <a:off x="912" y="187589"/>
              <a:ext cx="406949" cy="408773"/>
              <a:chOff x="1813" y="0"/>
              <a:chExt cx="809173" cy="812800"/>
            </a:xfrm>
          </p:grpSpPr>
          <p:sp>
            <p:nvSpPr>
              <p:cNvPr id="102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103" name="TextBox 2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66" name="Group 29"/>
            <p:cNvGrpSpPr/>
            <p:nvPr/>
          </p:nvGrpSpPr>
          <p:grpSpPr>
            <a:xfrm>
              <a:off x="1506861" y="0"/>
              <a:ext cx="406949" cy="408773"/>
              <a:chOff x="1813" y="0"/>
              <a:chExt cx="809173" cy="812800"/>
            </a:xfrm>
          </p:grpSpPr>
          <p:sp>
            <p:nvSpPr>
              <p:cNvPr id="10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101" name="TextBox 3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67" name="Group 32"/>
            <p:cNvGrpSpPr/>
            <p:nvPr/>
          </p:nvGrpSpPr>
          <p:grpSpPr>
            <a:xfrm>
              <a:off x="1506861" y="375178"/>
              <a:ext cx="406949" cy="408773"/>
              <a:chOff x="1813" y="0"/>
              <a:chExt cx="809173" cy="812800"/>
            </a:xfrm>
          </p:grpSpPr>
          <p:sp>
            <p:nvSpPr>
              <p:cNvPr id="98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99" name="TextBox 3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68" name="Group 35"/>
            <p:cNvGrpSpPr/>
            <p:nvPr/>
          </p:nvGrpSpPr>
          <p:grpSpPr>
            <a:xfrm>
              <a:off x="1726492" y="187589"/>
              <a:ext cx="406949" cy="408773"/>
              <a:chOff x="1813" y="0"/>
              <a:chExt cx="809173" cy="812800"/>
            </a:xfrm>
          </p:grpSpPr>
          <p:sp>
            <p:nvSpPr>
              <p:cNvPr id="9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97" name="TextBox 3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69" name="Group 38"/>
            <p:cNvGrpSpPr/>
            <p:nvPr/>
          </p:nvGrpSpPr>
          <p:grpSpPr>
            <a:xfrm>
              <a:off x="1287230" y="187589"/>
              <a:ext cx="406949" cy="408773"/>
              <a:chOff x="1813" y="0"/>
              <a:chExt cx="809173" cy="812800"/>
            </a:xfrm>
          </p:grpSpPr>
          <p:sp>
            <p:nvSpPr>
              <p:cNvPr id="94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95" name="TextBox 40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70" name="Group 41"/>
            <p:cNvGrpSpPr/>
            <p:nvPr/>
          </p:nvGrpSpPr>
          <p:grpSpPr>
            <a:xfrm>
              <a:off x="2793179" y="0"/>
              <a:ext cx="406949" cy="408773"/>
              <a:chOff x="1813" y="0"/>
              <a:chExt cx="809173" cy="812800"/>
            </a:xfrm>
          </p:grpSpPr>
          <p:sp>
            <p:nvSpPr>
              <p:cNvPr id="92" name="Freeform 4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93" name="TextBox 43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71" name="Group 44"/>
            <p:cNvGrpSpPr/>
            <p:nvPr/>
          </p:nvGrpSpPr>
          <p:grpSpPr>
            <a:xfrm>
              <a:off x="2793179" y="375178"/>
              <a:ext cx="406949" cy="408773"/>
              <a:chOff x="1813" y="0"/>
              <a:chExt cx="809173" cy="812800"/>
            </a:xfrm>
          </p:grpSpPr>
          <p:sp>
            <p:nvSpPr>
              <p:cNvPr id="90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91" name="TextBox 4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72" name="Group 47"/>
            <p:cNvGrpSpPr/>
            <p:nvPr/>
          </p:nvGrpSpPr>
          <p:grpSpPr>
            <a:xfrm>
              <a:off x="3012810" y="187589"/>
              <a:ext cx="406949" cy="408773"/>
              <a:chOff x="1813" y="0"/>
              <a:chExt cx="809173" cy="812800"/>
            </a:xfrm>
          </p:grpSpPr>
          <p:sp>
            <p:nvSpPr>
              <p:cNvPr id="8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89" name="TextBox 4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73" name="Group 50"/>
            <p:cNvGrpSpPr/>
            <p:nvPr/>
          </p:nvGrpSpPr>
          <p:grpSpPr>
            <a:xfrm>
              <a:off x="2573548" y="187589"/>
              <a:ext cx="406949" cy="408773"/>
              <a:chOff x="1813" y="0"/>
              <a:chExt cx="809173" cy="812800"/>
            </a:xfrm>
          </p:grpSpPr>
          <p:sp>
            <p:nvSpPr>
              <p:cNvPr id="86" name="Freeform 5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87" name="TextBox 52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74" name="Group 53"/>
            <p:cNvGrpSpPr/>
            <p:nvPr/>
          </p:nvGrpSpPr>
          <p:grpSpPr>
            <a:xfrm>
              <a:off x="4079497" y="0"/>
              <a:ext cx="406949" cy="408773"/>
              <a:chOff x="1813" y="0"/>
              <a:chExt cx="809173" cy="812800"/>
            </a:xfrm>
          </p:grpSpPr>
          <p:sp>
            <p:nvSpPr>
              <p:cNvPr id="84" name="Freeform 5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85" name="TextBox 5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75" name="Group 56"/>
            <p:cNvGrpSpPr/>
            <p:nvPr/>
          </p:nvGrpSpPr>
          <p:grpSpPr>
            <a:xfrm>
              <a:off x="4079497" y="375178"/>
              <a:ext cx="406949" cy="408773"/>
              <a:chOff x="1813" y="0"/>
              <a:chExt cx="809173" cy="812800"/>
            </a:xfrm>
          </p:grpSpPr>
          <p:sp>
            <p:nvSpPr>
              <p:cNvPr id="82" name="Freeform 5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83" name="TextBox 5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76" name="Group 59"/>
            <p:cNvGrpSpPr/>
            <p:nvPr/>
          </p:nvGrpSpPr>
          <p:grpSpPr>
            <a:xfrm>
              <a:off x="4299128" y="187589"/>
              <a:ext cx="406949" cy="408773"/>
              <a:chOff x="1813" y="0"/>
              <a:chExt cx="809173" cy="812800"/>
            </a:xfrm>
          </p:grpSpPr>
          <p:sp>
            <p:nvSpPr>
              <p:cNvPr id="80" name="Freeform 6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81" name="TextBox 6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  <p:grpSp>
          <p:nvGrpSpPr>
            <p:cNvPr id="77" name="Group 62"/>
            <p:cNvGrpSpPr/>
            <p:nvPr/>
          </p:nvGrpSpPr>
          <p:grpSpPr>
            <a:xfrm>
              <a:off x="3859866" y="187589"/>
              <a:ext cx="406949" cy="408773"/>
              <a:chOff x="1813" y="0"/>
              <a:chExt cx="809173" cy="812800"/>
            </a:xfrm>
          </p:grpSpPr>
          <p:sp>
            <p:nvSpPr>
              <p:cNvPr id="78" name="Freeform 6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FF"/>
              </a:solidFill>
            </p:spPr>
          </p:sp>
          <p:sp>
            <p:nvSpPr>
              <p:cNvPr id="79" name="TextBox 64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82"/>
                  </a:lnSpc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628</Words>
  <Application>Microsoft Office PowerPoint</Application>
  <PresentationFormat>Произвольный</PresentationFormat>
  <Paragraphs>83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Tahoma</vt:lpstr>
      <vt:lpstr>Exo 2 Black</vt:lpstr>
      <vt:lpstr>Wingdings</vt:lpstr>
      <vt:lpstr>Roboto</vt:lpstr>
      <vt:lpstr>Open Sauce Bold</vt:lpstr>
      <vt:lpstr>Open Sauce SemiBold</vt:lpstr>
      <vt:lpstr>Open Sauce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Deep Blue and Grey Tech Newsletter Presentation</dc:title>
  <dc:creator>Admin</dc:creator>
  <cp:lastModifiedBy>Admin</cp:lastModifiedBy>
  <cp:revision>55</cp:revision>
  <dcterms:created xsi:type="dcterms:W3CDTF">2006-08-16T00:00:00Z</dcterms:created>
  <dcterms:modified xsi:type="dcterms:W3CDTF">2023-11-14T08:13:52Z</dcterms:modified>
  <dc:identifier>DAFW63hiMQw</dc:identifier>
</cp:coreProperties>
</file>