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62" r:id="rId3"/>
    <p:sldId id="259" r:id="rId4"/>
    <p:sldId id="263" r:id="rId5"/>
    <p:sldId id="265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76" r:id="rId17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/>
          </a:p>
          <a:p>
            <a:r>
              <a:rPr lang="en-US"/>
              <a:t>*</a:t>
            </a:r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/>
          </a:p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/>
          </a:p>
          <a:p>
            <a:r>
              <a:rPr lang="en-US"/>
              <a:t>#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BC219BD-2A59-4558-84FC-62DE6D013DAA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E7C2598-2C6F-4660-BE82-8D9C4203DB13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E7C2598-2C6F-4660-BE82-8D9C4203DB13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E7C2598-2C6F-4660-BE82-8D9C4203DB13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E7C2598-2C6F-4660-BE82-8D9C4203DB13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E7C2598-2C6F-4660-BE82-8D9C4203DB13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647BEEE-BAED-4E80-9BD9-DE76AB95E90D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BC219BD-2A59-4558-84FC-62DE6D013DAA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E7C2598-2C6F-4660-BE82-8D9C4203DB13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9422A19-9686-4AAB-81F6-205CB4F9FC6D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9C521A5-CFFD-4A1F-AFC1-79A924B6148F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9C521A5-CFFD-4A1F-AFC1-79A924B6148F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9422A19-9686-4AAB-81F6-205CB4F9FC6D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E7C2598-2C6F-4660-BE82-8D9C4203DB13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E7C2598-2C6F-4660-BE82-8D9C4203DB13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E7C2598-2C6F-4660-BE82-8D9C4203DB13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fld id="{238F2C7A-29BB-4288-B4CC-29A7810BF3EA}" type="datetimeFigureOut">
              <a:rPr lang="ru-RU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5FDA4330-9310-4B4F-A391-54F2234D7C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fld id="{238F2C7A-29BB-4288-B4CC-29A7810BF3EA}" type="datetimeFigureOut">
              <a:rPr lang="ru-RU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5FDA4330-9310-4B4F-A391-54F2234D7C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 noEditPoints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fld id="{238F2C7A-29BB-4288-B4CC-29A7810BF3EA}" type="datetimeFigureOut">
              <a:rPr lang="ru-RU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5FDA4330-9310-4B4F-A391-54F2234D7C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 bwMode="auto"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fld id="{238F2C7A-29BB-4288-B4CC-29A7810BF3EA}" type="datetimeFigureOut">
              <a:rPr lang="ru-RU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5FDA4330-9310-4B4F-A391-54F2234D7C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fld id="{238F2C7A-29BB-4288-B4CC-29A7810BF3EA}" type="datetimeFigureOut">
              <a:rPr lang="ru-RU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5FDA4330-9310-4B4F-A391-54F2234D7C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fld id="{238F2C7A-29BB-4288-B4CC-29A7810BF3EA}" type="datetimeFigureOut">
              <a:rPr lang="ru-RU"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5FDA4330-9310-4B4F-A391-54F2234D7C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 noEditPoints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 noEditPoints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fld id="{238F2C7A-29BB-4288-B4CC-29A7810BF3EA}" type="datetimeFigureOut">
              <a:rPr lang="ru-RU"/>
              <a:t>19.04.2024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5FDA4330-9310-4B4F-A391-54F2234D7C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fld id="{238F2C7A-29BB-4288-B4CC-29A7810BF3EA}" type="datetimeFigureOut">
              <a:rPr lang="ru-RU"/>
              <a:t>19.04.2024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5FDA4330-9310-4B4F-A391-54F2234D7C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fld id="{238F2C7A-29BB-4288-B4CC-29A7810BF3EA}" type="datetimeFigureOut">
              <a:rPr lang="ru-RU"/>
              <a:t>19.04.2024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5FDA4330-9310-4B4F-A391-54F2234D7C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fld id="{238F2C7A-29BB-4288-B4CC-29A7810BF3EA}" type="datetimeFigureOut">
              <a:rPr lang="ru-RU"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5FDA4330-9310-4B4F-A391-54F2234D7C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 noEditPoints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fld id="{238F2C7A-29BB-4288-B4CC-29A7810BF3EA}" type="datetimeFigureOut">
              <a:rPr lang="ru-RU"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5FDA4330-9310-4B4F-A391-54F2234D7C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F2C7A-29BB-4288-B4CC-29A7810BF3EA}" type="datetimeFigureOut">
              <a:rPr lang="ru-RU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A4330-9310-4B4F-A391-54F2234D7C44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 bwMode="auto">
          <a:xfrm>
            <a:off x="3017962" y="4064116"/>
            <a:ext cx="61615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Виртуальная реконструкция историко-археологических памятников Крыма</a:t>
            </a:r>
            <a:endParaRPr sz="3600" dirty="0">
              <a:latin typeface="bitter"/>
              <a:cs typeface="bitter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3038452" y="992022"/>
            <a:ext cx="594644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Макаров Руслан Владимирович,</a:t>
            </a:r>
          </a:p>
          <a:p>
            <a:pPr algn="ctr"/>
            <a:r>
              <a:rPr lang="ru-RU" sz="1600" b="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кандидат исторических наук,</a:t>
            </a:r>
          </a:p>
          <a:p>
            <a:pPr algn="ctr"/>
            <a:r>
              <a:rPr lang="ru-RU" sz="1600" b="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заведующий учебно-методическим отделом </a:t>
            </a:r>
          </a:p>
          <a:p>
            <a:pPr algn="ctr"/>
            <a:r>
              <a:rPr lang="ru-RU" sz="1600" b="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ДТ </a:t>
            </a:r>
            <a:r>
              <a:rPr lang="ru-RU" sz="1600" b="0" i="0" u="none" strike="noStrike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«</a:t>
            </a:r>
            <a:r>
              <a:rPr lang="ru-RU" sz="1600" b="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Кванториум</a:t>
            </a:r>
            <a:r>
              <a:rPr lang="ru-RU" sz="1600" b="0" i="0" u="none" strike="noStrike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»,</a:t>
            </a:r>
          </a:p>
          <a:p>
            <a:pPr algn="ctr"/>
            <a:r>
              <a:rPr lang="ru-RU" sz="160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п</a:t>
            </a:r>
            <a:r>
              <a:rPr lang="ru-RU" sz="1600" b="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едагог дополнительного образования</a:t>
            </a:r>
          </a:p>
          <a:p>
            <a:pPr algn="ctr"/>
            <a:r>
              <a:rPr lang="ru-RU" sz="16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sz="1600" b="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ГБОУ ДО РК </a:t>
            </a:r>
            <a:r>
              <a:rPr lang="ru-RU" sz="1600" b="0" i="0" u="none" strike="noStrike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«</a:t>
            </a:r>
            <a:r>
              <a:rPr lang="ru-RU" sz="1600" b="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МАН </a:t>
            </a:r>
            <a:r>
              <a:rPr lang="ru-RU" sz="1600" b="0" i="0" u="none" strike="noStrike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«</a:t>
            </a:r>
            <a:r>
              <a:rPr lang="ru-RU" sz="1600" b="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Искатель</a:t>
            </a:r>
            <a:r>
              <a:rPr lang="ru-RU" sz="1600" b="0" i="0" u="none" strike="noStrike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»</a:t>
            </a:r>
          </a:p>
          <a:p>
            <a:pPr algn="ctr"/>
            <a:endParaRPr lang="ru-RU" sz="1600" b="0" i="0" u="none" strike="noStrike" dirty="0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Довгаль Евгений Олегович,</a:t>
            </a:r>
          </a:p>
          <a:p>
            <a:pPr algn="ctr"/>
            <a:r>
              <a:rPr lang="ru-RU" sz="160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педагог дополнительного образования</a:t>
            </a:r>
          </a:p>
          <a:p>
            <a:pPr algn="ctr"/>
            <a:r>
              <a:rPr lang="ru-RU" sz="160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ДТ «Кванториум»</a:t>
            </a:r>
          </a:p>
          <a:p>
            <a:pPr algn="ctr"/>
            <a:r>
              <a:rPr lang="ru-RU" sz="160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ГБОУ ДО РК «МАН «Искатель»</a:t>
            </a:r>
          </a:p>
          <a:p>
            <a:pPr algn="ctr"/>
            <a:endParaRPr lang="ru-RU" b="0" dirty="0">
              <a:solidFill>
                <a:schemeClr val="bg1"/>
              </a:solidFill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550771-A6BB-4603-B1B7-B7029211B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49080"/>
            <a:ext cx="2927649" cy="27052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3CFE86-33D7-4624-BCAC-BC6285750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393" y="0"/>
            <a:ext cx="2929608" cy="24928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D360DD-B755-41EC-B490-48A5DC4A0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393" y="2472752"/>
            <a:ext cx="2927649" cy="23592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864563-D1F6-47F3-B3E4-021F667AE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0434" y="4803640"/>
            <a:ext cx="2927649" cy="20506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9D2E4D-17EE-4C00-914B-F01538588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925689" cy="2230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FE4EA9-26B3-4E11-AA91-8E6ECB455F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112491"/>
            <a:ext cx="2932579" cy="21388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D9DC69-8EDC-4FB9-BF72-7AB313EA81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7682" y="104219"/>
            <a:ext cx="847991" cy="8878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59395" y="260648"/>
            <a:ext cx="10873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Виртуальная реконструкция города </a:t>
            </a:r>
            <a:r>
              <a:rPr lang="ru-RU" sz="3200" b="1" dirty="0" err="1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Калос</a:t>
            </a:r>
            <a:r>
              <a:rPr lang="ru-RU" sz="32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sz="3200" b="1" dirty="0" err="1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Лимен</a:t>
            </a:r>
            <a:endParaRPr lang="ru-RU" sz="3200" b="1" dirty="0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91344" y="5229200"/>
            <a:ext cx="11665296" cy="222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6" charset="0"/>
                <a:ea typeface="Calibri" panose="020F0502020204030204" pitchFamily="34" charset="0"/>
              </a:rPr>
              <a:t>Несколько отдельных моделей-реконструкций архитектурных объектов, среди которых казарма и конюшня, башня-маяк, Сторожевая башня, Восточные ворота и греческий дом были помещены на облачное виртуальное хранилище, доступ к которому обеспечивается посредством прочтения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6" charset="0"/>
                <a:ea typeface="Calibri" panose="020F0502020204030204" pitchFamily="34" charset="0"/>
              </a:rPr>
              <a:t>кьюар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6" charset="0"/>
                <a:ea typeface="Calibri" panose="020F0502020204030204" pitchFamily="34" charset="0"/>
              </a:rPr>
              <a:t>-кодов, размещаемых на созданных обучающимися навигационных табличках для археологического городища.</a:t>
            </a:r>
            <a:endParaRPr lang="ru-RU" sz="2000" dirty="0">
              <a:effectLst/>
            </a:endParaRPr>
          </a:p>
          <a:p>
            <a:pPr indent="450215" algn="just"/>
            <a:endParaRPr lang="ru-RU" sz="2000" dirty="0">
              <a:solidFill>
                <a:srgbClr val="000000"/>
              </a:solidFill>
              <a:latin typeface="Times New Roman" panose="02020603050405020304" pitchFamily="16" charset="0"/>
              <a:ea typeface="Calibri" panose="020F0502020204030204" pitchFamily="34" charset="0"/>
            </a:endParaRPr>
          </a:p>
          <a:p>
            <a:pPr algn="just"/>
            <a:r>
              <a:rPr lang="ru-RU" sz="2000" b="0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000" b="0" i="0">
              <a:solidFill>
                <a:srgbClr val="212529"/>
              </a:solidFill>
              <a:latin typeface="Manrope"/>
            </a:endParaRPr>
          </a:p>
        </p:txBody>
      </p:sp>
      <p:pic>
        <p:nvPicPr>
          <p:cNvPr id="18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3352" y="1307519"/>
            <a:ext cx="7632848" cy="3895267"/>
          </a:xfrm>
          <a:prstGeom prst="rect">
            <a:avLst/>
          </a:prstGeom>
        </p:spPr>
      </p:pic>
      <p:pic>
        <p:nvPicPr>
          <p:cNvPr id="19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68208" y="1340768"/>
            <a:ext cx="3816425" cy="38620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706351" y="332656"/>
            <a:ext cx="10675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Виртуальная реконструкция города </a:t>
            </a:r>
            <a:r>
              <a:rPr lang="ru-RU" sz="2800" b="1" dirty="0" err="1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Солдайи</a:t>
            </a:r>
            <a:r>
              <a:rPr lang="ru-RU" sz="28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(Судака в </a:t>
            </a:r>
            <a:r>
              <a:rPr lang="en-US" sz="28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XIV </a:t>
            </a:r>
            <a:r>
              <a:rPr lang="ru-RU" sz="28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в.)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211296" y="5301208"/>
            <a:ext cx="11665296" cy="1619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6" charset="0"/>
                <a:ea typeface="Times New Roman" panose="02020603050405020304" pitchFamily="16" charset="0"/>
              </a:rPr>
              <a:t>Следующим проектом стала виртуальная реконструкция средневекового города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6" charset="0"/>
                <a:ea typeface="Times New Roman" panose="02020603050405020304" pitchFamily="16" charset="0"/>
              </a:rPr>
              <a:t>Солдайя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6" charset="0"/>
                <a:ea typeface="Times New Roman" panose="02020603050405020304" pitchFamily="16" charset="0"/>
              </a:rPr>
              <a:t> (Судак) и отдельных частично повреждённых артефактов, обнаруженных при раскопках городища «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6" charset="0"/>
                <a:ea typeface="Times New Roman" panose="02020603050405020304" pitchFamily="16" charset="0"/>
              </a:rPr>
              <a:t>Судакская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6" charset="0"/>
                <a:ea typeface="Times New Roman" panose="02020603050405020304" pitchFamily="16" charset="0"/>
              </a:rPr>
              <a:t> крепость», отнесённых к генуэзскому периоду (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6" charset="0"/>
                <a:ea typeface="Times New Roman" panose="02020603050405020304" pitchFamily="16" charset="0"/>
              </a:rPr>
              <a:t>XIV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6" charset="0"/>
                <a:ea typeface="Times New Roman" panose="02020603050405020304" pitchFamily="16" charset="0"/>
              </a:rPr>
              <a:t> –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6" charset="0"/>
                <a:ea typeface="Times New Roman" panose="02020603050405020304" pitchFamily="16" charset="0"/>
              </a:rPr>
              <a:t>XV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6" charset="0"/>
                <a:ea typeface="Times New Roman" panose="02020603050405020304" pitchFamily="16" charset="0"/>
              </a:rPr>
              <a:t> вв.), которые хранятся в фондах одноимённого музея-заповедника.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6" charset="0"/>
              <a:ea typeface="Calibri" panose="020F0502020204030204" pitchFamily="34" charset="0"/>
            </a:endParaRPr>
          </a:p>
          <a:p>
            <a:pPr algn="just"/>
            <a:r>
              <a:rPr lang="ru-RU" sz="2000" b="0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000" b="0" i="0">
              <a:solidFill>
                <a:srgbClr val="212529"/>
              </a:solidFill>
              <a:latin typeface="Manrope"/>
            </a:endParaRPr>
          </a:p>
        </p:txBody>
      </p:sp>
      <p:pic>
        <p:nvPicPr>
          <p:cNvPr id="18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5360" y="1412776"/>
            <a:ext cx="4248471" cy="3670090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55840" y="1410458"/>
            <a:ext cx="7099380" cy="367240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415480" y="385500"/>
            <a:ext cx="9685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Виртуальная реконструкция </a:t>
            </a:r>
            <a:r>
              <a:rPr lang="ru-RU" sz="2800" b="1" dirty="0" err="1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Солдайи</a:t>
            </a:r>
            <a:r>
              <a:rPr lang="ru-RU" sz="28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(Судака в </a:t>
            </a:r>
            <a:r>
              <a:rPr lang="en-US" sz="28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XIV </a:t>
            </a:r>
            <a:r>
              <a:rPr lang="ru-RU" sz="28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в.)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211296" y="5301208"/>
            <a:ext cx="11665296" cy="70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/>
            <a:endParaRPr lang="ru-RU" sz="2000" dirty="0">
              <a:solidFill>
                <a:srgbClr val="000000"/>
              </a:solidFill>
              <a:latin typeface="Times New Roman" panose="02020603050405020304" pitchFamily="16" charset="0"/>
              <a:ea typeface="Calibri" panose="020F0502020204030204" pitchFamily="34" charset="0"/>
            </a:endParaRPr>
          </a:p>
          <a:p>
            <a:pPr algn="just"/>
            <a:r>
              <a:rPr lang="ru-RU" sz="2000" b="0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000" b="0" i="0">
              <a:solidFill>
                <a:srgbClr val="212529"/>
              </a:solidFill>
              <a:latin typeface="Manrope"/>
            </a:endParaRPr>
          </a:p>
        </p:txBody>
      </p:sp>
      <p:pic>
        <p:nvPicPr>
          <p:cNvPr id="21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3352" y="1412776"/>
            <a:ext cx="4222473" cy="2880320"/>
          </a:xfrm>
          <a:prstGeom prst="rect">
            <a:avLst/>
          </a:prstGeom>
        </p:spPr>
      </p:pic>
      <p:pic>
        <p:nvPicPr>
          <p:cNvPr id="22" name="Изображение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83832" y="1412776"/>
            <a:ext cx="2566290" cy="2880320"/>
          </a:xfrm>
          <a:prstGeom prst="rect">
            <a:avLst/>
          </a:prstGeom>
        </p:spPr>
      </p:pic>
      <p:pic>
        <p:nvPicPr>
          <p:cNvPr id="23" name="Изображение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75920" y="4365104"/>
            <a:ext cx="6619278" cy="2436663"/>
          </a:xfrm>
          <a:prstGeom prst="rect">
            <a:avLst/>
          </a:prstGeom>
        </p:spPr>
      </p:pic>
      <p:pic>
        <p:nvPicPr>
          <p:cNvPr id="24" name="Изображение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3352" y="4397014"/>
            <a:ext cx="5013079" cy="2372844"/>
          </a:xfrm>
          <a:prstGeom prst="rect">
            <a:avLst/>
          </a:prstGeom>
        </p:spPr>
      </p:pic>
      <p:pic>
        <p:nvPicPr>
          <p:cNvPr id="25" name="Изображение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48129" y="1412776"/>
            <a:ext cx="4752527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731404" y="423102"/>
            <a:ext cx="10873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Виртуальная реконструкция города </a:t>
            </a:r>
            <a:r>
              <a:rPr lang="ru-RU" sz="2800" b="1" dirty="0" err="1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Солдайи</a:t>
            </a:r>
            <a:r>
              <a:rPr lang="ru-RU" sz="28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(Судака в </a:t>
            </a:r>
            <a:r>
              <a:rPr lang="en-US" sz="28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XIV </a:t>
            </a:r>
            <a:r>
              <a:rPr lang="ru-RU" sz="28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в.)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211296" y="5301208"/>
            <a:ext cx="11665296" cy="70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/>
            <a:endParaRPr lang="ru-RU" sz="2000" dirty="0">
              <a:solidFill>
                <a:srgbClr val="000000"/>
              </a:solidFill>
              <a:latin typeface="Times New Roman" panose="02020603050405020304" pitchFamily="16" charset="0"/>
              <a:ea typeface="Calibri" panose="020F0502020204030204" pitchFamily="34" charset="0"/>
            </a:endParaRPr>
          </a:p>
          <a:p>
            <a:pPr algn="just"/>
            <a:r>
              <a:rPr lang="ru-RU" sz="2000" b="0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000" b="0" i="0">
              <a:solidFill>
                <a:srgbClr val="212529"/>
              </a:solidFill>
              <a:latin typeface="Manrope"/>
            </a:endParaRPr>
          </a:p>
        </p:txBody>
      </p:sp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1296" y="1354461"/>
            <a:ext cx="4581128" cy="4581128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71864" y="1484784"/>
            <a:ext cx="7128792" cy="4320481"/>
          </a:xfrm>
          <a:prstGeom prst="rect">
            <a:avLst/>
          </a:prstGeom>
        </p:spPr>
      </p:pic>
      <p:sp>
        <p:nvSpPr>
          <p:cNvPr id="28" name="Текст. поле 27"/>
          <p:cNvSpPr txBox="1"/>
          <p:nvPr/>
        </p:nvSpPr>
        <p:spPr>
          <a:xfrm>
            <a:off x="335360" y="6006461"/>
            <a:ext cx="11665296" cy="702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6" charset="0"/>
                <a:ea typeface="Calibri" panose="020F0502020204030204" pitchFamily="34" charset="0"/>
              </a:rPr>
              <a:t>Итогом работы стало создание трёхмерной модели-реконструкции города Солдайя по состоянию на 1475 г., с опорой на научные материалы, представленные организацией-сетевым партнёром.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2485623" y="192890"/>
            <a:ext cx="7416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Виртуальная реконструкция города </a:t>
            </a:r>
            <a:r>
              <a:rPr lang="ru-RU" sz="2800" b="1" dirty="0" err="1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Феодоро</a:t>
            </a:r>
            <a:r>
              <a:rPr lang="ru-RU" sz="28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(Мангуп в </a:t>
            </a:r>
            <a:r>
              <a:rPr lang="en-US" sz="28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XIV </a:t>
            </a:r>
            <a:r>
              <a:rPr lang="ru-RU" sz="28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в.)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211296" y="5301208"/>
            <a:ext cx="11665296" cy="70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/>
            <a:endParaRPr lang="ru-RU" sz="2000" dirty="0">
              <a:solidFill>
                <a:srgbClr val="000000"/>
              </a:solidFill>
              <a:latin typeface="Times New Roman" panose="02020603050405020304" pitchFamily="16" charset="0"/>
              <a:ea typeface="Calibri" panose="020F0502020204030204" pitchFamily="34" charset="0"/>
            </a:endParaRPr>
          </a:p>
          <a:p>
            <a:pPr algn="just"/>
            <a:r>
              <a:rPr lang="ru-RU" sz="2000" b="0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000" b="0" i="0">
              <a:solidFill>
                <a:srgbClr val="212529"/>
              </a:solidFill>
              <a:latin typeface="Manrope"/>
            </a:endParaRPr>
          </a:p>
        </p:txBody>
      </p:sp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1344" y="1268760"/>
            <a:ext cx="3868481" cy="3456384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41808" y="1268760"/>
            <a:ext cx="4104456" cy="3456384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28247" y="1246008"/>
            <a:ext cx="3736023" cy="3407128"/>
          </a:xfrm>
          <a:prstGeom prst="rect">
            <a:avLst/>
          </a:prstGeom>
        </p:spPr>
      </p:pic>
      <p:sp>
        <p:nvSpPr>
          <p:cNvPr id="30" name="Текст. поле 29"/>
          <p:cNvSpPr txBox="1"/>
          <p:nvPr/>
        </p:nvSpPr>
        <p:spPr>
          <a:xfrm>
            <a:off x="263352" y="5157192"/>
            <a:ext cx="11737305" cy="100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В настоящий момент реализуется программа по виртуальной реконструкции средневекового города Феодоро - столицы одноимённого княжества, располагавшегося в горном Крыму в </a:t>
            </a:r>
            <a:r>
              <a:rPr lang="en-US" sz="200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XIII - XV </a:t>
            </a:r>
            <a:r>
              <a:rPr lang="ru-RU" sz="200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вв. </a:t>
            </a:r>
          </a:p>
          <a:p>
            <a:pPr algn="just"/>
            <a:r>
              <a:rPr lang="ru-RU" sz="200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На слайде представлена первая модель реконструкции Мангупской базилики. </a:t>
            </a:r>
            <a:endParaRPr lang="en-US" sz="2000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5574" y="692696"/>
            <a:ext cx="936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6" charset="0"/>
                <a:cs typeface="Times New Roman" panose="02020603050405020304" pitchFamily="16" charset="0"/>
              </a:rPr>
              <a:t>Научные публикации, обобщающие данный опыт на текущий момент: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59943" y="1456060"/>
            <a:ext cx="9872303" cy="5535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AutoNum type="arabicPeriod"/>
            </a:pPr>
            <a:r>
              <a:rPr lang="ru-RU" sz="2000" dirty="0">
                <a:latin typeface="Times New Roman" panose="02020603050405020304" pitchFamily="16" charset="0"/>
                <a:ea typeface="Calibri" panose="020F0502020204030204" pitchFamily="34" charset="0"/>
                <a:cs typeface="Times New Roman" panose="02020603050405020304" pitchFamily="16" charset="0"/>
              </a:rPr>
              <a:t>Макаров Р. В. Опыт и перспективы реализации дополнительной общеобразовательной программы, посвящённой виртуальной реконструкции памятника </a:t>
            </a:r>
            <a:r>
              <a:rPr lang="ru-RU" sz="2000" dirty="0" err="1">
                <a:latin typeface="Times New Roman" panose="02020603050405020304" pitchFamily="16" charset="0"/>
                <a:ea typeface="Calibri" panose="020F0502020204030204" pitchFamily="34" charset="0"/>
                <a:cs typeface="Times New Roman" panose="02020603050405020304" pitchFamily="16" charset="0"/>
              </a:rPr>
              <a:t>Калос</a:t>
            </a:r>
            <a:r>
              <a:rPr lang="ru-RU" sz="2000" dirty="0">
                <a:latin typeface="Times New Roman" panose="02020603050405020304" pitchFamily="16" charset="0"/>
                <a:ea typeface="Calibri" panose="020F0502020204030204" pitchFamily="34" charset="0"/>
                <a:cs typeface="Times New Roman" panose="02020603050405020304" pitchFamily="16" charset="0"/>
              </a:rPr>
              <a:t> </a:t>
            </a:r>
            <a:r>
              <a:rPr lang="ru-RU" sz="2000" dirty="0" err="1">
                <a:latin typeface="Times New Roman" panose="02020603050405020304" pitchFamily="16" charset="0"/>
                <a:ea typeface="Calibri" panose="020F0502020204030204" pitchFamily="34" charset="0"/>
                <a:cs typeface="Times New Roman" panose="02020603050405020304" pitchFamily="16" charset="0"/>
              </a:rPr>
              <a:t>Лимен</a:t>
            </a:r>
            <a:r>
              <a:rPr lang="ru-RU" sz="2000" dirty="0">
                <a:latin typeface="Times New Roman" panose="02020603050405020304" pitchFamily="16" charset="0"/>
                <a:ea typeface="Calibri" panose="020F0502020204030204" pitchFamily="34" charset="0"/>
                <a:cs typeface="Times New Roman" panose="02020603050405020304" pitchFamily="16" charset="0"/>
              </a:rPr>
              <a:t> // Педагогические технологии. – № 3, 2022. – С. 39 – 44. DOI: 10.52422/2782–635X–2022–3–39 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AutoNum type="arabicPeriod"/>
            </a:pPr>
            <a:endParaRPr lang="ru-RU" sz="2000" dirty="0">
              <a:latin typeface="Times New Roman" panose="02020603050405020304" pitchFamily="16" charset="0"/>
              <a:ea typeface="Calibri" panose="020F0502020204030204" pitchFamily="34" charset="0"/>
              <a:cs typeface="Times New Roman" panose="02020603050405020304" pitchFamily="16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AutoNum type="arabicPeriod"/>
            </a:pPr>
            <a:r>
              <a:rPr lang="ru-RU" sz="2000" dirty="0">
                <a:latin typeface="Times New Roman" panose="02020603050405020304" pitchFamily="16" charset="0"/>
                <a:ea typeface="Calibri" panose="020F0502020204030204" pitchFamily="34" charset="0"/>
                <a:cs typeface="Times New Roman" panose="02020603050405020304" pitchFamily="16" charset="0"/>
              </a:rPr>
              <a:t>Макаров Р.В., Довгаль Е.О. Опыт и перспективы реализации дополнительных общеобразовательных программ, посвященных виртуальной реконструкции историко-археологических памятников Крыма в детском технопарке «Кванториум» города Евпатории // Педагогический журнал. 2022. Т. 12. № 6А Ч. I. С. 134-146. DOI:10.34670/AR.2022.93.63.075</a:t>
            </a:r>
            <a:endParaRPr lang="en-US" sz="2000" dirty="0">
              <a:latin typeface="Times New Roman" panose="02020603050405020304" pitchFamily="16" charset="0"/>
              <a:ea typeface="Calibri" panose="020F0502020204030204" pitchFamily="34" charset="0"/>
              <a:cs typeface="Times New Roman" panose="02020603050405020304" pitchFamily="16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AutoNum type="arabicPeriod"/>
            </a:pPr>
            <a:endParaRPr lang="en-US" sz="2000" dirty="0">
              <a:latin typeface="Times New Roman" panose="02020603050405020304" pitchFamily="16" charset="0"/>
              <a:ea typeface="Calibri" panose="020F0502020204030204" pitchFamily="34" charset="0"/>
              <a:cs typeface="Times New Roman" panose="02020603050405020304" pitchFamily="16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AutoNum type="arabicPeriod"/>
            </a:pPr>
            <a:r>
              <a:rPr lang="ru-RU" sz="2000" dirty="0">
                <a:latin typeface="Times New Roman" panose="02020603050405020304" pitchFamily="16" charset="0"/>
                <a:ea typeface="Calibri" panose="020F0502020204030204" pitchFamily="34" charset="0"/>
                <a:cs typeface="Times New Roman" panose="02020603050405020304" pitchFamily="16" charset="0"/>
              </a:rPr>
              <a:t>Макаров Р.В., Довгаль Е.О. Методические и технические аспекты реализации дополнительных общеобразовательных программ, посвященных виртуальной реконструкции историко-археологических памятников Крыма // Психолого-педагогический журнал «Гаудеамус». 2023. Т. 22. № 2. С. 111-124. DOI 10.20310/1810-231X-2023-22-2-111-124</a:t>
            </a:r>
            <a:endParaRPr lang="ru-RU" sz="2000" dirty="0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0931" y="3270280"/>
            <a:ext cx="1075006" cy="1508976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0931" y="5199276"/>
            <a:ext cx="1075006" cy="1508976"/>
          </a:xfrm>
          <a:prstGeom prst="rect">
            <a:avLst/>
          </a:prstGeom>
        </p:spPr>
      </p:pic>
      <p:pic>
        <p:nvPicPr>
          <p:cNvPr id="16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0931" y="1456060"/>
            <a:ext cx="1075006" cy="15255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 bwMode="auto">
          <a:xfrm>
            <a:off x="5086436" y="2617238"/>
            <a:ext cx="6161581" cy="52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sz="2800">
              <a:solidFill>
                <a:schemeClr val="bg1"/>
              </a:solidFill>
              <a:latin typeface="bitter"/>
              <a:cs typeface="bitter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3122775" y="260648"/>
            <a:ext cx="5946449" cy="605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Контакты:</a:t>
            </a:r>
          </a:p>
          <a:p>
            <a:pPr algn="ctr"/>
            <a:endParaRPr lang="ru-RU" sz="2800" b="1" dirty="0">
              <a:solidFill>
                <a:schemeClr val="tx1"/>
              </a:solidFill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Макаров Руслан Владимирович,</a:t>
            </a:r>
          </a:p>
          <a:p>
            <a:pPr algn="ctr"/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кандидат исторических наук,</a:t>
            </a:r>
          </a:p>
          <a:p>
            <a:pPr algn="ctr"/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заведующий учебно-методическим отделом ДТ </a:t>
            </a:r>
            <a:r>
              <a:rPr lang="ru-RU" sz="28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«</a:t>
            </a:r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Кванториум</a:t>
            </a:r>
            <a:r>
              <a:rPr lang="ru-RU" sz="28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»</a:t>
            </a:r>
            <a:endParaRPr lang="ru-RU" sz="2800" b="0" dirty="0">
              <a:solidFill>
                <a:schemeClr val="tx1"/>
              </a:solidFill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ГБОУ ДО РК </a:t>
            </a:r>
            <a:r>
              <a:rPr lang="ru-RU" sz="28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«</a:t>
            </a:r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МАН </a:t>
            </a:r>
            <a:r>
              <a:rPr lang="ru-RU" sz="28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«</a:t>
            </a:r>
            <a:r>
              <a:rPr lang="ru-RU" sz="2800" b="0" dirty="0">
                <a:solidFill>
                  <a:schemeClr val="tx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Искатель</a:t>
            </a:r>
            <a:r>
              <a:rPr lang="ru-RU" sz="28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»</a:t>
            </a:r>
            <a:endParaRPr lang="en-US" sz="2800" b="0" i="0" u="none" strike="noStrike" dirty="0">
              <a:solidFill>
                <a:schemeClr val="tx1"/>
              </a:solidFill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/>
            <a:endParaRPr lang="en-US" sz="2800" b="0" i="0" u="none" strike="noStrike" dirty="0">
              <a:solidFill>
                <a:schemeClr val="tx1"/>
              </a:solidFill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/>
            <a:r>
              <a:rPr lang="ru-RU" sz="28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+7(978)700-54-31</a:t>
            </a:r>
          </a:p>
          <a:p>
            <a:pPr algn="ctr"/>
            <a:r>
              <a:rPr lang="en-US" sz="28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makarov_ruslan86@mail.ru</a:t>
            </a:r>
          </a:p>
          <a:p>
            <a:pPr algn="ctr"/>
            <a:endParaRPr lang="en-US" sz="2800" b="0" i="0" u="none" strike="noStrike" dirty="0">
              <a:solidFill>
                <a:schemeClr val="bg1"/>
              </a:solidFill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/>
            <a:r>
              <a:rPr lang="en-US" sz="28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@Makarov_ruslan86</a:t>
            </a:r>
          </a:p>
          <a:p>
            <a:pPr algn="ctr"/>
            <a:endParaRPr lang="en-US" sz="2800" b="0" i="0" u="none" strike="noStrike" dirty="0">
              <a:solidFill>
                <a:schemeClr val="bg1"/>
              </a:solidFill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/>
            <a:endParaRPr lang="ru-RU" sz="2800" b="0" dirty="0">
              <a:solidFill>
                <a:schemeClr val="bg1"/>
              </a:solidFill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18284" y="4946377"/>
            <a:ext cx="524058" cy="524058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31704" y="5649593"/>
            <a:ext cx="1023499" cy="578751"/>
          </a:xfrm>
          <a:prstGeom prst="rect">
            <a:avLst/>
          </a:prstGeom>
        </p:spPr>
      </p:pic>
      <p:sp>
        <p:nvSpPr>
          <p:cNvPr id="15" name="Текст. поле 14"/>
          <p:cNvSpPr txBox="1"/>
          <p:nvPr/>
        </p:nvSpPr>
        <p:spPr>
          <a:xfrm>
            <a:off x="4372933" y="5684849"/>
            <a:ext cx="4696291" cy="511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https://vk.com/rmakarov_sudak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3647728" y="692696"/>
            <a:ext cx="529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О сути проекта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263352" y="4797152"/>
            <a:ext cx="11665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   Начиная с 2022 года, Государственное бюджетное образовательное учреждение дополнительного образования Республики Крым </a:t>
            </a:r>
            <a:r>
              <a:rPr lang="ru-RU" sz="2000" b="0" i="0" u="none" strike="noStrike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«</a:t>
            </a:r>
            <a:r>
              <a:rPr lang="ru-RU" sz="2000" b="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Малая академия наук </a:t>
            </a:r>
            <a:r>
              <a:rPr lang="ru-RU" sz="2000" b="0" i="0" u="none" strike="noStrike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«</a:t>
            </a:r>
            <a:r>
              <a:rPr lang="ru-RU" sz="2000" b="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Искатель</a:t>
            </a:r>
            <a:r>
              <a:rPr lang="ru-RU" sz="2000" b="0" i="0" u="none" strike="noStrike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»</a:t>
            </a:r>
            <a:r>
              <a:rPr lang="ru-RU" sz="2000" b="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реализует </a:t>
            </a:r>
            <a:r>
              <a:rPr lang="ru-RU" sz="2000" b="0" i="0" u="none" strike="noStrike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на базе своего подразделения - Детский технопарк «Кванториум» (г. Евпатория) </a:t>
            </a:r>
            <a:r>
              <a:rPr lang="ru-RU" sz="2000" b="0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дополнительные общеобразовательные программы, посещённые виртуальной реконструкции древних и средневековых городов Крыма (историко-археологических памятников). Часто программы реализуются в сетевой форме с музеями, а также при партнёрстве со стороны ВУЗов.</a:t>
            </a:r>
            <a:endParaRPr lang="ru-RU" sz="2000" b="0" i="0" dirty="0">
              <a:solidFill>
                <a:srgbClr val="212529"/>
              </a:solidFill>
              <a:latin typeface="Manrope"/>
            </a:endParaRPr>
          </a:p>
        </p:txBody>
      </p:sp>
      <p:pic>
        <p:nvPicPr>
          <p:cNvPr id="11" name="Изображение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3352" y="1700808"/>
            <a:ext cx="3744417" cy="2736304"/>
          </a:xfrm>
          <a:prstGeom prst="rect">
            <a:avLst/>
          </a:prstGeom>
        </p:spPr>
      </p:pic>
      <p:pic>
        <p:nvPicPr>
          <p:cNvPr id="12" name="Изображение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79776" y="1700808"/>
            <a:ext cx="3888432" cy="2736304"/>
          </a:xfrm>
          <a:prstGeom prst="rect">
            <a:avLst/>
          </a:prstGeom>
        </p:spPr>
      </p:pic>
      <p:pic>
        <p:nvPicPr>
          <p:cNvPr id="13" name="Изображение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40216" y="1700808"/>
            <a:ext cx="3888432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3503712" y="692696"/>
            <a:ext cx="529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Чему обучаем?</a:t>
            </a:r>
            <a:endParaRPr dirty="0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56263" y="4797152"/>
            <a:ext cx="11593289" cy="1624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  В ходе освоения программ, обучающиеся учатся основам визуализации объектов посредством 3D-графики, мультимедийных технологий, профессиональной фотосъёмки, в том числе с использованием беспилотной авиации. Основам работы с технологиями виртуальной и дополненной реальности (работа с игровыми движками). Приобретают дополнительные знания в области мировой и отечественной истории, в области культуры и искусства.</a:t>
            </a:r>
            <a:endParaRPr sz="2000"/>
          </a:p>
        </p:txBody>
      </p:sp>
      <p:pic>
        <p:nvPicPr>
          <p:cNvPr id="11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5360" y="1556792"/>
            <a:ext cx="4504479" cy="3096343"/>
          </a:xfrm>
          <a:prstGeom prst="rect">
            <a:avLst/>
          </a:prstGeom>
        </p:spPr>
      </p:pic>
      <p:pic>
        <p:nvPicPr>
          <p:cNvPr id="12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43872" y="1556792"/>
            <a:ext cx="3654937" cy="3096344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02844" y="1556792"/>
            <a:ext cx="3225805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3359696" y="40466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Используемое оборудование</a:t>
            </a:r>
            <a:endParaRPr dirty="0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99355" y="3429000"/>
            <a:ext cx="11593289" cy="374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Основное оборудование:</a:t>
            </a:r>
          </a:p>
          <a:p>
            <a:pPr algn="just"/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1. Ноутбуки </a:t>
            </a:r>
            <a:r>
              <a:rPr lang="en-US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MSI.</a:t>
            </a:r>
          </a:p>
          <a:p>
            <a:pPr algn="just"/>
            <a:endParaRPr lang="en-US" sz="2000" b="0" i="0" u="none" strike="noStrike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/>
            <a:r>
              <a:rPr lang="en-US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2. </a:t>
            </a:r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Персональные компьютеры (графические станции) на базе </a:t>
            </a:r>
            <a:r>
              <a:rPr lang="en-US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Intel COR i7 (i7-7700/16 гб,</a:t>
            </a:r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RAM</a:t>
            </a:r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32 </a:t>
            </a:r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гб</a:t>
            </a:r>
            <a:r>
              <a:rPr lang="en-US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, HDD/GTX 1080/600W 7 гб)</a:t>
            </a:r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.</a:t>
            </a:r>
            <a:endParaRPr lang="en-US" sz="2000" b="0" i="0" u="none" strike="noStrike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/>
            <a:endParaRPr lang="en-US" sz="2000" b="0" i="0" u="none" strike="noStrike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/>
            <a:r>
              <a:rPr lang="ru-RU" sz="2000" b="1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Вспомогательное оборудование:</a:t>
            </a:r>
          </a:p>
          <a:p>
            <a:pPr algn="just"/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1.</a:t>
            </a:r>
            <a:r>
              <a:rPr lang="ru-RU" sz="2000" b="1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Беспилотные летательные аппараты </a:t>
            </a:r>
            <a:r>
              <a:rPr lang="en-US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DJI Mavic 2 Pro.</a:t>
            </a:r>
          </a:p>
          <a:p>
            <a:pPr algn="just"/>
            <a:endParaRPr lang="en-US" sz="2000" b="0" i="0" u="none" strike="noStrike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/>
            <a:r>
              <a:rPr lang="en-US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2. </a:t>
            </a:r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Мультимедийные графические планшеты Wacom Cintiq. </a:t>
            </a:r>
            <a:endParaRPr lang="en-US" sz="2000" b="0" i="0" u="none" strike="noStrike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/>
            <a:endParaRPr lang="en-US" sz="2000" b="0" i="0" u="none" strike="noStrike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/>
            <a:endParaRPr lang="en-US" sz="2000" b="0" i="0" u="none" strike="noStrike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3352" y="1328275"/>
            <a:ext cx="2772309" cy="1957573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43672" y="1268760"/>
            <a:ext cx="3077920" cy="2017088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84031" y="1268760"/>
            <a:ext cx="2736304" cy="2009708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00354" y="1340768"/>
            <a:ext cx="2736305" cy="19575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811524" y="404664"/>
            <a:ext cx="8568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Используемое программное обеспечение</a:t>
            </a:r>
            <a:endParaRPr dirty="0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63352" y="4149080"/>
            <a:ext cx="5040560" cy="289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Графический редактор </a:t>
            </a:r>
            <a:r>
              <a:rPr lang="en-US" sz="2400" b="1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Blender 3D</a:t>
            </a:r>
          </a:p>
          <a:p>
            <a:pPr algn="just"/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свободно распространяемый графический редактор от</a:t>
            </a:r>
            <a:r>
              <a:rPr lang="en-US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некоммерческ</a:t>
            </a:r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ого</a:t>
            </a:r>
            <a:r>
              <a:rPr lang="en-US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фондо</a:t>
            </a:r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а</a:t>
            </a:r>
            <a:r>
              <a:rPr lang="en-US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</a:t>
            </a:r>
          </a:p>
          <a:p>
            <a:pPr algn="just"/>
            <a:r>
              <a:rPr lang="en-US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Blender Foundation (Нидерланды).</a:t>
            </a:r>
            <a:endParaRPr lang="ru-RU" sz="2000" b="0" i="0" u="none" strike="noStrike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/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Включает в себя очень широкий инструментарий для объектового и полигонального моделирования, а также функцию рендеренга. </a:t>
            </a:r>
          </a:p>
          <a:p>
            <a:pPr algn="just"/>
            <a:endParaRPr lang="en-US" sz="2000" b="0" i="0" u="none" strike="noStrike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4895" y="1585117"/>
            <a:ext cx="3456383" cy="2435587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52184" y="1556792"/>
            <a:ext cx="3672409" cy="2516718"/>
          </a:xfrm>
          <a:prstGeom prst="rect">
            <a:avLst/>
          </a:prstGeom>
        </p:spPr>
      </p:pic>
      <p:sp>
        <p:nvSpPr>
          <p:cNvPr id="21" name="Текст. поле 20"/>
          <p:cNvSpPr txBox="1"/>
          <p:nvPr/>
        </p:nvSpPr>
        <p:spPr>
          <a:xfrm>
            <a:off x="6888088" y="4149080"/>
            <a:ext cx="4987280" cy="2037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Игровой движок </a:t>
            </a:r>
            <a:r>
              <a:rPr lang="en-US" sz="2400" b="1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Unreal Engine 4/5</a:t>
            </a:r>
            <a:endParaRPr lang="ru-RU" sz="2400" b="1" i="0" u="none" strike="noStrike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/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находящаяся в свободном доступе</a:t>
            </a:r>
            <a:r>
              <a:rPr lang="ru-RU" sz="24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программа для разработки игр и других сред виртуальной и дополненной реальности от американской компании </a:t>
            </a:r>
            <a:r>
              <a:rPr lang="en-US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Epic Games</a:t>
            </a:r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2603612" y="297216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О педагогах и учебных группах</a:t>
            </a:r>
            <a:endParaRPr dirty="0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6528048" y="4149080"/>
            <a:ext cx="3888432" cy="635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Довгаль Евгений Олегович,</a:t>
            </a:r>
          </a:p>
          <a:p>
            <a:pPr algn="ctr"/>
            <a:r>
              <a:rPr lang="ru-RU" sz="1800" b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педагог ДО</a:t>
            </a:r>
          </a:p>
        </p:txBody>
      </p:sp>
      <p:sp>
        <p:nvSpPr>
          <p:cNvPr id="14" name="Текст. поле 13"/>
          <p:cNvSpPr txBox="1"/>
          <p:nvPr/>
        </p:nvSpPr>
        <p:spPr>
          <a:xfrm>
            <a:off x="227348" y="5085184"/>
            <a:ext cx="11737304" cy="1317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450215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Times New Roman" panose="02020603050405020304" pitchFamily="16" charset="0"/>
              </a:rPr>
              <a:t>Адресат программ:</a:t>
            </a:r>
            <a:r>
              <a:rPr lang="ru-RU" sz="2000" b="0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Times New Roman" panose="02020603050405020304" pitchFamily="16" charset="0"/>
              </a:rPr>
              <a:t> учащиеся в возрасте от 10 до 15 лет. Количество обучающихся в группе составляет — 15-20 человек.</a:t>
            </a:r>
          </a:p>
          <a:p>
            <a:pPr marL="0" marR="0" indent="450215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Calibri" panose="020F0502020204030204" pitchFamily="34" charset="0"/>
              </a:rPr>
              <a:t>Объём и срок освоения программ: </a:t>
            </a:r>
            <a:r>
              <a:rPr lang="ru-RU" sz="2000" b="0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Calibri" panose="020F0502020204030204" pitchFamily="34" charset="0"/>
              </a:rPr>
              <a:t>дополнительные общеобразовательные</a:t>
            </a:r>
            <a:r>
              <a:rPr lang="ru-RU" sz="2000" b="1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0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Calibri" panose="020F0502020204030204" pitchFamily="34" charset="0"/>
              </a:rPr>
              <a:t>программы предусматривают от 5 месяцев  (72 часа) до 1 года (144  часа) реализации.</a:t>
            </a:r>
            <a:endParaRPr lang="ru-RU" sz="2400" b="0" i="0" u="none" strike="noStrike">
              <a:latin typeface="Times New Roman" panose="02020603050405020304" pitchFamily="16" charset="0"/>
              <a:ea typeface="Calibri" panose="020F0502020204030204" pitchFamily="34" charset="0"/>
              <a:cs typeface="Times New Roman" panose="02020603050405020304" pitchFamily="16" charset="0"/>
            </a:endParaRPr>
          </a:p>
        </p:txBody>
      </p:sp>
      <p:pic>
        <p:nvPicPr>
          <p:cNvPr id="1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12024" y="1279631"/>
            <a:ext cx="4392488" cy="2751171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9496" y="1279631"/>
            <a:ext cx="4113241" cy="2813701"/>
          </a:xfrm>
          <a:prstGeom prst="rect">
            <a:avLst/>
          </a:prstGeom>
        </p:spPr>
      </p:pic>
      <p:sp>
        <p:nvSpPr>
          <p:cNvPr id="17" name="Текст. поле 16"/>
          <p:cNvSpPr txBox="1"/>
          <p:nvPr/>
        </p:nvSpPr>
        <p:spPr>
          <a:xfrm>
            <a:off x="1825971" y="4149080"/>
            <a:ext cx="3580291" cy="910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Макаров Руслан Владимирович,</a:t>
            </a:r>
          </a:p>
          <a:p>
            <a:r>
              <a:rPr lang="ru-RU" b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заведующий отделом, педагог ДО</a:t>
            </a:r>
          </a:p>
          <a:p>
            <a:endParaRPr lang="ru-RU" b="1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23392" y="188640"/>
            <a:ext cx="10513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Виртуальная реконструкция города </a:t>
            </a:r>
            <a:r>
              <a:rPr lang="ru-RU" sz="3200" b="1" dirty="0" err="1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Калос</a:t>
            </a:r>
            <a:r>
              <a:rPr lang="ru-RU" sz="32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sz="3200" b="1" dirty="0" err="1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Лимен</a:t>
            </a:r>
            <a:endParaRPr lang="ru-RU" sz="3200" b="1" dirty="0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63352" y="5445224"/>
            <a:ext cx="11665296" cy="1314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0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Calibri" panose="020F0502020204030204" pitchFamily="34" charset="0"/>
              </a:rPr>
              <a:t>   Первой программой стала виртуальная реконструкция древнегреческого города Калос Лимен по состоянию на </a:t>
            </a:r>
            <a:r>
              <a:rPr lang="en-US" sz="2000" b="0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ru-RU" sz="2000" b="0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Calibri" panose="020F0502020204030204" pitchFamily="34" charset="0"/>
              </a:rPr>
              <a:t> в. до н. э., который располагался на месте современного пгт. Черноморское. Основная программа реализовывалась в сетевой форме, где организацией-участником выступал </a:t>
            </a:r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«</a:t>
            </a:r>
            <a:r>
              <a:rPr lang="ru-RU" sz="2000" b="0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Calibri" panose="020F0502020204030204" pitchFamily="34" charset="0"/>
              </a:rPr>
              <a:t>ГБУ РК </a:t>
            </a:r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«</a:t>
            </a:r>
            <a:r>
              <a:rPr lang="ru-RU" sz="2000" b="0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Calibri" panose="020F0502020204030204" pitchFamily="34" charset="0"/>
              </a:rPr>
              <a:t>Историко-археологический музей-заповедник </a:t>
            </a:r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«</a:t>
            </a:r>
            <a:r>
              <a:rPr lang="ru-RU" sz="2000" b="0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Calibri" panose="020F0502020204030204" pitchFamily="34" charset="0"/>
              </a:rPr>
              <a:t>Калос Лимен</a:t>
            </a:r>
            <a:r>
              <a:rPr lang="ru-RU" sz="2000" b="0" i="0" u="none" strike="noStrike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»</a:t>
            </a:r>
            <a:r>
              <a:rPr lang="ru-RU" sz="2000" b="0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000" b="0" i="0">
              <a:solidFill>
                <a:srgbClr val="212529"/>
              </a:solidFill>
              <a:latin typeface="Manrope"/>
            </a:endParaRPr>
          </a:p>
        </p:txBody>
      </p:sp>
      <p:pic>
        <p:nvPicPr>
          <p:cNvPr id="14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7368" y="1196752"/>
            <a:ext cx="5320857" cy="2160240"/>
          </a:xfrm>
          <a:prstGeom prst="rect">
            <a:avLst/>
          </a:prstGeom>
        </p:spPr>
      </p:pic>
      <p:pic>
        <p:nvPicPr>
          <p:cNvPr id="15" name="Изображение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51984" y="1196752"/>
            <a:ext cx="5856323" cy="4248472"/>
          </a:xfrm>
          <a:prstGeom prst="rect">
            <a:avLst/>
          </a:prstGeom>
        </p:spPr>
      </p:pic>
      <p:pic>
        <p:nvPicPr>
          <p:cNvPr id="16" name="Изображение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7368" y="3429000"/>
            <a:ext cx="5328592" cy="20162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912494" y="350063"/>
            <a:ext cx="10729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Виртуальная реконструкция города </a:t>
            </a:r>
            <a:r>
              <a:rPr lang="ru-RU" sz="3200" b="1" dirty="0" err="1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Калос</a:t>
            </a:r>
            <a:r>
              <a:rPr lang="ru-RU" sz="32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sz="3200" b="1" dirty="0" err="1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Лимен</a:t>
            </a:r>
            <a:endParaRPr lang="ru-RU" sz="3200" b="1" dirty="0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63352" y="5445224"/>
            <a:ext cx="11665296" cy="40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b="0" i="0">
              <a:solidFill>
                <a:srgbClr val="212529"/>
              </a:solidFill>
              <a:latin typeface="Manrope"/>
            </a:endParaRPr>
          </a:p>
        </p:txBody>
      </p:sp>
      <p:pic>
        <p:nvPicPr>
          <p:cNvPr id="17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1384" y="1268760"/>
            <a:ext cx="5400600" cy="3157290"/>
          </a:xfrm>
          <a:prstGeom prst="rect">
            <a:avLst/>
          </a:prstGeom>
        </p:spPr>
      </p:pic>
      <p:pic>
        <p:nvPicPr>
          <p:cNvPr id="18" name="Изображение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23992" y="1268760"/>
            <a:ext cx="5754268" cy="3168352"/>
          </a:xfrm>
          <a:prstGeom prst="rect">
            <a:avLst/>
          </a:prstGeom>
        </p:spPr>
      </p:pic>
      <p:pic>
        <p:nvPicPr>
          <p:cNvPr id="19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1384" y="4498440"/>
            <a:ext cx="3890573" cy="2294020"/>
          </a:xfrm>
          <a:prstGeom prst="rect">
            <a:avLst/>
          </a:prstGeom>
        </p:spPr>
      </p:pic>
      <p:pic>
        <p:nvPicPr>
          <p:cNvPr id="20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08450" y="4509120"/>
            <a:ext cx="3537281" cy="2294020"/>
          </a:xfrm>
          <a:prstGeom prst="rect">
            <a:avLst/>
          </a:prstGeom>
        </p:spPr>
      </p:pic>
      <p:pic>
        <p:nvPicPr>
          <p:cNvPr id="21" name="Рисунок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12224" y="4509120"/>
            <a:ext cx="3672407" cy="22940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23392" y="188640"/>
            <a:ext cx="10945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Виртуальная реконструкция города </a:t>
            </a:r>
            <a:r>
              <a:rPr lang="ru-RU" sz="3200" b="1" dirty="0" err="1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Калос</a:t>
            </a:r>
            <a:r>
              <a:rPr lang="ru-RU" sz="3200" b="1" dirty="0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sz="3200" b="1" dirty="0" err="1">
                <a:latin typeface="Times New Roman" panose="02020603050405020304" pitchFamily="16" charset="0"/>
                <a:ea typeface="Times New Roman" panose="02020603050405020304" pitchFamily="16" charset="0"/>
                <a:cs typeface="Times New Roman" panose="02020603050405020304" pitchFamily="16" charset="0"/>
              </a:rPr>
              <a:t>Лимен</a:t>
            </a:r>
            <a:endParaRPr lang="ru-RU" sz="3200" b="1" dirty="0"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63352" y="5445224"/>
            <a:ext cx="11665296" cy="1619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6" charset="0"/>
                <a:ea typeface="Calibri" panose="020F0502020204030204" pitchFamily="34" charset="0"/>
              </a:rPr>
              <a:t>Итогом работы стало создание трёхмерной модели-реконструкции города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6" charset="0"/>
                <a:ea typeface="Calibri" panose="020F0502020204030204" pitchFamily="34" charset="0"/>
              </a:rPr>
              <a:t>Калос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6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6" charset="0"/>
                <a:ea typeface="Calibri" panose="020F0502020204030204" pitchFamily="34" charset="0"/>
              </a:rPr>
              <a:t>Лимен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6" charset="0"/>
                <a:ea typeface="Calibri" panose="020F0502020204030204" pitchFamily="34" charset="0"/>
              </a:rPr>
              <a:t> по состоянию на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6" charset="0"/>
                <a:ea typeface="Calibri" panose="020F0502020204030204" pitchFamily="34" charset="0"/>
              </a:rPr>
              <a:t>II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6" charset="0"/>
                <a:ea typeface="Calibri" panose="020F0502020204030204" pitchFamily="34" charset="0"/>
              </a:rPr>
              <a:t> в до н. э., с опорой на научные материалы, представленные организацией-сетевым партнёром. Были воссозданы периметр оборонительных сооружений, порт, городская застройка, а также земледельческие строения, располагавшиеся в его хоре.</a:t>
            </a:r>
          </a:p>
          <a:p>
            <a:pPr algn="just"/>
            <a:r>
              <a:rPr lang="ru-RU" sz="2000" b="0" i="0" u="none" strike="noStrike">
                <a:latin typeface="Times New Roman" panose="02020603050405020304" pitchFamily="1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000" b="0" i="0">
              <a:solidFill>
                <a:srgbClr val="212529"/>
              </a:solidFill>
              <a:latin typeface="Manrope"/>
            </a:endParaRPr>
          </a:p>
        </p:txBody>
      </p:sp>
      <p:pic>
        <p:nvPicPr>
          <p:cNvPr id="1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5360" y="1196752"/>
            <a:ext cx="7272807" cy="4210291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18356" y="1196752"/>
            <a:ext cx="4210291" cy="421029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910</Words>
  <Application>Microsoft Office PowerPoint</Application>
  <DocSecurity>0</DocSecurity>
  <PresentationFormat>Широкоэкранный</PresentationFormat>
  <Paragraphs>99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bitter</vt:lpstr>
      <vt:lpstr>Calibri</vt:lpstr>
      <vt:lpstr>Calibri Light</vt:lpstr>
      <vt:lpstr>Manrope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Андрей Никандров</dc:creator>
  <cp:keywords/>
  <dc:description/>
  <cp:lastModifiedBy>Kosmo</cp:lastModifiedBy>
  <cp:revision>32</cp:revision>
  <dcterms:created xsi:type="dcterms:W3CDTF">2023-02-14T14:10:45Z</dcterms:created>
  <dcterms:modified xsi:type="dcterms:W3CDTF">2024-04-19T13:19:35Z</dcterms:modified>
  <cp:category/>
  <dc:identifier/>
  <cp:contentStatus/>
  <dc:language/>
  <cp:version/>
</cp:coreProperties>
</file>